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284" r:id="rId3"/>
    <p:sldId id="258" r:id="rId4"/>
    <p:sldId id="328" r:id="rId5"/>
    <p:sldId id="329" r:id="rId6"/>
    <p:sldId id="330" r:id="rId7"/>
    <p:sldId id="331" r:id="rId8"/>
    <p:sldId id="332" r:id="rId9"/>
    <p:sldId id="333" r:id="rId10"/>
    <p:sldId id="334" r:id="rId11"/>
    <p:sldId id="335" r:id="rId12"/>
    <p:sldId id="336" r:id="rId13"/>
    <p:sldId id="337" r:id="rId14"/>
    <p:sldId id="338" r:id="rId15"/>
    <p:sldId id="354" r:id="rId16"/>
    <p:sldId id="339" r:id="rId17"/>
    <p:sldId id="355" r:id="rId18"/>
    <p:sldId id="356" r:id="rId19"/>
    <p:sldId id="357" r:id="rId20"/>
    <p:sldId id="371" r:id="rId21"/>
    <p:sldId id="370" r:id="rId22"/>
    <p:sldId id="361" r:id="rId23"/>
    <p:sldId id="362" r:id="rId24"/>
    <p:sldId id="363" r:id="rId25"/>
    <p:sldId id="364" r:id="rId26"/>
    <p:sldId id="365" r:id="rId27"/>
    <p:sldId id="366" r:id="rId28"/>
    <p:sldId id="367" r:id="rId29"/>
    <p:sldId id="368" r:id="rId30"/>
    <p:sldId id="369" r:id="rId31"/>
    <p:sldId id="360" r:id="rId32"/>
    <p:sldId id="326" r:id="rId33"/>
    <p:sldId id="341" r:id="rId34"/>
    <p:sldId id="343" r:id="rId35"/>
    <p:sldId id="342" r:id="rId36"/>
    <p:sldId id="344" r:id="rId37"/>
    <p:sldId id="345" r:id="rId38"/>
    <p:sldId id="346" r:id="rId39"/>
    <p:sldId id="347" r:id="rId40"/>
    <p:sldId id="348" r:id="rId41"/>
    <p:sldId id="349" r:id="rId42"/>
    <p:sldId id="350" r:id="rId43"/>
    <p:sldId id="351" r:id="rId44"/>
    <p:sldId id="352" r:id="rId45"/>
    <p:sldId id="353" r:id="rId46"/>
    <p:sldId id="358" r:id="rId47"/>
    <p:sldId id="359" r:id="rId48"/>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394" autoAdjust="0"/>
    <p:restoredTop sz="94660"/>
  </p:normalViewPr>
  <p:slideViewPr>
    <p:cSldViewPr snapToGrid="0">
      <p:cViewPr varScale="1">
        <p:scale>
          <a:sx n="116" d="100"/>
          <a:sy n="116" d="100"/>
        </p:scale>
        <p:origin x="10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AE5521-F020-4614-B8B7-48733C8FA906}" type="datetimeFigureOut">
              <a:rPr lang="ko-KR" altLang="en-US" smtClean="0"/>
              <a:t>2020-08-15</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A9D20E-87DB-42E3-BEA4-735F42BB0D25}" type="slidenum">
              <a:rPr lang="ko-KR" altLang="en-US" smtClean="0"/>
              <a:t>‹#›</a:t>
            </a:fld>
            <a:endParaRPr lang="ko-KR" altLang="en-US"/>
          </a:p>
        </p:txBody>
      </p:sp>
    </p:spTree>
    <p:extLst>
      <p:ext uri="{BB962C8B-B14F-4D97-AF65-F5344CB8AC3E}">
        <p14:creationId xmlns:p14="http://schemas.microsoft.com/office/powerpoint/2010/main" val="2596935183"/>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A323D15-CCE9-43B1-B6BE-95597443A42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1E91B729-B121-4EE6-A25B-3DB855FD34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239D50F-FAB6-4812-95AF-30E28249ABD6}"/>
              </a:ext>
            </a:extLst>
          </p:cNvPr>
          <p:cNvSpPr>
            <a:spLocks noGrp="1"/>
          </p:cNvSpPr>
          <p:nvPr>
            <p:ph type="dt" sz="half" idx="10"/>
          </p:nvPr>
        </p:nvSpPr>
        <p:spPr/>
        <p:txBody>
          <a:bodyPr/>
          <a:lstStyle/>
          <a:p>
            <a:fld id="{8FB781A6-C438-49F2-B50D-8FA0E2CCA495}" type="datetime1">
              <a:rPr lang="ko-KR" altLang="en-US" smtClean="0"/>
              <a:t>2020-08-15</a:t>
            </a:fld>
            <a:endParaRPr lang="ko-KR" altLang="en-US"/>
          </a:p>
        </p:txBody>
      </p:sp>
      <p:sp>
        <p:nvSpPr>
          <p:cNvPr id="5" name="바닥글 개체 틀 4">
            <a:extLst>
              <a:ext uri="{FF2B5EF4-FFF2-40B4-BE49-F238E27FC236}">
                <a16:creationId xmlns:a16="http://schemas.microsoft.com/office/drawing/2014/main" id="{EFCC3E25-2C75-4879-BC84-8BF9688BDECA}"/>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B2783E9-E605-47D9-8D98-9B2BA5D81168}"/>
              </a:ext>
            </a:extLst>
          </p:cNvPr>
          <p:cNvSpPr>
            <a:spLocks noGrp="1"/>
          </p:cNvSpPr>
          <p:nvPr>
            <p:ph type="sldNum" sz="quarter" idx="12"/>
          </p:nvPr>
        </p:nvSpPr>
        <p:spPr/>
        <p:txBody>
          <a:bodyPr/>
          <a:lstStyle/>
          <a:p>
            <a:fld id="{7F1C8D6D-6533-4E78-8747-C5996EA27197}" type="slidenum">
              <a:rPr lang="ko-KR" altLang="en-US" smtClean="0"/>
              <a:t>‹#›</a:t>
            </a:fld>
            <a:endParaRPr lang="ko-KR" altLang="en-US"/>
          </a:p>
        </p:txBody>
      </p:sp>
    </p:spTree>
    <p:extLst>
      <p:ext uri="{BB962C8B-B14F-4D97-AF65-F5344CB8AC3E}">
        <p14:creationId xmlns:p14="http://schemas.microsoft.com/office/powerpoint/2010/main" val="43579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EB74C1-E187-42C3-8833-FEF572368E71}"/>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62B55178-E179-4759-8FEA-328F928A38E9}"/>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D674C2C-D101-45EC-804C-66C5ECD47C7F}"/>
              </a:ext>
            </a:extLst>
          </p:cNvPr>
          <p:cNvSpPr>
            <a:spLocks noGrp="1"/>
          </p:cNvSpPr>
          <p:nvPr>
            <p:ph type="dt" sz="half" idx="10"/>
          </p:nvPr>
        </p:nvSpPr>
        <p:spPr/>
        <p:txBody>
          <a:bodyPr/>
          <a:lstStyle/>
          <a:p>
            <a:fld id="{AE595C73-AB94-4320-B134-4D0FBFF0326A}" type="datetime1">
              <a:rPr lang="ko-KR" altLang="en-US" smtClean="0"/>
              <a:t>2020-08-15</a:t>
            </a:fld>
            <a:endParaRPr lang="ko-KR" altLang="en-US"/>
          </a:p>
        </p:txBody>
      </p:sp>
      <p:sp>
        <p:nvSpPr>
          <p:cNvPr id="5" name="바닥글 개체 틀 4">
            <a:extLst>
              <a:ext uri="{FF2B5EF4-FFF2-40B4-BE49-F238E27FC236}">
                <a16:creationId xmlns:a16="http://schemas.microsoft.com/office/drawing/2014/main" id="{D0D66047-325F-435A-B6FC-DBAEF0DA189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2376BE6C-03F7-4A03-B4DE-13525A45D67A}"/>
              </a:ext>
            </a:extLst>
          </p:cNvPr>
          <p:cNvSpPr>
            <a:spLocks noGrp="1"/>
          </p:cNvSpPr>
          <p:nvPr>
            <p:ph type="sldNum" sz="quarter" idx="12"/>
          </p:nvPr>
        </p:nvSpPr>
        <p:spPr/>
        <p:txBody>
          <a:bodyPr/>
          <a:lstStyle/>
          <a:p>
            <a:fld id="{7F1C8D6D-6533-4E78-8747-C5996EA27197}" type="slidenum">
              <a:rPr lang="ko-KR" altLang="en-US" smtClean="0"/>
              <a:t>‹#›</a:t>
            </a:fld>
            <a:endParaRPr lang="ko-KR" altLang="en-US"/>
          </a:p>
        </p:txBody>
      </p:sp>
    </p:spTree>
    <p:extLst>
      <p:ext uri="{BB962C8B-B14F-4D97-AF65-F5344CB8AC3E}">
        <p14:creationId xmlns:p14="http://schemas.microsoft.com/office/powerpoint/2010/main" val="1872276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53AEE200-08BF-40EE-B93D-BBE9391D6D1D}"/>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E72D0C6B-26C6-4956-9D05-646E04091052}"/>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F16C43CB-D752-4544-9AE9-F233E1FB7D4B}"/>
              </a:ext>
            </a:extLst>
          </p:cNvPr>
          <p:cNvSpPr>
            <a:spLocks noGrp="1"/>
          </p:cNvSpPr>
          <p:nvPr>
            <p:ph type="dt" sz="half" idx="10"/>
          </p:nvPr>
        </p:nvSpPr>
        <p:spPr/>
        <p:txBody>
          <a:bodyPr/>
          <a:lstStyle/>
          <a:p>
            <a:fld id="{1F67E09D-4993-489E-BFE9-99B9C6A248A8}" type="datetime1">
              <a:rPr lang="ko-KR" altLang="en-US" smtClean="0"/>
              <a:t>2020-08-15</a:t>
            </a:fld>
            <a:endParaRPr lang="ko-KR" altLang="en-US"/>
          </a:p>
        </p:txBody>
      </p:sp>
      <p:sp>
        <p:nvSpPr>
          <p:cNvPr id="5" name="바닥글 개체 틀 4">
            <a:extLst>
              <a:ext uri="{FF2B5EF4-FFF2-40B4-BE49-F238E27FC236}">
                <a16:creationId xmlns:a16="http://schemas.microsoft.com/office/drawing/2014/main" id="{8644C88D-5A23-4FC5-8375-9E405FC7FFBD}"/>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6059A7C3-DD07-4CBA-A402-BED3181B6642}"/>
              </a:ext>
            </a:extLst>
          </p:cNvPr>
          <p:cNvSpPr>
            <a:spLocks noGrp="1"/>
          </p:cNvSpPr>
          <p:nvPr>
            <p:ph type="sldNum" sz="quarter" idx="12"/>
          </p:nvPr>
        </p:nvSpPr>
        <p:spPr/>
        <p:txBody>
          <a:bodyPr/>
          <a:lstStyle/>
          <a:p>
            <a:fld id="{7F1C8D6D-6533-4E78-8747-C5996EA27197}" type="slidenum">
              <a:rPr lang="ko-KR" altLang="en-US" smtClean="0"/>
              <a:t>‹#›</a:t>
            </a:fld>
            <a:endParaRPr lang="ko-KR" altLang="en-US"/>
          </a:p>
        </p:txBody>
      </p:sp>
    </p:spTree>
    <p:extLst>
      <p:ext uri="{BB962C8B-B14F-4D97-AF65-F5344CB8AC3E}">
        <p14:creationId xmlns:p14="http://schemas.microsoft.com/office/powerpoint/2010/main" val="1745621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D8DA1C-3406-4F0C-80C6-B94EE4C189F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8889ED1E-8461-463C-9B81-C87093010CB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BD7C5E4A-AB67-444D-8E88-36F518BE6A0A}"/>
              </a:ext>
            </a:extLst>
          </p:cNvPr>
          <p:cNvSpPr>
            <a:spLocks noGrp="1"/>
          </p:cNvSpPr>
          <p:nvPr>
            <p:ph type="dt" sz="half" idx="10"/>
          </p:nvPr>
        </p:nvSpPr>
        <p:spPr/>
        <p:txBody>
          <a:bodyPr/>
          <a:lstStyle/>
          <a:p>
            <a:fld id="{98065E1B-05F8-40F1-8C2F-1927FFFA7332}" type="datetime1">
              <a:rPr lang="ko-KR" altLang="en-US" smtClean="0"/>
              <a:t>2020-08-15</a:t>
            </a:fld>
            <a:endParaRPr lang="ko-KR" altLang="en-US"/>
          </a:p>
        </p:txBody>
      </p:sp>
      <p:sp>
        <p:nvSpPr>
          <p:cNvPr id="5" name="바닥글 개체 틀 4">
            <a:extLst>
              <a:ext uri="{FF2B5EF4-FFF2-40B4-BE49-F238E27FC236}">
                <a16:creationId xmlns:a16="http://schemas.microsoft.com/office/drawing/2014/main" id="{B16F341B-A14E-4C60-B2DB-CFC568E7495D}"/>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790871B-43D8-424C-9F33-11DCCFE6A17F}"/>
              </a:ext>
            </a:extLst>
          </p:cNvPr>
          <p:cNvSpPr>
            <a:spLocks noGrp="1"/>
          </p:cNvSpPr>
          <p:nvPr>
            <p:ph type="sldNum" sz="quarter" idx="12"/>
          </p:nvPr>
        </p:nvSpPr>
        <p:spPr/>
        <p:txBody>
          <a:bodyPr/>
          <a:lstStyle/>
          <a:p>
            <a:fld id="{7F1C8D6D-6533-4E78-8747-C5996EA27197}" type="slidenum">
              <a:rPr lang="ko-KR" altLang="en-US" smtClean="0"/>
              <a:t>‹#›</a:t>
            </a:fld>
            <a:endParaRPr lang="ko-KR" altLang="en-US"/>
          </a:p>
        </p:txBody>
      </p:sp>
    </p:spTree>
    <p:extLst>
      <p:ext uri="{BB962C8B-B14F-4D97-AF65-F5344CB8AC3E}">
        <p14:creationId xmlns:p14="http://schemas.microsoft.com/office/powerpoint/2010/main" val="3474840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D24E193-FF60-4C20-9207-248DA7D35B0A}"/>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27694279-5185-4DCC-B933-51A3684057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17FB7F42-3156-4C68-BCE3-32792F551B58}"/>
              </a:ext>
            </a:extLst>
          </p:cNvPr>
          <p:cNvSpPr>
            <a:spLocks noGrp="1"/>
          </p:cNvSpPr>
          <p:nvPr>
            <p:ph type="dt" sz="half" idx="10"/>
          </p:nvPr>
        </p:nvSpPr>
        <p:spPr/>
        <p:txBody>
          <a:bodyPr/>
          <a:lstStyle/>
          <a:p>
            <a:fld id="{72A568EE-A522-4CC8-B5E2-D49887935CDD}" type="datetime1">
              <a:rPr lang="ko-KR" altLang="en-US" smtClean="0"/>
              <a:t>2020-08-15</a:t>
            </a:fld>
            <a:endParaRPr lang="ko-KR" altLang="en-US"/>
          </a:p>
        </p:txBody>
      </p:sp>
      <p:sp>
        <p:nvSpPr>
          <p:cNvPr id="5" name="바닥글 개체 틀 4">
            <a:extLst>
              <a:ext uri="{FF2B5EF4-FFF2-40B4-BE49-F238E27FC236}">
                <a16:creationId xmlns:a16="http://schemas.microsoft.com/office/drawing/2014/main" id="{EB481CE5-F46B-4198-88C9-C4AE2C37E95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DCF0713-46B7-4416-9A70-BBE5F0CDDA1C}"/>
              </a:ext>
            </a:extLst>
          </p:cNvPr>
          <p:cNvSpPr>
            <a:spLocks noGrp="1"/>
          </p:cNvSpPr>
          <p:nvPr>
            <p:ph type="sldNum" sz="quarter" idx="12"/>
          </p:nvPr>
        </p:nvSpPr>
        <p:spPr/>
        <p:txBody>
          <a:bodyPr/>
          <a:lstStyle/>
          <a:p>
            <a:fld id="{7F1C8D6D-6533-4E78-8747-C5996EA27197}" type="slidenum">
              <a:rPr lang="ko-KR" altLang="en-US" smtClean="0"/>
              <a:t>‹#›</a:t>
            </a:fld>
            <a:endParaRPr lang="ko-KR" altLang="en-US"/>
          </a:p>
        </p:txBody>
      </p:sp>
    </p:spTree>
    <p:extLst>
      <p:ext uri="{BB962C8B-B14F-4D97-AF65-F5344CB8AC3E}">
        <p14:creationId xmlns:p14="http://schemas.microsoft.com/office/powerpoint/2010/main" val="3518258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82C8BDE-D6C8-43F4-8829-F65DE13B8D85}"/>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BF9006CA-3CA3-4FD5-9EDD-9B77AD8C740E}"/>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2C3C4698-42FB-4D46-A3BD-0325066D7F11}"/>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082AEAFB-BE74-47E1-876C-3BDF378E2930}"/>
              </a:ext>
            </a:extLst>
          </p:cNvPr>
          <p:cNvSpPr>
            <a:spLocks noGrp="1"/>
          </p:cNvSpPr>
          <p:nvPr>
            <p:ph type="dt" sz="half" idx="10"/>
          </p:nvPr>
        </p:nvSpPr>
        <p:spPr/>
        <p:txBody>
          <a:bodyPr/>
          <a:lstStyle/>
          <a:p>
            <a:fld id="{727E4A30-5410-4AEF-8F5B-876ADA3F8D22}" type="datetime1">
              <a:rPr lang="ko-KR" altLang="en-US" smtClean="0"/>
              <a:t>2020-08-15</a:t>
            </a:fld>
            <a:endParaRPr lang="ko-KR" altLang="en-US"/>
          </a:p>
        </p:txBody>
      </p:sp>
      <p:sp>
        <p:nvSpPr>
          <p:cNvPr id="6" name="바닥글 개체 틀 5">
            <a:extLst>
              <a:ext uri="{FF2B5EF4-FFF2-40B4-BE49-F238E27FC236}">
                <a16:creationId xmlns:a16="http://schemas.microsoft.com/office/drawing/2014/main" id="{1D863A93-18D6-4DBE-BAE0-9FA18B09F4B6}"/>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8CFF81FB-8A34-420E-AE76-11991E4A8A58}"/>
              </a:ext>
            </a:extLst>
          </p:cNvPr>
          <p:cNvSpPr>
            <a:spLocks noGrp="1"/>
          </p:cNvSpPr>
          <p:nvPr>
            <p:ph type="sldNum" sz="quarter" idx="12"/>
          </p:nvPr>
        </p:nvSpPr>
        <p:spPr/>
        <p:txBody>
          <a:bodyPr/>
          <a:lstStyle/>
          <a:p>
            <a:fld id="{7F1C8D6D-6533-4E78-8747-C5996EA27197}" type="slidenum">
              <a:rPr lang="ko-KR" altLang="en-US" smtClean="0"/>
              <a:t>‹#›</a:t>
            </a:fld>
            <a:endParaRPr lang="ko-KR" altLang="en-US"/>
          </a:p>
        </p:txBody>
      </p:sp>
    </p:spTree>
    <p:extLst>
      <p:ext uri="{BB962C8B-B14F-4D97-AF65-F5344CB8AC3E}">
        <p14:creationId xmlns:p14="http://schemas.microsoft.com/office/powerpoint/2010/main" val="2503727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6AD364B-9A9C-4DAE-8FA2-04729BB1CA88}"/>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63F0AE80-B7DB-46C4-B4A0-40EF1847AF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780C9167-916C-475F-BB26-33F4584CC931}"/>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827E5FD-D2A5-46A8-9654-DB99539854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83E41365-16FB-49F7-A1DB-595C0EFDA526}"/>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88145F7D-EE06-4DB2-A662-6304998A4C1A}"/>
              </a:ext>
            </a:extLst>
          </p:cNvPr>
          <p:cNvSpPr>
            <a:spLocks noGrp="1"/>
          </p:cNvSpPr>
          <p:nvPr>
            <p:ph type="dt" sz="half" idx="10"/>
          </p:nvPr>
        </p:nvSpPr>
        <p:spPr/>
        <p:txBody>
          <a:bodyPr/>
          <a:lstStyle/>
          <a:p>
            <a:fld id="{4241171A-DD23-43A4-BF57-FF2163071A2A}" type="datetime1">
              <a:rPr lang="ko-KR" altLang="en-US" smtClean="0"/>
              <a:t>2020-08-15</a:t>
            </a:fld>
            <a:endParaRPr lang="ko-KR" altLang="en-US"/>
          </a:p>
        </p:txBody>
      </p:sp>
      <p:sp>
        <p:nvSpPr>
          <p:cNvPr id="8" name="바닥글 개체 틀 7">
            <a:extLst>
              <a:ext uri="{FF2B5EF4-FFF2-40B4-BE49-F238E27FC236}">
                <a16:creationId xmlns:a16="http://schemas.microsoft.com/office/drawing/2014/main" id="{1EA8A3F4-F7BF-48A8-855E-A7CF499C32E1}"/>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166A4074-6607-48DC-8060-EA5DD53A4AA2}"/>
              </a:ext>
            </a:extLst>
          </p:cNvPr>
          <p:cNvSpPr>
            <a:spLocks noGrp="1"/>
          </p:cNvSpPr>
          <p:nvPr>
            <p:ph type="sldNum" sz="quarter" idx="12"/>
          </p:nvPr>
        </p:nvSpPr>
        <p:spPr/>
        <p:txBody>
          <a:bodyPr/>
          <a:lstStyle/>
          <a:p>
            <a:fld id="{7F1C8D6D-6533-4E78-8747-C5996EA27197}" type="slidenum">
              <a:rPr lang="ko-KR" altLang="en-US" smtClean="0"/>
              <a:t>‹#›</a:t>
            </a:fld>
            <a:endParaRPr lang="ko-KR" altLang="en-US"/>
          </a:p>
        </p:txBody>
      </p:sp>
    </p:spTree>
    <p:extLst>
      <p:ext uri="{BB962C8B-B14F-4D97-AF65-F5344CB8AC3E}">
        <p14:creationId xmlns:p14="http://schemas.microsoft.com/office/powerpoint/2010/main" val="1495343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E41754-6A7C-4F48-B6F0-95B2AF0434D1}"/>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3A48C09D-90B6-4478-BF25-6985EF9FA4D6}"/>
              </a:ext>
            </a:extLst>
          </p:cNvPr>
          <p:cNvSpPr>
            <a:spLocks noGrp="1"/>
          </p:cNvSpPr>
          <p:nvPr>
            <p:ph type="dt" sz="half" idx="10"/>
          </p:nvPr>
        </p:nvSpPr>
        <p:spPr/>
        <p:txBody>
          <a:bodyPr/>
          <a:lstStyle/>
          <a:p>
            <a:fld id="{8E66C584-BD67-4EAD-8655-FF35A9AEA980}" type="datetime1">
              <a:rPr lang="ko-KR" altLang="en-US" smtClean="0"/>
              <a:t>2020-08-15</a:t>
            </a:fld>
            <a:endParaRPr lang="ko-KR" altLang="en-US"/>
          </a:p>
        </p:txBody>
      </p:sp>
      <p:sp>
        <p:nvSpPr>
          <p:cNvPr id="4" name="바닥글 개체 틀 3">
            <a:extLst>
              <a:ext uri="{FF2B5EF4-FFF2-40B4-BE49-F238E27FC236}">
                <a16:creationId xmlns:a16="http://schemas.microsoft.com/office/drawing/2014/main" id="{6EF47D13-171F-443B-94D4-B8FDF4A8F43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FAD262E2-57D4-4599-88C2-3590801BFCD7}"/>
              </a:ext>
            </a:extLst>
          </p:cNvPr>
          <p:cNvSpPr>
            <a:spLocks noGrp="1"/>
          </p:cNvSpPr>
          <p:nvPr>
            <p:ph type="sldNum" sz="quarter" idx="12"/>
          </p:nvPr>
        </p:nvSpPr>
        <p:spPr/>
        <p:txBody>
          <a:bodyPr/>
          <a:lstStyle/>
          <a:p>
            <a:fld id="{7F1C8D6D-6533-4E78-8747-C5996EA27197}" type="slidenum">
              <a:rPr lang="ko-KR" altLang="en-US" smtClean="0"/>
              <a:t>‹#›</a:t>
            </a:fld>
            <a:endParaRPr lang="ko-KR" altLang="en-US"/>
          </a:p>
        </p:txBody>
      </p:sp>
    </p:spTree>
    <p:extLst>
      <p:ext uri="{BB962C8B-B14F-4D97-AF65-F5344CB8AC3E}">
        <p14:creationId xmlns:p14="http://schemas.microsoft.com/office/powerpoint/2010/main" val="2621237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9183D3B-33F1-4AEB-906D-249358466917}"/>
              </a:ext>
            </a:extLst>
          </p:cNvPr>
          <p:cNvSpPr>
            <a:spLocks noGrp="1"/>
          </p:cNvSpPr>
          <p:nvPr>
            <p:ph type="dt" sz="half" idx="10"/>
          </p:nvPr>
        </p:nvSpPr>
        <p:spPr/>
        <p:txBody>
          <a:bodyPr/>
          <a:lstStyle/>
          <a:p>
            <a:fld id="{D0842BC2-B16F-40DC-AF63-7B2301BBD5C9}" type="datetime1">
              <a:rPr lang="ko-KR" altLang="en-US" smtClean="0"/>
              <a:t>2020-08-15</a:t>
            </a:fld>
            <a:endParaRPr lang="ko-KR" altLang="en-US"/>
          </a:p>
        </p:txBody>
      </p:sp>
      <p:sp>
        <p:nvSpPr>
          <p:cNvPr id="3" name="바닥글 개체 틀 2">
            <a:extLst>
              <a:ext uri="{FF2B5EF4-FFF2-40B4-BE49-F238E27FC236}">
                <a16:creationId xmlns:a16="http://schemas.microsoft.com/office/drawing/2014/main" id="{C1EFDD2E-EDE3-4D42-9A03-D1EAFFBFB511}"/>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8DF6AC9-39EA-4E49-88E2-003ED7957737}"/>
              </a:ext>
            </a:extLst>
          </p:cNvPr>
          <p:cNvSpPr>
            <a:spLocks noGrp="1"/>
          </p:cNvSpPr>
          <p:nvPr>
            <p:ph type="sldNum" sz="quarter" idx="12"/>
          </p:nvPr>
        </p:nvSpPr>
        <p:spPr/>
        <p:txBody>
          <a:bodyPr/>
          <a:lstStyle/>
          <a:p>
            <a:fld id="{7F1C8D6D-6533-4E78-8747-C5996EA27197}" type="slidenum">
              <a:rPr lang="ko-KR" altLang="en-US" smtClean="0"/>
              <a:t>‹#›</a:t>
            </a:fld>
            <a:endParaRPr lang="ko-KR" altLang="en-US"/>
          </a:p>
        </p:txBody>
      </p:sp>
    </p:spTree>
    <p:extLst>
      <p:ext uri="{BB962C8B-B14F-4D97-AF65-F5344CB8AC3E}">
        <p14:creationId xmlns:p14="http://schemas.microsoft.com/office/powerpoint/2010/main" val="3642570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3DF737A-71C7-437A-87A9-010BDE594D0C}"/>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CA934A26-A5EE-4D90-980C-5ECA478F39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DB493032-AB97-4D86-814C-A4C746CD51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52FD787C-DE80-40DF-AF3E-1BDE617AF956}"/>
              </a:ext>
            </a:extLst>
          </p:cNvPr>
          <p:cNvSpPr>
            <a:spLocks noGrp="1"/>
          </p:cNvSpPr>
          <p:nvPr>
            <p:ph type="dt" sz="half" idx="10"/>
          </p:nvPr>
        </p:nvSpPr>
        <p:spPr/>
        <p:txBody>
          <a:bodyPr/>
          <a:lstStyle/>
          <a:p>
            <a:fld id="{C5CB7DEB-F9E7-49F0-8730-AD2F784F22AB}" type="datetime1">
              <a:rPr lang="ko-KR" altLang="en-US" smtClean="0"/>
              <a:t>2020-08-15</a:t>
            </a:fld>
            <a:endParaRPr lang="ko-KR" altLang="en-US"/>
          </a:p>
        </p:txBody>
      </p:sp>
      <p:sp>
        <p:nvSpPr>
          <p:cNvPr id="6" name="바닥글 개체 틀 5">
            <a:extLst>
              <a:ext uri="{FF2B5EF4-FFF2-40B4-BE49-F238E27FC236}">
                <a16:creationId xmlns:a16="http://schemas.microsoft.com/office/drawing/2014/main" id="{627BEAB4-E833-4F4C-89C8-F60CC5179D0C}"/>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6719DC2-CDC4-4A63-A9A9-4F125C7E87A4}"/>
              </a:ext>
            </a:extLst>
          </p:cNvPr>
          <p:cNvSpPr>
            <a:spLocks noGrp="1"/>
          </p:cNvSpPr>
          <p:nvPr>
            <p:ph type="sldNum" sz="quarter" idx="12"/>
          </p:nvPr>
        </p:nvSpPr>
        <p:spPr/>
        <p:txBody>
          <a:bodyPr/>
          <a:lstStyle/>
          <a:p>
            <a:fld id="{7F1C8D6D-6533-4E78-8747-C5996EA27197}" type="slidenum">
              <a:rPr lang="ko-KR" altLang="en-US" smtClean="0"/>
              <a:t>‹#›</a:t>
            </a:fld>
            <a:endParaRPr lang="ko-KR" altLang="en-US"/>
          </a:p>
        </p:txBody>
      </p:sp>
    </p:spTree>
    <p:extLst>
      <p:ext uri="{BB962C8B-B14F-4D97-AF65-F5344CB8AC3E}">
        <p14:creationId xmlns:p14="http://schemas.microsoft.com/office/powerpoint/2010/main" val="671277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C20474D-76A9-482D-B647-CFA37F9CE4D7}"/>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093A8F50-3A84-4DF1-BA6D-0A4170C07A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3F9828A6-8E34-4DD5-B92C-E8E5310941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2CE21C45-7813-4CD8-B89D-FA8754FC38A5}"/>
              </a:ext>
            </a:extLst>
          </p:cNvPr>
          <p:cNvSpPr>
            <a:spLocks noGrp="1"/>
          </p:cNvSpPr>
          <p:nvPr>
            <p:ph type="dt" sz="half" idx="10"/>
          </p:nvPr>
        </p:nvSpPr>
        <p:spPr/>
        <p:txBody>
          <a:bodyPr/>
          <a:lstStyle/>
          <a:p>
            <a:fld id="{7C92939B-B371-4826-B7CE-6A7094B0BF26}" type="datetime1">
              <a:rPr lang="ko-KR" altLang="en-US" smtClean="0"/>
              <a:t>2020-08-15</a:t>
            </a:fld>
            <a:endParaRPr lang="ko-KR" altLang="en-US"/>
          </a:p>
        </p:txBody>
      </p:sp>
      <p:sp>
        <p:nvSpPr>
          <p:cNvPr id="6" name="바닥글 개체 틀 5">
            <a:extLst>
              <a:ext uri="{FF2B5EF4-FFF2-40B4-BE49-F238E27FC236}">
                <a16:creationId xmlns:a16="http://schemas.microsoft.com/office/drawing/2014/main" id="{93282332-5FB4-49D1-B647-E5666321B398}"/>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2E02B8F5-52E6-4DE3-B96B-16C023BAFA38}"/>
              </a:ext>
            </a:extLst>
          </p:cNvPr>
          <p:cNvSpPr>
            <a:spLocks noGrp="1"/>
          </p:cNvSpPr>
          <p:nvPr>
            <p:ph type="sldNum" sz="quarter" idx="12"/>
          </p:nvPr>
        </p:nvSpPr>
        <p:spPr/>
        <p:txBody>
          <a:bodyPr/>
          <a:lstStyle/>
          <a:p>
            <a:fld id="{7F1C8D6D-6533-4E78-8747-C5996EA27197}" type="slidenum">
              <a:rPr lang="ko-KR" altLang="en-US" smtClean="0"/>
              <a:t>‹#›</a:t>
            </a:fld>
            <a:endParaRPr lang="ko-KR" altLang="en-US"/>
          </a:p>
        </p:txBody>
      </p:sp>
    </p:spTree>
    <p:extLst>
      <p:ext uri="{BB962C8B-B14F-4D97-AF65-F5344CB8AC3E}">
        <p14:creationId xmlns:p14="http://schemas.microsoft.com/office/powerpoint/2010/main" val="432787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00857EB7-0169-4F07-86EB-3079BA0DE9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D603F3FD-350B-4B19-985C-EE9E81DE6C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7D47A6DF-71D5-487B-8C31-25B7AFCEAB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06CB1F-5C8A-42F8-9DBC-D6F17372563F}" type="datetime1">
              <a:rPr lang="ko-KR" altLang="en-US" smtClean="0"/>
              <a:t>2020-08-15</a:t>
            </a:fld>
            <a:endParaRPr lang="ko-KR" altLang="en-US"/>
          </a:p>
        </p:txBody>
      </p:sp>
      <p:sp>
        <p:nvSpPr>
          <p:cNvPr id="5" name="바닥글 개체 틀 4">
            <a:extLst>
              <a:ext uri="{FF2B5EF4-FFF2-40B4-BE49-F238E27FC236}">
                <a16:creationId xmlns:a16="http://schemas.microsoft.com/office/drawing/2014/main" id="{C53591DC-358C-4A09-8F2F-BA69BFD59C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40BDC38E-B0B1-4A0C-8EA4-2603A54C5A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1C8D6D-6533-4E78-8747-C5996EA27197}" type="slidenum">
              <a:rPr lang="ko-KR" altLang="en-US" smtClean="0"/>
              <a:t>‹#›</a:t>
            </a:fld>
            <a:endParaRPr lang="ko-KR" altLang="en-US"/>
          </a:p>
        </p:txBody>
      </p:sp>
    </p:spTree>
    <p:extLst>
      <p:ext uri="{BB962C8B-B14F-4D97-AF65-F5344CB8AC3E}">
        <p14:creationId xmlns:p14="http://schemas.microsoft.com/office/powerpoint/2010/main" val="1628402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rlcode/reinforcement-learning-kr" TargetMode="External"/><Relationship Id="rId2" Type="http://schemas.openxmlformats.org/officeDocument/2006/relationships/hyperlink" Target="https://web.stanford.edu/class/psych209/Readings/SuttonBartoIPRLBook2ndEd.pdf" TargetMode="Externa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www.youtube.com/channel/UCwkGvF7xKz2E0Lv-fZ9wv2g"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png"/></Relationships>
</file>

<file path=ppt/slides/_rels/slide2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7.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28.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2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image" Target="../media/image430.png"/><Relationship Id="rId1" Type="http://schemas.openxmlformats.org/officeDocument/2006/relationships/slideLayout" Target="../slideLayouts/slideLayout2.xml"/><Relationship Id="rId4" Type="http://schemas.openxmlformats.org/officeDocument/2006/relationships/image" Target="../media/image450.png"/></Relationships>
</file>

<file path=ppt/slides/_rels/slide33.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0.png"/><Relationship Id="rId4" Type="http://schemas.openxmlformats.org/officeDocument/2006/relationships/image" Target="../media/image480.png"/></Relationships>
</file>

<file path=ppt/slides/_rels/slide34.xml.rels><?xml version="1.0" encoding="UTF-8" standalone="yes"?>
<Relationships xmlns="http://schemas.openxmlformats.org/package/2006/relationships"><Relationship Id="rId3" Type="http://schemas.openxmlformats.org/officeDocument/2006/relationships/image" Target="../media/image510.png"/><Relationship Id="rId7" Type="http://schemas.openxmlformats.org/officeDocument/2006/relationships/image" Target="../media/image550.png"/><Relationship Id="rId2" Type="http://schemas.openxmlformats.org/officeDocument/2006/relationships/image" Target="../media/image500.png"/><Relationship Id="rId1" Type="http://schemas.openxmlformats.org/officeDocument/2006/relationships/slideLayout" Target="../slideLayouts/slideLayout2.xml"/><Relationship Id="rId6" Type="http://schemas.openxmlformats.org/officeDocument/2006/relationships/image" Target="../media/image540.png"/><Relationship Id="rId5" Type="http://schemas.openxmlformats.org/officeDocument/2006/relationships/image" Target="../media/image105.png"/><Relationship Id="rId4" Type="http://schemas.openxmlformats.org/officeDocument/2006/relationships/image" Target="../media/image520.png"/></Relationships>
</file>

<file path=ppt/slides/_rels/slide35.xml.rels><?xml version="1.0" encoding="UTF-8" standalone="yes"?>
<Relationships xmlns="http://schemas.openxmlformats.org/package/2006/relationships"><Relationship Id="rId8" Type="http://schemas.openxmlformats.org/officeDocument/2006/relationships/image" Target="../media/image620.png"/><Relationship Id="rId13" Type="http://schemas.openxmlformats.org/officeDocument/2006/relationships/image" Target="../media/image670.png"/><Relationship Id="rId18" Type="http://schemas.openxmlformats.org/officeDocument/2006/relationships/image" Target="../media/image720.png"/><Relationship Id="rId3" Type="http://schemas.openxmlformats.org/officeDocument/2006/relationships/image" Target="../media/image570.png"/><Relationship Id="rId21" Type="http://schemas.openxmlformats.org/officeDocument/2006/relationships/image" Target="../media/image750.png"/><Relationship Id="rId7" Type="http://schemas.openxmlformats.org/officeDocument/2006/relationships/image" Target="../media/image610.png"/><Relationship Id="rId12" Type="http://schemas.openxmlformats.org/officeDocument/2006/relationships/image" Target="../media/image660.png"/><Relationship Id="rId17" Type="http://schemas.openxmlformats.org/officeDocument/2006/relationships/image" Target="../media/image710.png"/><Relationship Id="rId2" Type="http://schemas.openxmlformats.org/officeDocument/2006/relationships/image" Target="../media/image560.png"/><Relationship Id="rId16" Type="http://schemas.openxmlformats.org/officeDocument/2006/relationships/image" Target="../media/image700.png"/><Relationship Id="rId20" Type="http://schemas.openxmlformats.org/officeDocument/2006/relationships/image" Target="../media/image740.png"/><Relationship Id="rId1" Type="http://schemas.openxmlformats.org/officeDocument/2006/relationships/slideLayout" Target="../slideLayouts/slideLayout2.xml"/><Relationship Id="rId6" Type="http://schemas.openxmlformats.org/officeDocument/2006/relationships/image" Target="../media/image600.png"/><Relationship Id="rId11" Type="http://schemas.openxmlformats.org/officeDocument/2006/relationships/image" Target="../media/image650.png"/><Relationship Id="rId24" Type="http://schemas.openxmlformats.org/officeDocument/2006/relationships/image" Target="../media/image780.png"/><Relationship Id="rId5" Type="http://schemas.openxmlformats.org/officeDocument/2006/relationships/image" Target="../media/image590.png"/><Relationship Id="rId15" Type="http://schemas.openxmlformats.org/officeDocument/2006/relationships/image" Target="../media/image690.png"/><Relationship Id="rId23" Type="http://schemas.openxmlformats.org/officeDocument/2006/relationships/image" Target="../media/image770.png"/><Relationship Id="rId10" Type="http://schemas.openxmlformats.org/officeDocument/2006/relationships/image" Target="../media/image640.png"/><Relationship Id="rId19" Type="http://schemas.openxmlformats.org/officeDocument/2006/relationships/image" Target="../media/image730.png"/><Relationship Id="rId4" Type="http://schemas.openxmlformats.org/officeDocument/2006/relationships/image" Target="../media/image580.png"/><Relationship Id="rId9" Type="http://schemas.openxmlformats.org/officeDocument/2006/relationships/image" Target="../media/image630.png"/><Relationship Id="rId14" Type="http://schemas.openxmlformats.org/officeDocument/2006/relationships/image" Target="../media/image680.png"/><Relationship Id="rId22" Type="http://schemas.openxmlformats.org/officeDocument/2006/relationships/image" Target="../media/image760.png"/></Relationships>
</file>

<file path=ppt/slides/_rels/slide36.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image" Target="../media/image790.png"/><Relationship Id="rId1" Type="http://schemas.openxmlformats.org/officeDocument/2006/relationships/slideLayout" Target="../slideLayouts/slideLayout2.xml"/><Relationship Id="rId6" Type="http://schemas.openxmlformats.org/officeDocument/2006/relationships/image" Target="../media/image830.png"/><Relationship Id="rId5" Type="http://schemas.openxmlformats.org/officeDocument/2006/relationships/image" Target="../media/image820.png"/><Relationship Id="rId4" Type="http://schemas.openxmlformats.org/officeDocument/2006/relationships/image" Target="../media/image810.png"/></Relationships>
</file>

<file path=ppt/slides/_rels/slide37.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840.png"/><Relationship Id="rId1" Type="http://schemas.openxmlformats.org/officeDocument/2006/relationships/slideLayout" Target="../slideLayouts/slideLayout2.xml"/><Relationship Id="rId6" Type="http://schemas.openxmlformats.org/officeDocument/2006/relationships/image" Target="../media/image880.png"/><Relationship Id="rId5" Type="http://schemas.openxmlformats.org/officeDocument/2006/relationships/image" Target="../media/image870.png"/><Relationship Id="rId4" Type="http://schemas.openxmlformats.org/officeDocument/2006/relationships/image" Target="../media/image860.png"/></Relationships>
</file>

<file path=ppt/slides/_rels/slide38.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20.png"/><Relationship Id="rId7" Type="http://schemas.openxmlformats.org/officeDocument/2006/relationships/image" Target="../media/image108.png"/><Relationship Id="rId2" Type="http://schemas.openxmlformats.org/officeDocument/2006/relationships/image" Target="../media/image910.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940.png"/><Relationship Id="rId4" Type="http://schemas.openxmlformats.org/officeDocument/2006/relationships/image" Target="../media/image9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image" Target="../media/image970.png"/><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990.png"/></Relationships>
</file>

<file path=ppt/slides/_rels/slide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10.png"/><Relationship Id="rId1" Type="http://schemas.openxmlformats.org/officeDocument/2006/relationships/slideLayout" Target="../slideLayouts/slideLayout2.xml"/><Relationship Id="rId6" Type="http://schemas.openxmlformats.org/officeDocument/2006/relationships/image" Target="../media/image1050.png"/><Relationship Id="rId5" Type="http://schemas.openxmlformats.org/officeDocument/2006/relationships/image" Target="../media/image1040.png"/><Relationship Id="rId4" Type="http://schemas.openxmlformats.org/officeDocument/2006/relationships/image" Target="../media/image111.png"/></Relationships>
</file>

<file path=ppt/slides/_rels/slide42.xml.rels><?xml version="1.0" encoding="UTF-8" standalone="yes"?>
<Relationships xmlns="http://schemas.openxmlformats.org/package/2006/relationships"><Relationship Id="rId8" Type="http://schemas.openxmlformats.org/officeDocument/2006/relationships/image" Target="../media/image1120.png"/><Relationship Id="rId3" Type="http://schemas.openxmlformats.org/officeDocument/2006/relationships/image" Target="../media/image1070.png"/><Relationship Id="rId7" Type="http://schemas.openxmlformats.org/officeDocument/2006/relationships/image" Target="../media/image1110.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00.png"/><Relationship Id="rId5" Type="http://schemas.openxmlformats.org/officeDocument/2006/relationships/image" Target="../media/image1090.png"/><Relationship Id="rId4" Type="http://schemas.openxmlformats.org/officeDocument/2006/relationships/image" Target="../media/image1080.png"/><Relationship Id="rId9" Type="http://schemas.openxmlformats.org/officeDocument/2006/relationships/image" Target="../media/image113.png"/></Relationships>
</file>

<file path=ppt/slides/_rels/slide43.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4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47.xml.rels><?xml version="1.0" encoding="UTF-8" standalone="yes"?>
<Relationships xmlns="http://schemas.openxmlformats.org/package/2006/relationships"><Relationship Id="rId2" Type="http://schemas.openxmlformats.org/officeDocument/2006/relationships/hyperlink" Target="https://arxiv.org/pdf/1602.01783v2.pdf"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DC40EC4-FB64-4D4C-A78A-F7D45951724A}"/>
              </a:ext>
            </a:extLst>
          </p:cNvPr>
          <p:cNvSpPr>
            <a:spLocks noGrp="1"/>
          </p:cNvSpPr>
          <p:nvPr>
            <p:ph type="ctrTitle"/>
          </p:nvPr>
        </p:nvSpPr>
        <p:spPr/>
        <p:txBody>
          <a:bodyPr>
            <a:normAutofit/>
          </a:bodyPr>
          <a:lstStyle/>
          <a:p>
            <a:r>
              <a:rPr lang="ko-KR" altLang="en-US" dirty="0"/>
              <a:t>파이썬 </a:t>
            </a:r>
            <a:r>
              <a:rPr lang="ko-KR" altLang="en-US" dirty="0" err="1"/>
              <a:t>뿌수기</a:t>
            </a:r>
            <a:br>
              <a:rPr lang="en-US" altLang="ko-KR" dirty="0"/>
            </a:br>
            <a:endParaRPr lang="ko-KR" altLang="en-US" dirty="0"/>
          </a:p>
        </p:txBody>
      </p:sp>
      <p:sp>
        <p:nvSpPr>
          <p:cNvPr id="3" name="부제목 2">
            <a:extLst>
              <a:ext uri="{FF2B5EF4-FFF2-40B4-BE49-F238E27FC236}">
                <a16:creationId xmlns:a16="http://schemas.microsoft.com/office/drawing/2014/main" id="{B5DC1E84-768B-412C-964A-D4970DF87B4C}"/>
              </a:ext>
            </a:extLst>
          </p:cNvPr>
          <p:cNvSpPr>
            <a:spLocks noGrp="1"/>
          </p:cNvSpPr>
          <p:nvPr>
            <p:ph type="subTitle" idx="1"/>
          </p:nvPr>
        </p:nvSpPr>
        <p:spPr/>
        <p:txBody>
          <a:bodyPr/>
          <a:lstStyle/>
          <a:p>
            <a:r>
              <a:rPr lang="en-US" altLang="ko-KR" dirty="0"/>
              <a:t>Playing Atari with Deep Reinforcement Learning</a:t>
            </a:r>
            <a:endParaRPr lang="ko-KR" altLang="en-US" dirty="0"/>
          </a:p>
        </p:txBody>
      </p:sp>
      <p:sp>
        <p:nvSpPr>
          <p:cNvPr id="4" name="TextBox 3">
            <a:extLst>
              <a:ext uri="{FF2B5EF4-FFF2-40B4-BE49-F238E27FC236}">
                <a16:creationId xmlns:a16="http://schemas.microsoft.com/office/drawing/2014/main" id="{ABC152C6-331C-4D69-8091-12CF78EE2D4C}"/>
              </a:ext>
            </a:extLst>
          </p:cNvPr>
          <p:cNvSpPr txBox="1"/>
          <p:nvPr/>
        </p:nvSpPr>
        <p:spPr>
          <a:xfrm>
            <a:off x="8878611" y="4611847"/>
            <a:ext cx="2226613" cy="646331"/>
          </a:xfrm>
          <a:prstGeom prst="rect">
            <a:avLst/>
          </a:prstGeom>
          <a:noFill/>
        </p:spPr>
        <p:txBody>
          <a:bodyPr wrap="square" rtlCol="0">
            <a:spAutoFit/>
          </a:bodyPr>
          <a:lstStyle/>
          <a:p>
            <a:r>
              <a:rPr lang="ko-KR" altLang="en-US" dirty="0"/>
              <a:t>이해중</a:t>
            </a:r>
            <a:endParaRPr lang="en-US" altLang="ko-KR" dirty="0"/>
          </a:p>
          <a:p>
            <a:r>
              <a:rPr lang="en-US" altLang="ko-KR"/>
              <a:t>1</a:t>
            </a:r>
            <a:r>
              <a:rPr lang="en-US" altLang="ko-KR" dirty="0"/>
              <a:t>6</a:t>
            </a:r>
            <a:r>
              <a:rPr lang="en-US" altLang="ko-KR"/>
              <a:t>th </a:t>
            </a:r>
            <a:r>
              <a:rPr lang="en-US" altLang="ko-KR" dirty="0"/>
              <a:t>August, 2020</a:t>
            </a:r>
          </a:p>
        </p:txBody>
      </p:sp>
      <p:cxnSp>
        <p:nvCxnSpPr>
          <p:cNvPr id="5" name="직선 연결선 4">
            <a:extLst>
              <a:ext uri="{FF2B5EF4-FFF2-40B4-BE49-F238E27FC236}">
                <a16:creationId xmlns:a16="http://schemas.microsoft.com/office/drawing/2014/main" id="{54279474-3B62-4E38-9FAC-5D079230E1AB}"/>
              </a:ext>
            </a:extLst>
          </p:cNvPr>
          <p:cNvCxnSpPr/>
          <p:nvPr/>
        </p:nvCxnSpPr>
        <p:spPr>
          <a:xfrm>
            <a:off x="8878612" y="4620236"/>
            <a:ext cx="0" cy="57254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슬라이드 번호 개체 틀 5">
            <a:extLst>
              <a:ext uri="{FF2B5EF4-FFF2-40B4-BE49-F238E27FC236}">
                <a16:creationId xmlns:a16="http://schemas.microsoft.com/office/drawing/2014/main" id="{4C92B3F1-6954-4695-A7BD-6E9058CA389A}"/>
              </a:ext>
            </a:extLst>
          </p:cNvPr>
          <p:cNvSpPr>
            <a:spLocks noGrp="1"/>
          </p:cNvSpPr>
          <p:nvPr>
            <p:ph type="sldNum" sz="quarter" idx="12"/>
          </p:nvPr>
        </p:nvSpPr>
        <p:spPr/>
        <p:txBody>
          <a:bodyPr/>
          <a:lstStyle/>
          <a:p>
            <a:fld id="{7F1C8D6D-6533-4E78-8747-C5996EA27197}" type="slidenum">
              <a:rPr lang="ko-KR" altLang="en-US" smtClean="0"/>
              <a:t>1</a:t>
            </a:fld>
            <a:endParaRPr lang="ko-KR" altLang="en-US"/>
          </a:p>
        </p:txBody>
      </p:sp>
    </p:spTree>
    <p:extLst>
      <p:ext uri="{BB962C8B-B14F-4D97-AF65-F5344CB8AC3E}">
        <p14:creationId xmlns:p14="http://schemas.microsoft.com/office/powerpoint/2010/main" val="1771542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381593" y="375799"/>
            <a:ext cx="9845672" cy="66247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dirty="0"/>
              <a:t>Background</a:t>
            </a:r>
            <a:endParaRPr lang="ko-KR" altLang="en-US" sz="3200" b="1" dirty="0"/>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D2DEB12-94C6-490C-9B78-7590CEB8D6B2}"/>
              </a:ext>
            </a:extLst>
          </p:cNvPr>
          <p:cNvCxnSpPr>
            <a:cxnSpLocks/>
          </p:cNvCxnSpPr>
          <p:nvPr/>
        </p:nvCxnSpPr>
        <p:spPr>
          <a:xfrm flipH="1">
            <a:off x="381593" y="6403010"/>
            <a:ext cx="11261767" cy="0"/>
          </a:xfrm>
          <a:prstGeom prst="line">
            <a:avLst/>
          </a:prstGeom>
          <a:ln w="25400"/>
        </p:spPr>
        <p:style>
          <a:lnRef idx="1">
            <a:schemeClr val="dk1"/>
          </a:lnRef>
          <a:fillRef idx="0">
            <a:schemeClr val="dk1"/>
          </a:fillRef>
          <a:effectRef idx="0">
            <a:schemeClr val="dk1"/>
          </a:effectRef>
          <a:fontRef idx="minor">
            <a:schemeClr val="tx1"/>
          </a:fontRef>
        </p:style>
      </p:cxnSp>
      <p:sp>
        <p:nvSpPr>
          <p:cNvPr id="2" name="직사각형 1">
            <a:extLst>
              <a:ext uri="{FF2B5EF4-FFF2-40B4-BE49-F238E27FC236}">
                <a16:creationId xmlns:a16="http://schemas.microsoft.com/office/drawing/2014/main" id="{B830CDA4-1401-4099-A27A-4D5EAA8954F0}"/>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en-US" altLang="ko-KR" b="1" dirty="0"/>
              <a:t>An RL agent may include one or more of these components:</a:t>
            </a:r>
          </a:p>
        </p:txBody>
      </p:sp>
      <p:sp>
        <p:nvSpPr>
          <p:cNvPr id="8" name="TextBox 7">
            <a:extLst>
              <a:ext uri="{FF2B5EF4-FFF2-40B4-BE49-F238E27FC236}">
                <a16:creationId xmlns:a16="http://schemas.microsoft.com/office/drawing/2014/main" id="{0594D7DA-6BCA-4CF4-BB53-99DF7DF9635B}"/>
              </a:ext>
            </a:extLst>
          </p:cNvPr>
          <p:cNvSpPr txBox="1"/>
          <p:nvPr/>
        </p:nvSpPr>
        <p:spPr>
          <a:xfrm>
            <a:off x="757212" y="1642888"/>
            <a:ext cx="6330900" cy="923330"/>
          </a:xfrm>
          <a:prstGeom prst="rect">
            <a:avLst/>
          </a:prstGeom>
          <a:noFill/>
        </p:spPr>
        <p:txBody>
          <a:bodyPr wrap="none" rtlCol="0">
            <a:spAutoFit/>
          </a:bodyPr>
          <a:lstStyle/>
          <a:p>
            <a:pPr marL="285750" indent="-285750">
              <a:buFont typeface="Arial" panose="020B0604020202020204" pitchFamily="34" charset="0"/>
              <a:buChar char="•"/>
            </a:pPr>
            <a:r>
              <a:rPr lang="en-US" altLang="ko-KR" b="1" dirty="0">
                <a:solidFill>
                  <a:srgbClr val="C00000"/>
                </a:solidFill>
              </a:rPr>
              <a:t>Policy</a:t>
            </a:r>
            <a:r>
              <a:rPr lang="en-US" altLang="ko-KR" b="1" dirty="0"/>
              <a:t> </a:t>
            </a:r>
            <a:r>
              <a:rPr lang="en-US" altLang="ko-KR" dirty="0"/>
              <a:t>: agent’s </a:t>
            </a:r>
            <a:r>
              <a:rPr lang="en-US" altLang="ko-KR" dirty="0" err="1"/>
              <a:t>behaviour</a:t>
            </a:r>
            <a:r>
              <a:rPr lang="en-US" altLang="ko-KR" dirty="0"/>
              <a:t> function </a:t>
            </a:r>
          </a:p>
          <a:p>
            <a:pPr marL="285750" indent="-285750">
              <a:buFont typeface="Arial" panose="020B0604020202020204" pitchFamily="34" charset="0"/>
              <a:buChar char="•"/>
            </a:pPr>
            <a:r>
              <a:rPr lang="en-US" altLang="ko-KR" b="1" dirty="0">
                <a:solidFill>
                  <a:srgbClr val="C00000"/>
                </a:solidFill>
              </a:rPr>
              <a:t>Value</a:t>
            </a:r>
            <a:r>
              <a:rPr lang="en-US" altLang="ko-KR" dirty="0">
                <a:solidFill>
                  <a:srgbClr val="C00000"/>
                </a:solidFill>
              </a:rPr>
              <a:t> </a:t>
            </a:r>
            <a:r>
              <a:rPr lang="en-US" altLang="ko-KR" b="1" dirty="0">
                <a:solidFill>
                  <a:srgbClr val="C00000"/>
                </a:solidFill>
              </a:rPr>
              <a:t>function </a:t>
            </a:r>
            <a:r>
              <a:rPr lang="en-US" altLang="ko-KR" dirty="0"/>
              <a:t>: how good is each state and/or action </a:t>
            </a:r>
          </a:p>
          <a:p>
            <a:pPr marL="285750" indent="-285750">
              <a:buFont typeface="Arial" panose="020B0604020202020204" pitchFamily="34" charset="0"/>
              <a:buChar char="•"/>
            </a:pPr>
            <a:r>
              <a:rPr lang="en-US" altLang="ko-KR" b="1" dirty="0">
                <a:solidFill>
                  <a:srgbClr val="C00000"/>
                </a:solidFill>
              </a:rPr>
              <a:t>Model</a:t>
            </a:r>
            <a:r>
              <a:rPr lang="en-US" altLang="ko-KR" b="1" dirty="0"/>
              <a:t> </a:t>
            </a:r>
            <a:r>
              <a:rPr lang="en-US" altLang="ko-KR" dirty="0"/>
              <a:t>: agent’s representation of the environment</a:t>
            </a:r>
            <a:endParaRPr lang="ko-KR" altLang="en-US" dirty="0"/>
          </a:p>
        </p:txBody>
      </p:sp>
      <p:sp>
        <p:nvSpPr>
          <p:cNvPr id="3" name="슬라이드 번호 개체 틀 2">
            <a:extLst>
              <a:ext uri="{FF2B5EF4-FFF2-40B4-BE49-F238E27FC236}">
                <a16:creationId xmlns:a16="http://schemas.microsoft.com/office/drawing/2014/main" id="{6B3FB7F0-1130-48B7-92BA-0082758892D4}"/>
              </a:ext>
            </a:extLst>
          </p:cNvPr>
          <p:cNvSpPr>
            <a:spLocks noGrp="1"/>
          </p:cNvSpPr>
          <p:nvPr>
            <p:ph type="sldNum" sz="quarter" idx="12"/>
          </p:nvPr>
        </p:nvSpPr>
        <p:spPr/>
        <p:txBody>
          <a:bodyPr/>
          <a:lstStyle/>
          <a:p>
            <a:fld id="{7F1C8D6D-6533-4E78-8747-C5996EA27197}" type="slidenum">
              <a:rPr lang="ko-KR" altLang="en-US" smtClean="0"/>
              <a:t>10</a:t>
            </a:fld>
            <a:endParaRPr lang="ko-KR" altLang="en-US"/>
          </a:p>
        </p:txBody>
      </p:sp>
    </p:spTree>
    <p:extLst>
      <p:ext uri="{BB962C8B-B14F-4D97-AF65-F5344CB8AC3E}">
        <p14:creationId xmlns:p14="http://schemas.microsoft.com/office/powerpoint/2010/main" val="19990437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381593" y="375799"/>
            <a:ext cx="9845672" cy="66247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dirty="0"/>
              <a:t>Background</a:t>
            </a:r>
            <a:endParaRPr lang="ko-KR" altLang="en-US" sz="3200" b="1" dirty="0"/>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B830CDA4-1401-4099-A27A-4D5EAA8954F0}"/>
              </a:ext>
            </a:extLst>
          </p:cNvPr>
          <p:cNvSpPr/>
          <p:nvPr/>
        </p:nvSpPr>
        <p:spPr>
          <a:xfrm>
            <a:off x="427139" y="1248947"/>
            <a:ext cx="1310221" cy="369332"/>
          </a:xfrm>
          <a:prstGeom prst="rect">
            <a:avLst/>
          </a:prstGeom>
        </p:spPr>
        <p:txBody>
          <a:bodyPr wrap="square">
            <a:spAutoFit/>
          </a:bodyPr>
          <a:lstStyle/>
          <a:p>
            <a:pPr marL="285750" indent="-285750">
              <a:buFont typeface="Wingdings" panose="05000000000000000000" pitchFamily="2" charset="2"/>
              <a:buChar char="§"/>
              <a:defRPr/>
            </a:pPr>
            <a:r>
              <a:rPr lang="en-US" altLang="ko-KR" b="1" dirty="0"/>
              <a:t>Policy</a:t>
            </a:r>
          </a:p>
        </p:txBody>
      </p:sp>
      <p:pic>
        <p:nvPicPr>
          <p:cNvPr id="3" name="그림 2">
            <a:extLst>
              <a:ext uri="{FF2B5EF4-FFF2-40B4-BE49-F238E27FC236}">
                <a16:creationId xmlns:a16="http://schemas.microsoft.com/office/drawing/2014/main" id="{F95F5419-604C-4EC4-9BE6-E94F7E68C735}"/>
              </a:ext>
            </a:extLst>
          </p:cNvPr>
          <p:cNvPicPr>
            <a:picLocks noChangeAspect="1"/>
          </p:cNvPicPr>
          <p:nvPr/>
        </p:nvPicPr>
        <p:blipFill>
          <a:blip r:embed="rId2"/>
          <a:stretch>
            <a:fillRect/>
          </a:stretch>
        </p:blipFill>
        <p:spPr>
          <a:xfrm>
            <a:off x="9000737" y="1237633"/>
            <a:ext cx="1998377" cy="1580684"/>
          </a:xfrm>
          <a:prstGeom prst="rect">
            <a:avLst/>
          </a:prstGeom>
        </p:spPr>
      </p:pic>
      <p:pic>
        <p:nvPicPr>
          <p:cNvPr id="6" name="그림 5">
            <a:extLst>
              <a:ext uri="{FF2B5EF4-FFF2-40B4-BE49-F238E27FC236}">
                <a16:creationId xmlns:a16="http://schemas.microsoft.com/office/drawing/2014/main" id="{1D3F70B8-BB61-4BCA-8A95-3FB4CEA078D8}"/>
              </a:ext>
            </a:extLst>
          </p:cNvPr>
          <p:cNvPicPr>
            <a:picLocks noChangeAspect="1"/>
          </p:cNvPicPr>
          <p:nvPr/>
        </p:nvPicPr>
        <p:blipFill>
          <a:blip r:embed="rId3"/>
          <a:stretch>
            <a:fillRect/>
          </a:stretch>
        </p:blipFill>
        <p:spPr>
          <a:xfrm>
            <a:off x="8433751" y="2809114"/>
            <a:ext cx="2913908" cy="207700"/>
          </a:xfrm>
          <a:prstGeom prst="rect">
            <a:avLst/>
          </a:prstGeom>
        </p:spPr>
      </p:pic>
      <p:pic>
        <p:nvPicPr>
          <p:cNvPr id="10" name="그림 9">
            <a:extLst>
              <a:ext uri="{FF2B5EF4-FFF2-40B4-BE49-F238E27FC236}">
                <a16:creationId xmlns:a16="http://schemas.microsoft.com/office/drawing/2014/main" id="{44079E37-1DD5-409E-AA79-34C1B620C6CE}"/>
              </a:ext>
            </a:extLst>
          </p:cNvPr>
          <p:cNvPicPr>
            <a:picLocks noChangeAspect="1"/>
          </p:cNvPicPr>
          <p:nvPr/>
        </p:nvPicPr>
        <p:blipFill>
          <a:blip r:embed="rId4"/>
          <a:stretch>
            <a:fillRect/>
          </a:stretch>
        </p:blipFill>
        <p:spPr>
          <a:xfrm>
            <a:off x="892944" y="1646539"/>
            <a:ext cx="3916704" cy="1259758"/>
          </a:xfrm>
          <a:prstGeom prst="rect">
            <a:avLst/>
          </a:prstGeom>
        </p:spPr>
      </p:pic>
      <p:sp>
        <p:nvSpPr>
          <p:cNvPr id="12" name="직사각형 11">
            <a:extLst>
              <a:ext uri="{FF2B5EF4-FFF2-40B4-BE49-F238E27FC236}">
                <a16:creationId xmlns:a16="http://schemas.microsoft.com/office/drawing/2014/main" id="{A3B27AC0-3FE4-40FA-927F-59A05C918669}"/>
              </a:ext>
            </a:extLst>
          </p:cNvPr>
          <p:cNvSpPr/>
          <p:nvPr/>
        </p:nvSpPr>
        <p:spPr>
          <a:xfrm>
            <a:off x="381593" y="3063493"/>
            <a:ext cx="2795947" cy="369332"/>
          </a:xfrm>
          <a:prstGeom prst="rect">
            <a:avLst/>
          </a:prstGeom>
        </p:spPr>
        <p:txBody>
          <a:bodyPr wrap="square">
            <a:spAutoFit/>
          </a:bodyPr>
          <a:lstStyle/>
          <a:p>
            <a:pPr marL="285750" indent="-285750">
              <a:buFont typeface="Wingdings" panose="05000000000000000000" pitchFamily="2" charset="2"/>
              <a:buChar char="§"/>
              <a:defRPr/>
            </a:pPr>
            <a:r>
              <a:rPr lang="en-US" altLang="ko-KR" b="1" dirty="0"/>
              <a:t>Value function</a:t>
            </a:r>
          </a:p>
        </p:txBody>
      </p:sp>
      <p:pic>
        <p:nvPicPr>
          <p:cNvPr id="14" name="그림 13">
            <a:extLst>
              <a:ext uri="{FF2B5EF4-FFF2-40B4-BE49-F238E27FC236}">
                <a16:creationId xmlns:a16="http://schemas.microsoft.com/office/drawing/2014/main" id="{D45B11F7-B1FF-40E8-AC46-75C38A5DDAFB}"/>
              </a:ext>
            </a:extLst>
          </p:cNvPr>
          <p:cNvPicPr>
            <a:picLocks noChangeAspect="1"/>
          </p:cNvPicPr>
          <p:nvPr/>
        </p:nvPicPr>
        <p:blipFill>
          <a:blip r:embed="rId5"/>
          <a:stretch>
            <a:fillRect/>
          </a:stretch>
        </p:blipFill>
        <p:spPr>
          <a:xfrm>
            <a:off x="773565" y="3471644"/>
            <a:ext cx="4852536" cy="1396248"/>
          </a:xfrm>
          <a:prstGeom prst="rect">
            <a:avLst/>
          </a:prstGeom>
        </p:spPr>
      </p:pic>
      <p:pic>
        <p:nvPicPr>
          <p:cNvPr id="26" name="그림 25">
            <a:extLst>
              <a:ext uri="{FF2B5EF4-FFF2-40B4-BE49-F238E27FC236}">
                <a16:creationId xmlns:a16="http://schemas.microsoft.com/office/drawing/2014/main" id="{5CB24AD5-B887-464B-9341-504DAA0FF59A}"/>
              </a:ext>
            </a:extLst>
          </p:cNvPr>
          <p:cNvPicPr>
            <a:picLocks noChangeAspect="1"/>
          </p:cNvPicPr>
          <p:nvPr/>
        </p:nvPicPr>
        <p:blipFill>
          <a:blip r:embed="rId6"/>
          <a:stretch>
            <a:fillRect/>
          </a:stretch>
        </p:blipFill>
        <p:spPr>
          <a:xfrm>
            <a:off x="9034843" y="3393877"/>
            <a:ext cx="1930166" cy="1515714"/>
          </a:xfrm>
          <a:prstGeom prst="rect">
            <a:avLst/>
          </a:prstGeom>
        </p:spPr>
      </p:pic>
      <p:pic>
        <p:nvPicPr>
          <p:cNvPr id="28" name="그림 27">
            <a:extLst>
              <a:ext uri="{FF2B5EF4-FFF2-40B4-BE49-F238E27FC236}">
                <a16:creationId xmlns:a16="http://schemas.microsoft.com/office/drawing/2014/main" id="{D84BA0F1-DBF0-4265-90DE-982600E180B5}"/>
              </a:ext>
            </a:extLst>
          </p:cNvPr>
          <p:cNvPicPr>
            <a:picLocks noChangeAspect="1"/>
          </p:cNvPicPr>
          <p:nvPr/>
        </p:nvPicPr>
        <p:blipFill>
          <a:blip r:embed="rId7"/>
          <a:stretch>
            <a:fillRect/>
          </a:stretch>
        </p:blipFill>
        <p:spPr>
          <a:xfrm>
            <a:off x="8446450" y="4897962"/>
            <a:ext cx="2901209" cy="244250"/>
          </a:xfrm>
          <a:prstGeom prst="rect">
            <a:avLst/>
          </a:prstGeom>
        </p:spPr>
      </p:pic>
      <p:sp>
        <p:nvSpPr>
          <p:cNvPr id="33" name="TextBox 32">
            <a:extLst>
              <a:ext uri="{FF2B5EF4-FFF2-40B4-BE49-F238E27FC236}">
                <a16:creationId xmlns:a16="http://schemas.microsoft.com/office/drawing/2014/main" id="{7D382A67-8C3C-406B-B708-4A443698CC7E}"/>
              </a:ext>
            </a:extLst>
          </p:cNvPr>
          <p:cNvSpPr txBox="1"/>
          <p:nvPr/>
        </p:nvSpPr>
        <p:spPr>
          <a:xfrm>
            <a:off x="4819074" y="2276418"/>
            <a:ext cx="1271502" cy="261610"/>
          </a:xfrm>
          <a:prstGeom prst="rect">
            <a:avLst/>
          </a:prstGeom>
          <a:noFill/>
        </p:spPr>
        <p:txBody>
          <a:bodyPr wrap="none" rtlCol="0">
            <a:spAutoFit/>
          </a:bodyPr>
          <a:lstStyle/>
          <a:p>
            <a:r>
              <a:rPr lang="ko-KR" altLang="en-US" sz="1100" b="1" dirty="0">
                <a:solidFill>
                  <a:srgbClr val="C00000"/>
                </a:solidFill>
              </a:rPr>
              <a:t>항상 일정한 정책</a:t>
            </a:r>
          </a:p>
        </p:txBody>
      </p:sp>
      <p:sp>
        <p:nvSpPr>
          <p:cNvPr id="35" name="TextBox 34">
            <a:extLst>
              <a:ext uri="{FF2B5EF4-FFF2-40B4-BE49-F238E27FC236}">
                <a16:creationId xmlns:a16="http://schemas.microsoft.com/office/drawing/2014/main" id="{8B8D848B-F29B-441E-BEE3-1FFDF6BB0F40}"/>
              </a:ext>
            </a:extLst>
          </p:cNvPr>
          <p:cNvSpPr txBox="1"/>
          <p:nvPr/>
        </p:nvSpPr>
        <p:spPr>
          <a:xfrm>
            <a:off x="4819074" y="2574523"/>
            <a:ext cx="939681" cy="261610"/>
          </a:xfrm>
          <a:prstGeom prst="rect">
            <a:avLst/>
          </a:prstGeom>
          <a:noFill/>
        </p:spPr>
        <p:txBody>
          <a:bodyPr wrap="none" rtlCol="0">
            <a:spAutoFit/>
          </a:bodyPr>
          <a:lstStyle/>
          <a:p>
            <a:r>
              <a:rPr lang="ko-KR" altLang="en-US" sz="1100" b="1" dirty="0">
                <a:solidFill>
                  <a:srgbClr val="C00000"/>
                </a:solidFill>
              </a:rPr>
              <a:t>확률적 정책</a:t>
            </a:r>
          </a:p>
        </p:txBody>
      </p:sp>
      <p:sp>
        <p:nvSpPr>
          <p:cNvPr id="37" name="TextBox 36">
            <a:extLst>
              <a:ext uri="{FF2B5EF4-FFF2-40B4-BE49-F238E27FC236}">
                <a16:creationId xmlns:a16="http://schemas.microsoft.com/office/drawing/2014/main" id="{4EDDF75E-A92F-4E92-B7F2-E5B28E02C099}"/>
              </a:ext>
            </a:extLst>
          </p:cNvPr>
          <p:cNvSpPr txBox="1"/>
          <p:nvPr/>
        </p:nvSpPr>
        <p:spPr>
          <a:xfrm>
            <a:off x="2519205" y="3115534"/>
            <a:ext cx="4381328" cy="261610"/>
          </a:xfrm>
          <a:prstGeom prst="rect">
            <a:avLst/>
          </a:prstGeom>
          <a:noFill/>
        </p:spPr>
        <p:txBody>
          <a:bodyPr wrap="none" rtlCol="0">
            <a:spAutoFit/>
          </a:bodyPr>
          <a:lstStyle/>
          <a:p>
            <a:r>
              <a:rPr lang="ko-KR" altLang="en-US" sz="1100" b="1" dirty="0">
                <a:solidFill>
                  <a:srgbClr val="C00000"/>
                </a:solidFill>
              </a:rPr>
              <a:t>현재 상태 </a:t>
            </a:r>
            <a:r>
              <a:rPr lang="en-US" altLang="ko-KR" sz="1100" b="1" dirty="0">
                <a:solidFill>
                  <a:srgbClr val="C00000"/>
                </a:solidFill>
              </a:rPr>
              <a:t>“</a:t>
            </a:r>
            <a:r>
              <a:rPr lang="en-US" altLang="ko-KR" sz="1100" b="1" i="1" dirty="0">
                <a:solidFill>
                  <a:srgbClr val="C00000"/>
                </a:solidFill>
              </a:rPr>
              <a:t>s”</a:t>
            </a:r>
            <a:r>
              <a:rPr lang="en-US" altLang="ko-KR" sz="1100" b="1" dirty="0">
                <a:solidFill>
                  <a:srgbClr val="C00000"/>
                </a:solidFill>
              </a:rPr>
              <a:t> </a:t>
            </a:r>
            <a:r>
              <a:rPr lang="ko-KR" altLang="en-US" sz="1100" b="1" dirty="0">
                <a:solidFill>
                  <a:srgbClr val="C00000"/>
                </a:solidFill>
              </a:rPr>
              <a:t>에서 </a:t>
            </a:r>
            <a:r>
              <a:rPr lang="en-US" altLang="ko-KR" sz="1100" b="1" dirty="0">
                <a:solidFill>
                  <a:srgbClr val="C00000"/>
                </a:solidFill>
              </a:rPr>
              <a:t>value</a:t>
            </a:r>
            <a:r>
              <a:rPr lang="ko-KR" altLang="en-US" sz="1100" b="1" dirty="0">
                <a:solidFill>
                  <a:srgbClr val="C00000"/>
                </a:solidFill>
              </a:rPr>
              <a:t>가 얼마인지 정량적으로 표현해주는 함수</a:t>
            </a:r>
          </a:p>
        </p:txBody>
      </p:sp>
      <p:sp>
        <p:nvSpPr>
          <p:cNvPr id="39" name="TextBox 38">
            <a:extLst>
              <a:ext uri="{FF2B5EF4-FFF2-40B4-BE49-F238E27FC236}">
                <a16:creationId xmlns:a16="http://schemas.microsoft.com/office/drawing/2014/main" id="{B4FF5A2C-B2D0-45C2-90C8-DFB7CB1BC018}"/>
              </a:ext>
            </a:extLst>
          </p:cNvPr>
          <p:cNvSpPr txBox="1"/>
          <p:nvPr/>
        </p:nvSpPr>
        <p:spPr>
          <a:xfrm>
            <a:off x="4489585" y="5301040"/>
            <a:ext cx="4821897" cy="307777"/>
          </a:xfrm>
          <a:prstGeom prst="rect">
            <a:avLst/>
          </a:prstGeom>
          <a:noFill/>
        </p:spPr>
        <p:txBody>
          <a:bodyPr wrap="none" rtlCol="0">
            <a:spAutoFit/>
          </a:bodyPr>
          <a:lstStyle/>
          <a:p>
            <a:pPr marL="171450" indent="-171450">
              <a:buFont typeface="Wingdings" panose="05000000000000000000" pitchFamily="2" charset="2"/>
              <a:buChar char="§"/>
            </a:pPr>
            <a:r>
              <a:rPr lang="en-US" altLang="ko-KR" sz="1400" b="1" dirty="0">
                <a:solidFill>
                  <a:srgbClr val="C00000"/>
                </a:solidFill>
              </a:rPr>
              <a:t>How much reward will I get from action </a:t>
            </a:r>
            <a:r>
              <a:rPr lang="en-US" altLang="ko-KR" sz="1400" b="1" i="1" dirty="0">
                <a:solidFill>
                  <a:srgbClr val="C00000"/>
                </a:solidFill>
                <a:highlight>
                  <a:srgbClr val="FFFF00"/>
                </a:highlight>
              </a:rPr>
              <a:t>a</a:t>
            </a:r>
            <a:r>
              <a:rPr lang="en-US" altLang="ko-KR" sz="1400" b="1" i="1" dirty="0">
                <a:solidFill>
                  <a:srgbClr val="C00000"/>
                </a:solidFill>
              </a:rPr>
              <a:t> </a:t>
            </a:r>
            <a:r>
              <a:rPr lang="en-US" altLang="ko-KR" sz="1400" b="1" dirty="0">
                <a:solidFill>
                  <a:srgbClr val="C00000"/>
                </a:solidFill>
              </a:rPr>
              <a:t>in state </a:t>
            </a:r>
            <a:r>
              <a:rPr lang="en-US" altLang="ko-KR" sz="1400" b="1" i="1" dirty="0">
                <a:solidFill>
                  <a:srgbClr val="C00000"/>
                </a:solidFill>
                <a:highlight>
                  <a:srgbClr val="FFFF00"/>
                </a:highlight>
              </a:rPr>
              <a:t>s</a:t>
            </a:r>
            <a:endParaRPr lang="ko-KR" altLang="en-US" sz="1400" b="1" i="1" dirty="0">
              <a:solidFill>
                <a:srgbClr val="C00000"/>
              </a:solidFill>
              <a:highlight>
                <a:srgbClr val="FFFF00"/>
              </a:highlight>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851AB23-F97F-4FE9-ABC0-0A77E46C9594}"/>
                  </a:ext>
                </a:extLst>
              </p:cNvPr>
              <p:cNvSpPr txBox="1"/>
              <p:nvPr/>
            </p:nvSpPr>
            <p:spPr>
              <a:xfrm>
                <a:off x="1360021" y="4851001"/>
                <a:ext cx="3980301" cy="338554"/>
              </a:xfrm>
              <a:prstGeom prst="rect">
                <a:avLst/>
              </a:prstGeom>
              <a:noFill/>
            </p:spPr>
            <p:txBody>
              <a:bodyPr wrap="square" rtlCol="0">
                <a:spAutoFit/>
              </a:bodyPr>
              <a:lstStyle/>
              <a:p>
                <a14:m>
                  <m:oMath xmlns:m="http://schemas.openxmlformats.org/officeDocument/2006/math">
                    <m:sSub>
                      <m:sSubPr>
                        <m:ctrlPr>
                          <a:rPr lang="en-US" altLang="ko-KR" sz="1600" i="1" smtClean="0">
                            <a:latin typeface="Cambria Math" panose="02040503050406030204" pitchFamily="18" charset="0"/>
                          </a:rPr>
                        </m:ctrlPr>
                      </m:sSubPr>
                      <m:e>
                        <m:r>
                          <a:rPr lang="en-US" altLang="ko-KR" sz="1600" i="1">
                            <a:latin typeface="Cambria Math" panose="02040503050406030204" pitchFamily="18" charset="0"/>
                          </a:rPr>
                          <m:t>𝑣</m:t>
                        </m:r>
                      </m:e>
                      <m:sub>
                        <m:r>
                          <a:rPr lang="ko-KR" altLang="en-US" sz="1600" i="1">
                            <a:latin typeface="Cambria Math" panose="02040503050406030204" pitchFamily="18" charset="0"/>
                          </a:rPr>
                          <m:t>𝜋</m:t>
                        </m:r>
                      </m:sub>
                    </m:sSub>
                    <m:r>
                      <a:rPr lang="en-US" altLang="ko-KR" sz="1600" i="1" smtClean="0">
                        <a:latin typeface="Cambria Math" panose="02040503050406030204" pitchFamily="18" charset="0"/>
                      </a:rPr>
                      <m:t>(</m:t>
                    </m:r>
                    <m:r>
                      <a:rPr lang="en-US" altLang="ko-KR" sz="1600" i="1" smtClean="0">
                        <a:latin typeface="Cambria Math" panose="02040503050406030204" pitchFamily="18" charset="0"/>
                      </a:rPr>
                      <m:t>𝑠</m:t>
                    </m:r>
                    <m:r>
                      <a:rPr lang="en-US" altLang="ko-KR" sz="1600" i="1" smtClean="0">
                        <a:latin typeface="Cambria Math" panose="02040503050406030204" pitchFamily="18" charset="0"/>
                      </a:rPr>
                      <m:t>)=</m:t>
                    </m:r>
                    <m:sSub>
                      <m:sSubPr>
                        <m:ctrlPr>
                          <a:rPr lang="en-US" altLang="ko-KR" sz="1600" i="1">
                            <a:latin typeface="Cambria Math" panose="02040503050406030204" pitchFamily="18" charset="0"/>
                          </a:rPr>
                        </m:ctrlPr>
                      </m:sSubPr>
                      <m:e>
                        <m:r>
                          <a:rPr lang="en-US" altLang="ko-KR" sz="1600" b="0" i="1" smtClean="0">
                            <a:latin typeface="Cambria Math" panose="02040503050406030204" pitchFamily="18" charset="0"/>
                          </a:rPr>
                          <m:t>𝐸</m:t>
                        </m:r>
                      </m:e>
                      <m:sub>
                        <m:r>
                          <a:rPr lang="ko-KR" altLang="en-US" sz="1600" i="1">
                            <a:latin typeface="Cambria Math" panose="02040503050406030204" pitchFamily="18" charset="0"/>
                          </a:rPr>
                          <m:t>𝜋</m:t>
                        </m:r>
                      </m:sub>
                    </m:sSub>
                  </m:oMath>
                </a14:m>
                <a:r>
                  <a:rPr lang="en-US" altLang="ko-KR" sz="1600" dirty="0"/>
                  <a:t>[</a:t>
                </a:r>
                <a14:m>
                  <m:oMath xmlns:m="http://schemas.openxmlformats.org/officeDocument/2006/math">
                    <m:sSub>
                      <m:sSubPr>
                        <m:ctrlPr>
                          <a:rPr lang="en-US" altLang="ko-KR" sz="1600" i="1">
                            <a:latin typeface="Cambria Math" panose="02040503050406030204" pitchFamily="18" charset="0"/>
                          </a:rPr>
                        </m:ctrlPr>
                      </m:sSubPr>
                      <m:e>
                        <m:r>
                          <a:rPr lang="en-US" altLang="ko-KR" sz="1600" b="0" i="1" smtClean="0">
                            <a:latin typeface="Cambria Math" panose="02040503050406030204" pitchFamily="18" charset="0"/>
                          </a:rPr>
                          <m:t>𝑅</m:t>
                        </m:r>
                      </m:e>
                      <m:sub>
                        <m:r>
                          <a:rPr lang="en-US" altLang="ko-KR" sz="1600" i="1">
                            <a:latin typeface="Cambria Math" panose="02040503050406030204" pitchFamily="18" charset="0"/>
                          </a:rPr>
                          <m:t>𝑡</m:t>
                        </m:r>
                        <m:r>
                          <a:rPr lang="en-US" altLang="ko-KR" sz="1600" b="0" i="1" smtClean="0">
                            <a:latin typeface="Cambria Math" panose="02040503050406030204" pitchFamily="18" charset="0"/>
                          </a:rPr>
                          <m:t>+1</m:t>
                        </m:r>
                      </m:sub>
                    </m:sSub>
                    <m:r>
                      <a:rPr lang="en-US" altLang="ko-KR" sz="1600" b="0" i="1" smtClean="0">
                        <a:latin typeface="Cambria Math" panose="02040503050406030204" pitchFamily="18" charset="0"/>
                      </a:rPr>
                      <m:t>+</m:t>
                    </m:r>
                    <m:r>
                      <a:rPr lang="ko-KR" altLang="en-US" sz="1600" i="1">
                        <a:latin typeface="Cambria Math" panose="02040503050406030204" pitchFamily="18" charset="0"/>
                      </a:rPr>
                      <m:t>𝛾</m:t>
                    </m:r>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𝑣</m:t>
                        </m:r>
                      </m:e>
                      <m:sub>
                        <m:r>
                          <a:rPr lang="ko-KR" altLang="en-US" sz="1600" i="1">
                            <a:latin typeface="Cambria Math" panose="02040503050406030204" pitchFamily="18" charset="0"/>
                          </a:rPr>
                          <m:t>𝜋</m:t>
                        </m:r>
                      </m:sub>
                    </m:sSub>
                    <m:r>
                      <a:rPr lang="en-US" altLang="ko-KR" sz="1600" i="1">
                        <a:latin typeface="Cambria Math" panose="02040503050406030204" pitchFamily="18" charset="0"/>
                      </a:rPr>
                      <m:t>(</m:t>
                    </m:r>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𝑆</m:t>
                        </m:r>
                      </m:e>
                      <m:sub>
                        <m:r>
                          <a:rPr lang="en-US" altLang="ko-KR" sz="1600" i="1">
                            <a:latin typeface="Cambria Math" panose="02040503050406030204" pitchFamily="18" charset="0"/>
                          </a:rPr>
                          <m:t>𝑡</m:t>
                        </m:r>
                        <m:r>
                          <a:rPr lang="en-US" altLang="ko-KR" sz="1600" b="0" i="1" smtClean="0">
                            <a:latin typeface="Cambria Math" panose="02040503050406030204" pitchFamily="18" charset="0"/>
                          </a:rPr>
                          <m:t>+1</m:t>
                        </m:r>
                      </m:sub>
                    </m:sSub>
                    <m:r>
                      <a:rPr lang="en-US" altLang="ko-KR" sz="1600" i="1">
                        <a:latin typeface="Cambria Math" panose="02040503050406030204" pitchFamily="18" charset="0"/>
                      </a:rPr>
                      <m:t>)</m:t>
                    </m:r>
                  </m:oMath>
                </a14:m>
                <a:r>
                  <a:rPr lang="en-US" altLang="ko-KR" sz="1600" dirty="0"/>
                  <a:t>| </a:t>
                </a:r>
                <a14:m>
                  <m:oMath xmlns:m="http://schemas.openxmlformats.org/officeDocument/2006/math">
                    <m:sSub>
                      <m:sSubPr>
                        <m:ctrlPr>
                          <a:rPr lang="en-US" altLang="ko-KR" sz="1600" i="1">
                            <a:latin typeface="Cambria Math" panose="02040503050406030204" pitchFamily="18" charset="0"/>
                          </a:rPr>
                        </m:ctrlPr>
                      </m:sSubPr>
                      <m:e>
                        <m:r>
                          <a:rPr lang="en-US" altLang="ko-KR" sz="1600" b="0" i="1" smtClean="0">
                            <a:latin typeface="Cambria Math" panose="02040503050406030204" pitchFamily="18" charset="0"/>
                          </a:rPr>
                          <m:t>𝑆</m:t>
                        </m:r>
                      </m:e>
                      <m:sub>
                        <m:r>
                          <a:rPr lang="en-US" altLang="ko-KR" sz="1600" i="1">
                            <a:latin typeface="Cambria Math" panose="02040503050406030204" pitchFamily="18" charset="0"/>
                          </a:rPr>
                          <m:t>𝑡</m:t>
                        </m:r>
                      </m:sub>
                    </m:sSub>
                    <m:r>
                      <a:rPr lang="en-US" altLang="ko-KR" sz="1600" b="0" i="1" smtClean="0">
                        <a:latin typeface="Cambria Math" panose="02040503050406030204" pitchFamily="18" charset="0"/>
                      </a:rPr>
                      <m:t>=</m:t>
                    </m:r>
                    <m:r>
                      <a:rPr lang="en-US" altLang="ko-KR" sz="1600" b="0" i="1" smtClean="0">
                        <a:latin typeface="Cambria Math" panose="02040503050406030204" pitchFamily="18" charset="0"/>
                      </a:rPr>
                      <m:t>𝑠</m:t>
                    </m:r>
                  </m:oMath>
                </a14:m>
                <a:r>
                  <a:rPr lang="en-US" altLang="ko-KR" sz="1600" dirty="0"/>
                  <a:t>]</a:t>
                </a:r>
                <a:endParaRPr lang="ko-KR" altLang="en-US" sz="1600" dirty="0"/>
              </a:p>
            </p:txBody>
          </p:sp>
        </mc:Choice>
        <mc:Fallback xmlns="">
          <p:sp>
            <p:nvSpPr>
              <p:cNvPr id="41" name="TextBox 40">
                <a:extLst>
                  <a:ext uri="{FF2B5EF4-FFF2-40B4-BE49-F238E27FC236}">
                    <a16:creationId xmlns:a16="http://schemas.microsoft.com/office/drawing/2014/main" id="{9851AB23-F97F-4FE9-ABC0-0A77E46C9594}"/>
                  </a:ext>
                </a:extLst>
              </p:cNvPr>
              <p:cNvSpPr txBox="1">
                <a:spLocks noRot="1" noChangeAspect="1" noMove="1" noResize="1" noEditPoints="1" noAdjustHandles="1" noChangeArrowheads="1" noChangeShapeType="1" noTextEdit="1"/>
              </p:cNvSpPr>
              <p:nvPr/>
            </p:nvSpPr>
            <p:spPr>
              <a:xfrm>
                <a:off x="1360021" y="4851001"/>
                <a:ext cx="3980301" cy="338554"/>
              </a:xfrm>
              <a:prstGeom prst="rect">
                <a:avLst/>
              </a:prstGeom>
              <a:blipFill>
                <a:blip r:embed="rId8"/>
                <a:stretch>
                  <a:fillRect t="-5455" b="-23636"/>
                </a:stretch>
              </a:blipFill>
            </p:spPr>
            <p:txBody>
              <a:bodyPr/>
              <a:lstStyle/>
              <a:p>
                <a:r>
                  <a:rPr lang="ko-KR" altLang="en-US">
                    <a:noFill/>
                  </a:rPr>
                  <a:t> </a:t>
                </a:r>
              </a:p>
            </p:txBody>
          </p:sp>
        </mc:Fallback>
      </mc:AlternateContent>
      <p:sp>
        <p:nvSpPr>
          <p:cNvPr id="43" name="직사각형 42">
            <a:extLst>
              <a:ext uri="{FF2B5EF4-FFF2-40B4-BE49-F238E27FC236}">
                <a16:creationId xmlns:a16="http://schemas.microsoft.com/office/drawing/2014/main" id="{01587FCD-37EA-4B79-A5D7-B8A8EB0E561D}"/>
              </a:ext>
            </a:extLst>
          </p:cNvPr>
          <p:cNvSpPr/>
          <p:nvPr/>
        </p:nvSpPr>
        <p:spPr>
          <a:xfrm>
            <a:off x="381593" y="5259152"/>
            <a:ext cx="5066707" cy="369332"/>
          </a:xfrm>
          <a:prstGeom prst="rect">
            <a:avLst/>
          </a:prstGeom>
        </p:spPr>
        <p:txBody>
          <a:bodyPr wrap="square">
            <a:spAutoFit/>
          </a:bodyPr>
          <a:lstStyle/>
          <a:p>
            <a:pPr marL="285750" indent="-285750">
              <a:buFont typeface="Wingdings" panose="05000000000000000000" pitchFamily="2" charset="2"/>
              <a:buChar char="§"/>
              <a:defRPr/>
            </a:pPr>
            <a:r>
              <a:rPr lang="en-US" altLang="ko-KR" b="1" dirty="0"/>
              <a:t>Q-function (</a:t>
            </a:r>
            <a:r>
              <a:rPr lang="en-US" altLang="ko-KR" b="1" dirty="0">
                <a:highlight>
                  <a:srgbClr val="FFFF00"/>
                </a:highlight>
              </a:rPr>
              <a:t>action-value</a:t>
            </a:r>
            <a:r>
              <a:rPr lang="en-US" altLang="ko-KR" b="1" dirty="0"/>
              <a:t> function)</a:t>
            </a:r>
          </a:p>
        </p:txBody>
      </p:sp>
      <p:pic>
        <p:nvPicPr>
          <p:cNvPr id="53" name="그림 52">
            <a:extLst>
              <a:ext uri="{FF2B5EF4-FFF2-40B4-BE49-F238E27FC236}">
                <a16:creationId xmlns:a16="http://schemas.microsoft.com/office/drawing/2014/main" id="{E026DD43-654F-42F5-B3D8-7372B3C1F8DF}"/>
              </a:ext>
            </a:extLst>
          </p:cNvPr>
          <p:cNvPicPr>
            <a:picLocks noChangeAspect="1"/>
          </p:cNvPicPr>
          <p:nvPr/>
        </p:nvPicPr>
        <p:blipFill>
          <a:blip r:embed="rId9"/>
          <a:stretch>
            <a:fillRect/>
          </a:stretch>
        </p:blipFill>
        <p:spPr>
          <a:xfrm>
            <a:off x="773565" y="5737617"/>
            <a:ext cx="5601354" cy="1019263"/>
          </a:xfrm>
          <a:prstGeom prst="rect">
            <a:avLst/>
          </a:prstGeom>
        </p:spPr>
      </p:pic>
      <p:pic>
        <p:nvPicPr>
          <p:cNvPr id="57" name="그림 56">
            <a:extLst>
              <a:ext uri="{FF2B5EF4-FFF2-40B4-BE49-F238E27FC236}">
                <a16:creationId xmlns:a16="http://schemas.microsoft.com/office/drawing/2014/main" id="{1983AF6D-59B9-48AD-B87E-A5BBEC4831A3}"/>
              </a:ext>
            </a:extLst>
          </p:cNvPr>
          <p:cNvPicPr>
            <a:picLocks noChangeAspect="1"/>
          </p:cNvPicPr>
          <p:nvPr/>
        </p:nvPicPr>
        <p:blipFill>
          <a:blip r:embed="rId10"/>
          <a:stretch>
            <a:fillRect/>
          </a:stretch>
        </p:blipFill>
        <p:spPr>
          <a:xfrm>
            <a:off x="7374818" y="5673805"/>
            <a:ext cx="4381328" cy="1172955"/>
          </a:xfrm>
          <a:prstGeom prst="rect">
            <a:avLst/>
          </a:prstGeom>
        </p:spPr>
      </p:pic>
      <p:sp>
        <p:nvSpPr>
          <p:cNvPr id="58" name="직사각형 57">
            <a:extLst>
              <a:ext uri="{FF2B5EF4-FFF2-40B4-BE49-F238E27FC236}">
                <a16:creationId xmlns:a16="http://schemas.microsoft.com/office/drawing/2014/main" id="{11292D16-036A-4C2D-B9E6-D56DCD221FF7}"/>
              </a:ext>
            </a:extLst>
          </p:cNvPr>
          <p:cNvSpPr/>
          <p:nvPr/>
        </p:nvSpPr>
        <p:spPr>
          <a:xfrm>
            <a:off x="3445380" y="6482201"/>
            <a:ext cx="175644" cy="150248"/>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59" name="연결선: 꺾임 58">
            <a:extLst>
              <a:ext uri="{FF2B5EF4-FFF2-40B4-BE49-F238E27FC236}">
                <a16:creationId xmlns:a16="http://schemas.microsoft.com/office/drawing/2014/main" id="{323088F6-6980-4E8C-8F5D-24AE5D24C459}"/>
              </a:ext>
            </a:extLst>
          </p:cNvPr>
          <p:cNvCxnSpPr>
            <a:cxnSpLocks/>
            <a:stCxn id="63" idx="1"/>
            <a:endCxn id="58" idx="0"/>
          </p:cNvCxnSpPr>
          <p:nvPr/>
        </p:nvCxnSpPr>
        <p:spPr>
          <a:xfrm rot="10800000" flipV="1">
            <a:off x="3533203" y="6357771"/>
            <a:ext cx="4888357" cy="124430"/>
          </a:xfrm>
          <a:prstGeom prst="bentConnector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3" name="직사각형 62">
            <a:extLst>
              <a:ext uri="{FF2B5EF4-FFF2-40B4-BE49-F238E27FC236}">
                <a16:creationId xmlns:a16="http://schemas.microsoft.com/office/drawing/2014/main" id="{70AE5D56-838C-40AB-8BC7-DCB6968A5803}"/>
              </a:ext>
            </a:extLst>
          </p:cNvPr>
          <p:cNvSpPr/>
          <p:nvPr/>
        </p:nvSpPr>
        <p:spPr>
          <a:xfrm>
            <a:off x="8421559" y="6282647"/>
            <a:ext cx="175644" cy="150248"/>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슬라이드 번호 개체 틀 6">
            <a:extLst>
              <a:ext uri="{FF2B5EF4-FFF2-40B4-BE49-F238E27FC236}">
                <a16:creationId xmlns:a16="http://schemas.microsoft.com/office/drawing/2014/main" id="{6BC84BBC-8453-4190-9212-F3778B303BC8}"/>
              </a:ext>
            </a:extLst>
          </p:cNvPr>
          <p:cNvSpPr>
            <a:spLocks noGrp="1"/>
          </p:cNvSpPr>
          <p:nvPr>
            <p:ph type="sldNum" sz="quarter" idx="12"/>
          </p:nvPr>
        </p:nvSpPr>
        <p:spPr/>
        <p:txBody>
          <a:bodyPr/>
          <a:lstStyle/>
          <a:p>
            <a:fld id="{7F1C8D6D-6533-4E78-8747-C5996EA27197}" type="slidenum">
              <a:rPr lang="ko-KR" altLang="en-US" smtClean="0"/>
              <a:t>11</a:t>
            </a:fld>
            <a:endParaRPr lang="ko-KR" altLang="en-US"/>
          </a:p>
        </p:txBody>
      </p:sp>
    </p:spTree>
    <p:extLst>
      <p:ext uri="{BB962C8B-B14F-4D97-AF65-F5344CB8AC3E}">
        <p14:creationId xmlns:p14="http://schemas.microsoft.com/office/powerpoint/2010/main" val="1238776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381593" y="375799"/>
            <a:ext cx="9845672" cy="66247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dirty="0"/>
              <a:t>Background</a:t>
            </a:r>
            <a:endParaRPr lang="ko-KR" altLang="en-US" sz="3200" b="1" dirty="0"/>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B830CDA4-1401-4099-A27A-4D5EAA8954F0}"/>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en-US" altLang="ko-KR" b="1" dirty="0"/>
              <a:t>Optimal Value Functions(Q-function)</a:t>
            </a:r>
          </a:p>
        </p:txBody>
      </p:sp>
      <p:sp>
        <p:nvSpPr>
          <p:cNvPr id="3" name="TextBox 2">
            <a:extLst>
              <a:ext uri="{FF2B5EF4-FFF2-40B4-BE49-F238E27FC236}">
                <a16:creationId xmlns:a16="http://schemas.microsoft.com/office/drawing/2014/main" id="{DFE13638-3647-4E90-83D2-96D5C403045D}"/>
              </a:ext>
            </a:extLst>
          </p:cNvPr>
          <p:cNvSpPr txBox="1"/>
          <p:nvPr/>
        </p:nvSpPr>
        <p:spPr>
          <a:xfrm>
            <a:off x="757212" y="1642888"/>
            <a:ext cx="5682343" cy="646331"/>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An optimal value function is the maximum achievable value</a:t>
            </a:r>
            <a:endParaRPr lang="ko-KR" altLang="en-US" dirty="0"/>
          </a:p>
        </p:txBody>
      </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C06F63C2-8DB1-48DD-8636-0FA8E42465AE}"/>
                  </a:ext>
                </a:extLst>
              </p:cNvPr>
              <p:cNvSpPr/>
              <p:nvPr/>
            </p:nvSpPr>
            <p:spPr>
              <a:xfrm>
                <a:off x="757212" y="2651132"/>
                <a:ext cx="5682343" cy="2886775"/>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rPr>
                  <a:t>The </a:t>
                </a:r>
                <a:r>
                  <a:rPr lang="en-US" altLang="ko-KR" i="1" dirty="0">
                    <a:solidFill>
                      <a:srgbClr val="C00000"/>
                    </a:solidFill>
                  </a:rPr>
                  <a:t>optimal</a:t>
                </a:r>
                <a:r>
                  <a:rPr lang="en-US" altLang="ko-KR" dirty="0">
                    <a:solidFill>
                      <a:schemeClr val="tx1"/>
                    </a:solidFill>
                  </a:rPr>
                  <a:t> </a:t>
                </a:r>
                <a:r>
                  <a:rPr lang="en-US" altLang="ko-KR" i="1" dirty="0">
                    <a:solidFill>
                      <a:srgbClr val="C00000"/>
                    </a:solidFill>
                  </a:rPr>
                  <a:t>state-value function</a:t>
                </a:r>
                <a:r>
                  <a:rPr lang="en-US" altLang="ko-KR" dirty="0">
                    <a:solidFill>
                      <a:srgbClr val="C00000"/>
                    </a:solidFill>
                  </a:rPr>
                  <a:t> </a:t>
                </a:r>
                <a14:m>
                  <m:oMath xmlns:m="http://schemas.openxmlformats.org/officeDocument/2006/math">
                    <m:sSub>
                      <m:sSubPr>
                        <m:ctrlPr>
                          <a:rPr lang="en-US" altLang="ko-KR" i="1" smtClean="0">
                            <a:solidFill>
                              <a:srgbClr val="C00000"/>
                            </a:solidFill>
                            <a:latin typeface="Cambria Math" panose="02040503050406030204" pitchFamily="18" charset="0"/>
                          </a:rPr>
                        </m:ctrlPr>
                      </m:sSubPr>
                      <m:e>
                        <m:r>
                          <a:rPr lang="en-US" altLang="ko-KR" b="0" i="1" smtClean="0">
                            <a:solidFill>
                              <a:srgbClr val="C00000"/>
                            </a:solidFill>
                            <a:latin typeface="Cambria Math" panose="02040503050406030204" pitchFamily="18" charset="0"/>
                          </a:rPr>
                          <m:t>𝑣</m:t>
                        </m:r>
                      </m:e>
                      <m:sub>
                        <m:r>
                          <a:rPr lang="en-US" altLang="ko-KR" b="0" i="1" smtClean="0">
                            <a:solidFill>
                              <a:srgbClr val="C00000"/>
                            </a:solidFill>
                            <a:latin typeface="Cambria Math" panose="02040503050406030204" pitchFamily="18" charset="0"/>
                          </a:rPr>
                          <m:t>∗</m:t>
                        </m:r>
                      </m:sub>
                    </m:sSub>
                    <m:r>
                      <a:rPr lang="en-US" altLang="ko-KR" b="0" i="1" smtClean="0">
                        <a:solidFill>
                          <a:srgbClr val="C00000"/>
                        </a:solidFill>
                        <a:latin typeface="Cambria Math" panose="02040503050406030204" pitchFamily="18" charset="0"/>
                      </a:rPr>
                      <m:t>(</m:t>
                    </m:r>
                    <m:r>
                      <a:rPr lang="en-US" altLang="ko-KR" b="0" i="1" smtClean="0">
                        <a:solidFill>
                          <a:srgbClr val="C00000"/>
                        </a:solidFill>
                        <a:latin typeface="Cambria Math" panose="02040503050406030204" pitchFamily="18" charset="0"/>
                      </a:rPr>
                      <m:t>𝑠</m:t>
                    </m:r>
                    <m:r>
                      <a:rPr lang="en-US" altLang="ko-KR" b="0" i="1" smtClean="0">
                        <a:solidFill>
                          <a:srgbClr val="C00000"/>
                        </a:solidFill>
                        <a:latin typeface="Cambria Math" panose="02040503050406030204" pitchFamily="18" charset="0"/>
                      </a:rPr>
                      <m:t>)</m:t>
                    </m:r>
                  </m:oMath>
                </a14:m>
                <a:r>
                  <a:rPr lang="en-US" altLang="ko-KR" dirty="0">
                    <a:solidFill>
                      <a:schemeClr val="tx1"/>
                    </a:solidFill>
                  </a:rPr>
                  <a:t> is the maximum value function over all policies</a:t>
                </a:r>
              </a:p>
              <a:p>
                <a:endParaRPr lang="en-US" altLang="ko-KR" dirty="0">
                  <a:solidFill>
                    <a:schemeClr val="tx1"/>
                  </a:solidFill>
                </a:endParaRPr>
              </a:p>
              <a:p>
                <a:endParaRPr lang="en-US" altLang="ko-KR" dirty="0">
                  <a:solidFill>
                    <a:schemeClr val="tx1"/>
                  </a:solidFill>
                </a:endParaRPr>
              </a:p>
              <a:p>
                <a:endParaRPr lang="en-US" altLang="ko-KR" dirty="0">
                  <a:solidFill>
                    <a:schemeClr val="tx1"/>
                  </a:solidFill>
                </a:endParaRPr>
              </a:p>
              <a:p>
                <a:r>
                  <a:rPr lang="en-US" altLang="ko-KR" dirty="0">
                    <a:solidFill>
                      <a:schemeClr val="tx1"/>
                    </a:solidFill>
                  </a:rPr>
                  <a:t>The </a:t>
                </a:r>
                <a:r>
                  <a:rPr lang="en-US" altLang="ko-KR" i="1" dirty="0">
                    <a:solidFill>
                      <a:srgbClr val="C00000"/>
                    </a:solidFill>
                  </a:rPr>
                  <a:t>optimal</a:t>
                </a:r>
                <a:r>
                  <a:rPr lang="en-US" altLang="ko-KR" dirty="0">
                    <a:solidFill>
                      <a:schemeClr val="tx1"/>
                    </a:solidFill>
                  </a:rPr>
                  <a:t> </a:t>
                </a:r>
                <a:r>
                  <a:rPr lang="en-US" altLang="ko-KR" i="1" dirty="0">
                    <a:solidFill>
                      <a:srgbClr val="C00000"/>
                    </a:solidFill>
                  </a:rPr>
                  <a:t>action-value function</a:t>
                </a:r>
                <a:r>
                  <a:rPr lang="en-US" altLang="ko-KR" dirty="0">
                    <a:solidFill>
                      <a:srgbClr val="C00000"/>
                    </a:solidFill>
                  </a:rPr>
                  <a:t> </a:t>
                </a:r>
                <a14:m>
                  <m:oMath xmlns:m="http://schemas.openxmlformats.org/officeDocument/2006/math">
                    <m:sSub>
                      <m:sSubPr>
                        <m:ctrlPr>
                          <a:rPr lang="en-US" altLang="ko-KR" i="1">
                            <a:solidFill>
                              <a:srgbClr val="C00000"/>
                            </a:solidFill>
                            <a:latin typeface="Cambria Math" panose="02040503050406030204" pitchFamily="18" charset="0"/>
                          </a:rPr>
                        </m:ctrlPr>
                      </m:sSubPr>
                      <m:e>
                        <m:r>
                          <a:rPr lang="en-US" altLang="ko-KR" b="0" i="1" smtClean="0">
                            <a:solidFill>
                              <a:srgbClr val="C00000"/>
                            </a:solidFill>
                            <a:latin typeface="Cambria Math" panose="02040503050406030204" pitchFamily="18" charset="0"/>
                          </a:rPr>
                          <m:t>𝑞</m:t>
                        </m:r>
                      </m:e>
                      <m:sub>
                        <m:r>
                          <a:rPr lang="en-US" altLang="ko-KR" i="1">
                            <a:solidFill>
                              <a:srgbClr val="C00000"/>
                            </a:solidFill>
                            <a:latin typeface="Cambria Math" panose="02040503050406030204" pitchFamily="18" charset="0"/>
                          </a:rPr>
                          <m:t>∗</m:t>
                        </m:r>
                      </m:sub>
                    </m:sSub>
                    <m:r>
                      <a:rPr lang="en-US" altLang="ko-KR" i="1">
                        <a:solidFill>
                          <a:srgbClr val="C00000"/>
                        </a:solidFill>
                        <a:latin typeface="Cambria Math" panose="02040503050406030204" pitchFamily="18" charset="0"/>
                      </a:rPr>
                      <m:t>(</m:t>
                    </m:r>
                    <m:r>
                      <a:rPr lang="en-US" altLang="ko-KR" i="1">
                        <a:solidFill>
                          <a:srgbClr val="C00000"/>
                        </a:solidFill>
                        <a:latin typeface="Cambria Math" panose="02040503050406030204" pitchFamily="18" charset="0"/>
                      </a:rPr>
                      <m:t>𝑠</m:t>
                    </m:r>
                    <m:r>
                      <a:rPr lang="en-US" altLang="ko-KR" b="0" i="1" smtClean="0">
                        <a:solidFill>
                          <a:srgbClr val="C00000"/>
                        </a:solidFill>
                        <a:latin typeface="Cambria Math" panose="02040503050406030204" pitchFamily="18" charset="0"/>
                      </a:rPr>
                      <m:t>,</m:t>
                    </m:r>
                    <m:r>
                      <m:rPr>
                        <m:nor/>
                      </m:rPr>
                      <a:rPr lang="en-US" altLang="ko-KR" dirty="0" smtClean="0">
                        <a:solidFill>
                          <a:srgbClr val="C00000"/>
                        </a:solidFill>
                      </a:rPr>
                      <m:t>a</m:t>
                    </m:r>
                    <m:r>
                      <a:rPr lang="en-US" altLang="ko-KR" i="1">
                        <a:solidFill>
                          <a:srgbClr val="C00000"/>
                        </a:solidFill>
                        <a:latin typeface="Cambria Math" panose="02040503050406030204" pitchFamily="18" charset="0"/>
                      </a:rPr>
                      <m:t>)</m:t>
                    </m:r>
                  </m:oMath>
                </a14:m>
                <a:r>
                  <a:rPr lang="en-US" altLang="ko-KR" dirty="0">
                    <a:solidFill>
                      <a:schemeClr val="tx1"/>
                    </a:solidFill>
                  </a:rPr>
                  <a:t> is the maximum action-value function over all policies</a:t>
                </a:r>
              </a:p>
              <a:p>
                <a:endParaRPr lang="en-US" altLang="ko-KR" dirty="0">
                  <a:solidFill>
                    <a:schemeClr val="tx1"/>
                  </a:solidFill>
                </a:endParaRPr>
              </a:p>
              <a:p>
                <a:endParaRPr lang="en-US" altLang="ko-KR" dirty="0">
                  <a:solidFill>
                    <a:schemeClr val="tx1"/>
                  </a:solidFill>
                </a:endParaRPr>
              </a:p>
            </p:txBody>
          </p:sp>
        </mc:Choice>
        <mc:Fallback xmlns="">
          <p:sp>
            <p:nvSpPr>
              <p:cNvPr id="15" name="직사각형 14">
                <a:extLst>
                  <a:ext uri="{FF2B5EF4-FFF2-40B4-BE49-F238E27FC236}">
                    <a16:creationId xmlns:a16="http://schemas.microsoft.com/office/drawing/2014/main" id="{C06F63C2-8DB1-48DD-8636-0FA8E42465AE}"/>
                  </a:ext>
                </a:extLst>
              </p:cNvPr>
              <p:cNvSpPr>
                <a:spLocks noRot="1" noChangeAspect="1" noMove="1" noResize="1" noEditPoints="1" noAdjustHandles="1" noChangeArrowheads="1" noChangeShapeType="1" noTextEdit="1"/>
              </p:cNvSpPr>
              <p:nvPr/>
            </p:nvSpPr>
            <p:spPr>
              <a:xfrm>
                <a:off x="757212" y="2651132"/>
                <a:ext cx="5682343" cy="2886775"/>
              </a:xfrm>
              <a:prstGeom prst="rect">
                <a:avLst/>
              </a:prstGeom>
              <a:blipFill>
                <a:blip r:embed="rId2"/>
                <a:stretch>
                  <a:fillRect l="-749"/>
                </a:stretch>
              </a:blipFill>
              <a:ln>
                <a:solidFill>
                  <a:schemeClr val="accent1">
                    <a:lumMod val="40000"/>
                    <a:lumOff val="60000"/>
                  </a:schemeClr>
                </a:solidFill>
              </a:ln>
            </p:spPr>
            <p:txBody>
              <a:bodyPr/>
              <a:lstStyle/>
              <a:p>
                <a:r>
                  <a:rPr lang="ko-KR" altLang="en-US">
                    <a:noFill/>
                  </a:rPr>
                  <a:t> </a:t>
                </a:r>
              </a:p>
            </p:txBody>
          </p:sp>
        </mc:Fallback>
      </mc:AlternateContent>
      <p:sp>
        <p:nvSpPr>
          <p:cNvPr id="16" name="직사각형 15">
            <a:extLst>
              <a:ext uri="{FF2B5EF4-FFF2-40B4-BE49-F238E27FC236}">
                <a16:creationId xmlns:a16="http://schemas.microsoft.com/office/drawing/2014/main" id="{854D3FF6-149B-42D1-8FC8-C9999C9DACF9}"/>
              </a:ext>
            </a:extLst>
          </p:cNvPr>
          <p:cNvSpPr/>
          <p:nvPr/>
        </p:nvSpPr>
        <p:spPr>
          <a:xfrm>
            <a:off x="757212" y="2462432"/>
            <a:ext cx="5682343" cy="37740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b="1" dirty="0"/>
              <a:t>Definition</a:t>
            </a:r>
            <a:endParaRPr lang="ko-KR" altLang="en-US" b="1"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26DC3C5-13B0-487A-80B4-75E56F93A52E}"/>
                  </a:ext>
                </a:extLst>
              </p:cNvPr>
              <p:cNvSpPr txBox="1"/>
              <p:nvPr/>
            </p:nvSpPr>
            <p:spPr>
              <a:xfrm>
                <a:off x="2251662" y="3560533"/>
                <a:ext cx="2365125" cy="4547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i="1" smtClean="0">
                              <a:latin typeface="Cambria Math" panose="02040503050406030204" pitchFamily="18" charset="0"/>
                            </a:rPr>
                          </m:ctrlPr>
                        </m:sSubPr>
                        <m:e>
                          <m:r>
                            <a:rPr lang="en-US" altLang="ko-KR" i="1">
                              <a:latin typeface="Cambria Math" panose="02040503050406030204" pitchFamily="18" charset="0"/>
                            </a:rPr>
                            <m:t>𝑣</m:t>
                          </m:r>
                        </m:e>
                        <m:sub>
                          <m:r>
                            <a:rPr lang="en-US" altLang="ko-KR" b="0" i="1" smtClean="0">
                              <a:latin typeface="Cambria Math" panose="02040503050406030204" pitchFamily="18" charset="0"/>
                            </a:rPr>
                            <m:t>∗</m:t>
                          </m:r>
                        </m:sub>
                      </m:sSub>
                      <m:d>
                        <m:dPr>
                          <m:ctrlPr>
                            <a:rPr lang="en-US" altLang="ko-KR" i="1" smtClean="0">
                              <a:latin typeface="Cambria Math" panose="02040503050406030204" pitchFamily="18" charset="0"/>
                            </a:rPr>
                          </m:ctrlPr>
                        </m:dPr>
                        <m:e>
                          <m:r>
                            <a:rPr lang="en-US" altLang="ko-KR" i="1" smtClean="0">
                              <a:latin typeface="Cambria Math" panose="02040503050406030204" pitchFamily="18" charset="0"/>
                            </a:rPr>
                            <m:t>𝑠</m:t>
                          </m:r>
                        </m:e>
                      </m:d>
                      <m:r>
                        <a:rPr lang="en-US" altLang="ko-KR" b="0" i="1" smtClean="0">
                          <a:latin typeface="Cambria Math" panose="02040503050406030204" pitchFamily="18" charset="0"/>
                        </a:rPr>
                        <m:t>=</m:t>
                      </m:r>
                      <m:func>
                        <m:funcPr>
                          <m:ctrlPr>
                            <a:rPr lang="en-US" altLang="ko-KR" i="1">
                              <a:latin typeface="Cambria Math" panose="02040503050406030204" pitchFamily="18" charset="0"/>
                            </a:rPr>
                          </m:ctrlPr>
                        </m:funcPr>
                        <m:fName>
                          <m:limLow>
                            <m:limLowPr>
                              <m:ctrlPr>
                                <a:rPr lang="en-US" altLang="ko-KR" i="1">
                                  <a:latin typeface="Cambria Math" panose="02040503050406030204" pitchFamily="18" charset="0"/>
                                </a:rPr>
                              </m:ctrlPr>
                            </m:limLowPr>
                            <m:e>
                              <m:r>
                                <m:rPr>
                                  <m:sty m:val="p"/>
                                </m:rPr>
                                <a:rPr lang="en-US" altLang="ko-KR">
                                  <a:latin typeface="Cambria Math" panose="02040503050406030204" pitchFamily="18" charset="0"/>
                                </a:rPr>
                                <m:t>max</m:t>
                              </m:r>
                            </m:e>
                            <m:lim>
                              <m:r>
                                <a:rPr lang="ko-KR" altLang="en-US" i="1">
                                  <a:latin typeface="Cambria Math" panose="02040503050406030204" pitchFamily="18" charset="0"/>
                                </a:rPr>
                                <m:t>𝜋</m:t>
                              </m:r>
                            </m:lim>
                          </m:limLow>
                        </m:fName>
                        <m:e>
                          <m:sSub>
                            <m:sSubPr>
                              <m:ctrlPr>
                                <a:rPr lang="en-US" altLang="ko-KR" i="1">
                                  <a:latin typeface="Cambria Math" panose="02040503050406030204" pitchFamily="18" charset="0"/>
                                </a:rPr>
                              </m:ctrlPr>
                            </m:sSubPr>
                            <m:e>
                              <m:r>
                                <a:rPr lang="en-US" altLang="ko-KR" i="1">
                                  <a:latin typeface="Cambria Math" panose="02040503050406030204" pitchFamily="18" charset="0"/>
                                </a:rPr>
                                <m:t>𝑣</m:t>
                              </m:r>
                            </m:e>
                            <m:sub>
                              <m:r>
                                <a:rPr lang="ko-KR" altLang="en-US" i="1">
                                  <a:latin typeface="Cambria Math" panose="02040503050406030204" pitchFamily="18" charset="0"/>
                                </a:rPr>
                                <m:t>𝜋</m:t>
                              </m:r>
                            </m:sub>
                          </m:sSub>
                          <m:r>
                            <a:rPr lang="en-US" altLang="ko-KR" i="1">
                              <a:latin typeface="Cambria Math" panose="02040503050406030204" pitchFamily="18" charset="0"/>
                            </a:rPr>
                            <m:t>(</m:t>
                          </m:r>
                          <m:r>
                            <a:rPr lang="en-US" altLang="ko-KR" i="1">
                              <a:latin typeface="Cambria Math" panose="02040503050406030204" pitchFamily="18" charset="0"/>
                            </a:rPr>
                            <m:t>𝑠</m:t>
                          </m:r>
                          <m:r>
                            <a:rPr lang="en-US" altLang="ko-KR" i="1">
                              <a:latin typeface="Cambria Math" panose="02040503050406030204" pitchFamily="18" charset="0"/>
                            </a:rPr>
                            <m:t>)</m:t>
                          </m:r>
                        </m:e>
                      </m:func>
                    </m:oMath>
                  </m:oMathPara>
                </a14:m>
                <a:endParaRPr lang="ko-KR" altLang="en-US" dirty="0"/>
              </a:p>
            </p:txBody>
          </p:sp>
        </mc:Choice>
        <mc:Fallback xmlns="">
          <p:sp>
            <p:nvSpPr>
              <p:cNvPr id="17" name="TextBox 16">
                <a:extLst>
                  <a:ext uri="{FF2B5EF4-FFF2-40B4-BE49-F238E27FC236}">
                    <a16:creationId xmlns:a16="http://schemas.microsoft.com/office/drawing/2014/main" id="{126DC3C5-13B0-487A-80B4-75E56F93A52E}"/>
                  </a:ext>
                </a:extLst>
              </p:cNvPr>
              <p:cNvSpPr txBox="1">
                <a:spLocks noRot="1" noChangeAspect="1" noMove="1" noResize="1" noEditPoints="1" noAdjustHandles="1" noChangeArrowheads="1" noChangeShapeType="1" noTextEdit="1"/>
              </p:cNvSpPr>
              <p:nvPr/>
            </p:nvSpPr>
            <p:spPr>
              <a:xfrm>
                <a:off x="2251662" y="3560533"/>
                <a:ext cx="2365125" cy="45474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4F98828-15AB-461F-A7BC-B7569C0CE942}"/>
                  </a:ext>
                </a:extLst>
              </p:cNvPr>
              <p:cNvSpPr txBox="1"/>
              <p:nvPr/>
            </p:nvSpPr>
            <p:spPr>
              <a:xfrm>
                <a:off x="2090490" y="4905113"/>
                <a:ext cx="2687467" cy="4547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𝑞</m:t>
                          </m:r>
                        </m:e>
                        <m:sub>
                          <m:r>
                            <a:rPr lang="en-US" altLang="ko-KR" b="0" i="1" smtClean="0">
                              <a:solidFill>
                                <a:schemeClr val="tx1"/>
                              </a:solidFill>
                              <a:latin typeface="Cambria Math" panose="02040503050406030204" pitchFamily="18" charset="0"/>
                            </a:rPr>
                            <m:t>∗</m:t>
                          </m:r>
                        </m:sub>
                      </m:sSub>
                      <m:d>
                        <m:dPr>
                          <m:ctrlPr>
                            <a:rPr lang="en-US" altLang="ko-KR" i="1" smtClean="0">
                              <a:solidFill>
                                <a:schemeClr val="tx1"/>
                              </a:solidFill>
                              <a:latin typeface="Cambria Math" panose="02040503050406030204" pitchFamily="18" charset="0"/>
                            </a:rPr>
                          </m:ctrlPr>
                        </m:dPr>
                        <m:e>
                          <m:r>
                            <a:rPr lang="en-US" altLang="ko-KR" i="1" smtClean="0">
                              <a:solidFill>
                                <a:schemeClr val="tx1"/>
                              </a:solidFill>
                              <a:latin typeface="Cambria Math" panose="02040503050406030204" pitchFamily="18" charset="0"/>
                            </a:rPr>
                            <m:t>𝑠</m:t>
                          </m:r>
                          <m:r>
                            <a:rPr lang="en-US" altLang="ko-KR" b="0" i="1" smtClean="0">
                              <a:solidFill>
                                <a:schemeClr val="tx1"/>
                              </a:solidFill>
                              <a:latin typeface="Cambria Math" panose="02040503050406030204" pitchFamily="18" charset="0"/>
                            </a:rPr>
                            <m:t>,</m:t>
                          </m:r>
                          <m:r>
                            <m:rPr>
                              <m:nor/>
                            </m:rPr>
                            <a:rPr lang="en-US" altLang="ko-KR" dirty="0">
                              <a:solidFill>
                                <a:schemeClr val="tx1"/>
                              </a:solidFill>
                            </a:rPr>
                            <m:t>a</m:t>
                          </m:r>
                        </m:e>
                      </m:d>
                      <m:r>
                        <a:rPr lang="en-US" altLang="ko-KR" b="0" i="1" smtClean="0">
                          <a:solidFill>
                            <a:schemeClr val="tx1"/>
                          </a:solidFill>
                          <a:latin typeface="Cambria Math" panose="02040503050406030204" pitchFamily="18" charset="0"/>
                        </a:rPr>
                        <m:t>=</m:t>
                      </m:r>
                      <m:func>
                        <m:funcPr>
                          <m:ctrlPr>
                            <a:rPr lang="en-US" altLang="ko-KR" i="1">
                              <a:solidFill>
                                <a:schemeClr val="tx1"/>
                              </a:solidFill>
                              <a:latin typeface="Cambria Math" panose="02040503050406030204" pitchFamily="18" charset="0"/>
                            </a:rPr>
                          </m:ctrlPr>
                        </m:funcPr>
                        <m:fName>
                          <m:limLow>
                            <m:limLowPr>
                              <m:ctrlPr>
                                <a:rPr lang="en-US" altLang="ko-KR" i="1">
                                  <a:solidFill>
                                    <a:schemeClr val="tx1"/>
                                  </a:solidFill>
                                  <a:latin typeface="Cambria Math" panose="02040503050406030204" pitchFamily="18" charset="0"/>
                                </a:rPr>
                              </m:ctrlPr>
                            </m:limLowPr>
                            <m:e>
                              <m:r>
                                <m:rPr>
                                  <m:sty m:val="p"/>
                                </m:rPr>
                                <a:rPr lang="en-US" altLang="ko-KR">
                                  <a:solidFill>
                                    <a:schemeClr val="tx1"/>
                                  </a:solidFill>
                                  <a:latin typeface="Cambria Math" panose="02040503050406030204" pitchFamily="18" charset="0"/>
                                </a:rPr>
                                <m:t>max</m:t>
                              </m:r>
                            </m:e>
                            <m:lim>
                              <m:r>
                                <a:rPr lang="ko-KR" altLang="en-US" i="1">
                                  <a:solidFill>
                                    <a:schemeClr val="tx1"/>
                                  </a:solidFill>
                                  <a:latin typeface="Cambria Math" panose="02040503050406030204" pitchFamily="18" charset="0"/>
                                </a:rPr>
                                <m:t>𝜋</m:t>
                              </m:r>
                            </m:lim>
                          </m:limLow>
                        </m:fName>
                        <m:e>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𝑞</m:t>
                              </m:r>
                            </m:e>
                            <m:sub>
                              <m:r>
                                <a:rPr lang="ko-KR" altLang="en-US" i="1">
                                  <a:solidFill>
                                    <a:schemeClr val="tx1"/>
                                  </a:solidFill>
                                  <a:latin typeface="Cambria Math" panose="02040503050406030204" pitchFamily="18" charset="0"/>
                                </a:rPr>
                                <m:t>𝜋</m:t>
                              </m:r>
                            </m:sub>
                          </m:sSub>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𝑠</m:t>
                          </m:r>
                          <m:r>
                            <a:rPr lang="en-US" altLang="ko-KR" b="0" i="1" smtClean="0">
                              <a:solidFill>
                                <a:schemeClr val="tx1"/>
                              </a:solidFill>
                              <a:latin typeface="Cambria Math" panose="02040503050406030204" pitchFamily="18" charset="0"/>
                            </a:rPr>
                            <m:t>,</m:t>
                          </m:r>
                          <m:r>
                            <m:rPr>
                              <m:nor/>
                            </m:rPr>
                            <a:rPr lang="en-US" altLang="ko-KR" i="1" dirty="0">
                              <a:solidFill>
                                <a:schemeClr val="tx1"/>
                              </a:solidFill>
                            </a:rPr>
                            <m:t>a</m:t>
                          </m:r>
                          <m:r>
                            <a:rPr lang="en-US" altLang="ko-KR" i="1">
                              <a:solidFill>
                                <a:schemeClr val="tx1"/>
                              </a:solidFill>
                              <a:latin typeface="Cambria Math" panose="02040503050406030204" pitchFamily="18" charset="0"/>
                            </a:rPr>
                            <m:t>)</m:t>
                          </m:r>
                        </m:e>
                      </m:func>
                    </m:oMath>
                  </m:oMathPara>
                </a14:m>
                <a:endParaRPr lang="ko-KR" altLang="en-US" dirty="0">
                  <a:solidFill>
                    <a:schemeClr val="tx1"/>
                  </a:solidFill>
                </a:endParaRPr>
              </a:p>
            </p:txBody>
          </p:sp>
        </mc:Choice>
        <mc:Fallback xmlns="">
          <p:sp>
            <p:nvSpPr>
              <p:cNvPr id="18" name="TextBox 17">
                <a:extLst>
                  <a:ext uri="{FF2B5EF4-FFF2-40B4-BE49-F238E27FC236}">
                    <a16:creationId xmlns:a16="http://schemas.microsoft.com/office/drawing/2014/main" id="{64F98828-15AB-461F-A7BC-B7569C0CE942}"/>
                  </a:ext>
                </a:extLst>
              </p:cNvPr>
              <p:cNvSpPr txBox="1">
                <a:spLocks noRot="1" noChangeAspect="1" noMove="1" noResize="1" noEditPoints="1" noAdjustHandles="1" noChangeArrowheads="1" noChangeShapeType="1" noTextEdit="1"/>
              </p:cNvSpPr>
              <p:nvPr/>
            </p:nvSpPr>
            <p:spPr>
              <a:xfrm>
                <a:off x="2090490" y="4905113"/>
                <a:ext cx="2687467" cy="45474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6FFB9CC-9196-4954-86F8-AFD3BEBE1D9B}"/>
                  </a:ext>
                </a:extLst>
              </p:cNvPr>
              <p:cNvSpPr txBox="1"/>
              <p:nvPr/>
            </p:nvSpPr>
            <p:spPr>
              <a:xfrm>
                <a:off x="1928064" y="6080551"/>
                <a:ext cx="3339455" cy="5033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ko-KR" i="1" smtClean="0">
                              <a:solidFill>
                                <a:schemeClr val="tx1"/>
                              </a:solidFill>
                              <a:latin typeface="Cambria Math" panose="02040503050406030204" pitchFamily="18" charset="0"/>
                            </a:rPr>
                          </m:ctrlPr>
                        </m:sSupPr>
                        <m:e>
                          <m:r>
                            <a:rPr lang="ko-KR" altLang="en-US" i="1">
                              <a:latin typeface="Cambria Math" panose="02040503050406030204" pitchFamily="18" charset="0"/>
                            </a:rPr>
                            <m:t>𝜋</m:t>
                          </m:r>
                        </m:e>
                        <m:sup>
                          <m:r>
                            <a:rPr lang="en-US" altLang="ko-KR" b="0" i="1" smtClean="0">
                              <a:solidFill>
                                <a:schemeClr val="tx1"/>
                              </a:solidFill>
                              <a:latin typeface="Cambria Math" panose="02040503050406030204" pitchFamily="18" charset="0"/>
                            </a:rPr>
                            <m:t>∗</m:t>
                          </m:r>
                        </m:sup>
                      </m:sSup>
                      <m:r>
                        <a:rPr lang="en-US" altLang="ko-KR" b="0" i="1" smtClean="0">
                          <a:solidFill>
                            <a:schemeClr val="tx1"/>
                          </a:solidFill>
                          <a:latin typeface="Cambria Math" panose="02040503050406030204" pitchFamily="18" charset="0"/>
                        </a:rPr>
                        <m:t>=</m:t>
                      </m:r>
                      <m:func>
                        <m:funcPr>
                          <m:ctrlPr>
                            <a:rPr lang="en-US" altLang="ko-KR" i="1">
                              <a:solidFill>
                                <a:schemeClr val="tx1"/>
                              </a:solidFill>
                              <a:latin typeface="Cambria Math" panose="02040503050406030204" pitchFamily="18" charset="0"/>
                            </a:rPr>
                          </m:ctrlPr>
                        </m:funcPr>
                        <m:fName>
                          <m:limLow>
                            <m:limLowPr>
                              <m:ctrlPr>
                                <a:rPr lang="en-US" altLang="ko-KR" i="1">
                                  <a:solidFill>
                                    <a:schemeClr val="tx1"/>
                                  </a:solidFill>
                                  <a:latin typeface="Cambria Math" panose="02040503050406030204" pitchFamily="18" charset="0"/>
                                </a:rPr>
                              </m:ctrlPr>
                            </m:limLowPr>
                            <m:e>
                              <m:r>
                                <m:rPr>
                                  <m:sty m:val="p"/>
                                </m:rPr>
                                <a:rPr lang="en-US" altLang="ko-KR" b="0" i="0" smtClean="0">
                                  <a:solidFill>
                                    <a:schemeClr val="tx1"/>
                                  </a:solidFill>
                                  <a:latin typeface="Cambria Math" panose="02040503050406030204" pitchFamily="18" charset="0"/>
                                </a:rPr>
                                <m:t>arg</m:t>
                              </m:r>
                              <m:r>
                                <m:rPr>
                                  <m:sty m:val="p"/>
                                </m:rPr>
                                <a:rPr lang="en-US" altLang="ko-KR">
                                  <a:solidFill>
                                    <a:schemeClr val="tx1"/>
                                  </a:solidFill>
                                  <a:latin typeface="Cambria Math" panose="02040503050406030204" pitchFamily="18" charset="0"/>
                                </a:rPr>
                                <m:t>max</m:t>
                              </m:r>
                            </m:e>
                            <m:lim>
                              <m:r>
                                <m:rPr>
                                  <m:nor/>
                                </m:rPr>
                                <a:rPr lang="en-US" altLang="ko-KR" i="1" dirty="0"/>
                                <m:t>a</m:t>
                              </m:r>
                            </m:lim>
                          </m:limLow>
                        </m:fName>
                        <m:e>
                          <m:sSub>
                            <m:sSubPr>
                              <m:ctrlPr>
                                <a:rPr lang="en-US" altLang="ko-KR" i="1">
                                  <a:latin typeface="Cambria Math" panose="02040503050406030204" pitchFamily="18" charset="0"/>
                                </a:rPr>
                              </m:ctrlPr>
                            </m:sSubPr>
                            <m:e>
                              <m:r>
                                <a:rPr lang="en-US" altLang="ko-KR" i="1">
                                  <a:latin typeface="Cambria Math" panose="02040503050406030204" pitchFamily="18" charset="0"/>
                                </a:rPr>
                                <m:t>𝑞</m:t>
                              </m:r>
                            </m:e>
                            <m:sub>
                              <m:r>
                                <a:rPr lang="en-US" altLang="ko-KR" i="1">
                                  <a:latin typeface="Cambria Math" panose="02040503050406030204" pitchFamily="18" charset="0"/>
                                </a:rPr>
                                <m:t>∗</m:t>
                              </m:r>
                            </m:sub>
                          </m:sSub>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𝑠</m:t>
                          </m:r>
                          <m:r>
                            <a:rPr lang="en-US" altLang="ko-KR" b="0" i="1" smtClean="0">
                              <a:solidFill>
                                <a:schemeClr val="tx1"/>
                              </a:solidFill>
                              <a:latin typeface="Cambria Math" panose="02040503050406030204" pitchFamily="18" charset="0"/>
                            </a:rPr>
                            <m:t>,</m:t>
                          </m:r>
                          <m:r>
                            <m:rPr>
                              <m:nor/>
                            </m:rPr>
                            <a:rPr lang="en-US" altLang="ko-KR" i="1" dirty="0">
                              <a:solidFill>
                                <a:schemeClr val="tx1"/>
                              </a:solidFill>
                            </a:rPr>
                            <m:t>a</m:t>
                          </m:r>
                          <m:r>
                            <a:rPr lang="en-US" altLang="ko-KR" i="1">
                              <a:solidFill>
                                <a:schemeClr val="tx1"/>
                              </a:solidFill>
                              <a:latin typeface="Cambria Math" panose="02040503050406030204" pitchFamily="18" charset="0"/>
                            </a:rPr>
                            <m:t>)</m:t>
                          </m:r>
                        </m:e>
                      </m:func>
                    </m:oMath>
                  </m:oMathPara>
                </a14:m>
                <a:endParaRPr lang="ko-KR" altLang="en-US" dirty="0">
                  <a:solidFill>
                    <a:schemeClr val="tx1"/>
                  </a:solidFill>
                </a:endParaRPr>
              </a:p>
            </p:txBody>
          </p:sp>
        </mc:Choice>
        <mc:Fallback xmlns="">
          <p:sp>
            <p:nvSpPr>
              <p:cNvPr id="22" name="TextBox 21">
                <a:extLst>
                  <a:ext uri="{FF2B5EF4-FFF2-40B4-BE49-F238E27FC236}">
                    <a16:creationId xmlns:a16="http://schemas.microsoft.com/office/drawing/2014/main" id="{F6FFB9CC-9196-4954-86F8-AFD3BEBE1D9B}"/>
                  </a:ext>
                </a:extLst>
              </p:cNvPr>
              <p:cNvSpPr txBox="1">
                <a:spLocks noRot="1" noChangeAspect="1" noMove="1" noResize="1" noEditPoints="1" noAdjustHandles="1" noChangeArrowheads="1" noChangeShapeType="1" noTextEdit="1"/>
              </p:cNvSpPr>
              <p:nvPr/>
            </p:nvSpPr>
            <p:spPr>
              <a:xfrm>
                <a:off x="1928064" y="6080551"/>
                <a:ext cx="3339455" cy="503343"/>
              </a:xfrm>
              <a:prstGeom prst="rect">
                <a:avLst/>
              </a:prstGeom>
              <a:blipFill>
                <a:blip r:embed="rId5"/>
                <a:stretch>
                  <a:fillRect b="-24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A10785F-F2ED-47F2-B1C3-B74BAEFE9EDA}"/>
                  </a:ext>
                </a:extLst>
              </p:cNvPr>
              <p:cNvSpPr txBox="1"/>
              <p:nvPr/>
            </p:nvSpPr>
            <p:spPr>
              <a:xfrm>
                <a:off x="757212" y="5624710"/>
                <a:ext cx="4505914" cy="369332"/>
              </a:xfrm>
              <a:prstGeom prst="rect">
                <a:avLst/>
              </a:prstGeom>
              <a:noFill/>
            </p:spPr>
            <p:txBody>
              <a:bodyPr wrap="none" rtlCol="0">
                <a:spAutoFit/>
              </a:bodyPr>
              <a:lstStyle/>
              <a:p>
                <a:pPr marL="285750" indent="-285750">
                  <a:buFont typeface="Arial" panose="020B0604020202020204" pitchFamily="34" charset="0"/>
                  <a:buChar char="•"/>
                </a:pPr>
                <a:r>
                  <a:rPr lang="en-US" altLang="ko-KR" dirty="0"/>
                  <a:t>Once we have </a:t>
                </a:r>
                <a14:m>
                  <m:oMath xmlns:m="http://schemas.openxmlformats.org/officeDocument/2006/math">
                    <m:sSub>
                      <m:sSubPr>
                        <m:ctrlPr>
                          <a:rPr lang="en-US" altLang="ko-KR"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𝑞</m:t>
                        </m:r>
                      </m:e>
                      <m:sub>
                        <m:r>
                          <a:rPr lang="en-US" altLang="ko-KR" b="0" i="1" smtClean="0">
                            <a:solidFill>
                              <a:schemeClr val="tx1"/>
                            </a:solidFill>
                            <a:latin typeface="Cambria Math" panose="02040503050406030204" pitchFamily="18" charset="0"/>
                          </a:rPr>
                          <m:t>∗</m:t>
                        </m:r>
                      </m:sub>
                    </m:sSub>
                  </m:oMath>
                </a14:m>
                <a:r>
                  <a:rPr lang="ko-KR" altLang="en-US" dirty="0"/>
                  <a:t> </a:t>
                </a:r>
                <a:r>
                  <a:rPr lang="en-US" altLang="ko-KR" dirty="0"/>
                  <a:t>we can act optimally.</a:t>
                </a:r>
                <a:endParaRPr lang="ko-KR" altLang="en-US" dirty="0"/>
              </a:p>
            </p:txBody>
          </p:sp>
        </mc:Choice>
        <mc:Fallback xmlns="">
          <p:sp>
            <p:nvSpPr>
              <p:cNvPr id="24" name="TextBox 23">
                <a:extLst>
                  <a:ext uri="{FF2B5EF4-FFF2-40B4-BE49-F238E27FC236}">
                    <a16:creationId xmlns:a16="http://schemas.microsoft.com/office/drawing/2014/main" id="{4A10785F-F2ED-47F2-B1C3-B74BAEFE9EDA}"/>
                  </a:ext>
                </a:extLst>
              </p:cNvPr>
              <p:cNvSpPr txBox="1">
                <a:spLocks noRot="1" noChangeAspect="1" noMove="1" noResize="1" noEditPoints="1" noAdjustHandles="1" noChangeArrowheads="1" noChangeShapeType="1" noTextEdit="1"/>
              </p:cNvSpPr>
              <p:nvPr/>
            </p:nvSpPr>
            <p:spPr>
              <a:xfrm>
                <a:off x="757212" y="5624710"/>
                <a:ext cx="4505914" cy="369332"/>
              </a:xfrm>
              <a:prstGeom prst="rect">
                <a:avLst/>
              </a:prstGeom>
              <a:blipFill>
                <a:blip r:embed="rId6"/>
                <a:stretch>
                  <a:fillRect l="-812" t="-10000" r="-1083" b="-2666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21D1E9DC-E084-4DBD-9DFF-7E2F76C33EAE}"/>
              </a:ext>
            </a:extLst>
          </p:cNvPr>
          <p:cNvSpPr txBox="1"/>
          <p:nvPr/>
        </p:nvSpPr>
        <p:spPr>
          <a:xfrm>
            <a:off x="6878321" y="1642887"/>
            <a:ext cx="5222237" cy="646331"/>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Optimal value maximizes over all decisions. Informally</a:t>
            </a:r>
            <a:endParaRPr lang="ko-KR" altLang="en-US" dirty="0"/>
          </a:p>
        </p:txBody>
      </p:sp>
      <p:cxnSp>
        <p:nvCxnSpPr>
          <p:cNvPr id="28" name="직선 연결선 27">
            <a:extLst>
              <a:ext uri="{FF2B5EF4-FFF2-40B4-BE49-F238E27FC236}">
                <a16:creationId xmlns:a16="http://schemas.microsoft.com/office/drawing/2014/main" id="{65EBEBD7-FBCA-4E05-A217-FD11BF094B60}"/>
              </a:ext>
            </a:extLst>
          </p:cNvPr>
          <p:cNvCxnSpPr>
            <a:cxnSpLocks/>
          </p:cNvCxnSpPr>
          <p:nvPr/>
        </p:nvCxnSpPr>
        <p:spPr>
          <a:xfrm>
            <a:off x="6571635" y="1737360"/>
            <a:ext cx="0" cy="498853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3FF6F9-3D1A-487F-8EDF-8BBF33B5A0FE}"/>
                  </a:ext>
                </a:extLst>
              </p:cNvPr>
              <p:cNvSpPr txBox="1"/>
              <p:nvPr/>
            </p:nvSpPr>
            <p:spPr>
              <a:xfrm>
                <a:off x="7217513" y="2560391"/>
                <a:ext cx="4883044" cy="495585"/>
              </a:xfrm>
              <a:prstGeom prst="rect">
                <a:avLst/>
              </a:prstGeom>
              <a:noFill/>
            </p:spPr>
            <p:txBody>
              <a:bodyPr wrap="square" rtlCol="0">
                <a:spAutoFit/>
              </a:bodyPr>
              <a:lstStyle/>
              <a:p>
                <a14:m>
                  <m:oMath xmlns:m="http://schemas.openxmlformats.org/officeDocument/2006/math">
                    <m:sSub>
                      <m:sSubPr>
                        <m:ctrlPr>
                          <a:rPr lang="en-US" altLang="ko-KR" i="1" smtClean="0">
                            <a:latin typeface="Cambria Math" panose="02040503050406030204" pitchFamily="18" charset="0"/>
                          </a:rPr>
                        </m:ctrlPr>
                      </m:sSubPr>
                      <m:e>
                        <m:r>
                          <a:rPr lang="en-US" altLang="ko-KR" i="1">
                            <a:latin typeface="Cambria Math" panose="02040503050406030204" pitchFamily="18" charset="0"/>
                          </a:rPr>
                          <m:t>𝑞</m:t>
                        </m:r>
                      </m:e>
                      <m:sub>
                        <m:r>
                          <a:rPr lang="en-US" altLang="ko-KR" i="1">
                            <a:latin typeface="Cambria Math" panose="02040503050406030204" pitchFamily="18" charset="0"/>
                          </a:rPr>
                          <m:t>∗</m:t>
                        </m:r>
                      </m:sub>
                    </m:sSub>
                    <m:d>
                      <m:dPr>
                        <m:ctrlPr>
                          <a:rPr lang="en-US" altLang="ko-KR" i="1">
                            <a:latin typeface="Cambria Math" panose="02040503050406030204" pitchFamily="18" charset="0"/>
                          </a:rPr>
                        </m:ctrlPr>
                      </m:dPr>
                      <m:e>
                        <m:r>
                          <a:rPr lang="en-US" altLang="ko-KR" i="1">
                            <a:latin typeface="Cambria Math" panose="02040503050406030204" pitchFamily="18" charset="0"/>
                          </a:rPr>
                          <m:t>𝑠</m:t>
                        </m:r>
                        <m:r>
                          <a:rPr lang="en-US" altLang="ko-KR" i="1">
                            <a:latin typeface="Cambria Math" panose="02040503050406030204" pitchFamily="18" charset="0"/>
                          </a:rPr>
                          <m:t>,</m:t>
                        </m:r>
                        <m:r>
                          <m:rPr>
                            <m:nor/>
                          </m:rPr>
                          <a:rPr lang="en-US" altLang="ko-KR" i="1" dirty="0"/>
                          <m:t>a</m:t>
                        </m:r>
                      </m:e>
                    </m:d>
                    <m:r>
                      <a:rPr lang="en-US" altLang="ko-KR" b="0" i="1" smtClean="0">
                        <a:solidFill>
                          <a:schemeClr val="tx1"/>
                        </a:solidFill>
                        <a:latin typeface="Cambria Math" panose="02040503050406030204" pitchFamily="18" charset="0"/>
                      </a:rPr>
                      <m:t>=</m:t>
                    </m:r>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𝑟</m:t>
                        </m:r>
                      </m:e>
                      <m:sub>
                        <m:r>
                          <a:rPr lang="en-US" altLang="ko-KR" b="0" i="1" smtClean="0">
                            <a:solidFill>
                              <a:schemeClr val="tx1"/>
                            </a:solidFill>
                            <a:latin typeface="Cambria Math" panose="02040503050406030204" pitchFamily="18" charset="0"/>
                          </a:rPr>
                          <m:t>𝑡</m:t>
                        </m:r>
                        <m:r>
                          <a:rPr lang="en-US" altLang="ko-KR" b="0" i="1" smtClean="0">
                            <a:solidFill>
                              <a:schemeClr val="tx1"/>
                            </a:solidFill>
                            <a:latin typeface="Cambria Math" panose="02040503050406030204" pitchFamily="18" charset="0"/>
                          </a:rPr>
                          <m:t>+1</m:t>
                        </m:r>
                      </m:sub>
                    </m:sSub>
                    <m:r>
                      <a:rPr lang="en-US" altLang="ko-KR" b="0" i="1" smtClean="0">
                        <a:solidFill>
                          <a:schemeClr val="tx1"/>
                        </a:solidFill>
                        <a:latin typeface="Cambria Math" panose="02040503050406030204" pitchFamily="18" charset="0"/>
                      </a:rPr>
                      <m:t>+</m:t>
                    </m:r>
                    <m:func>
                      <m:funcPr>
                        <m:ctrlPr>
                          <a:rPr lang="en-US" altLang="ko-KR" i="1" smtClean="0">
                            <a:solidFill>
                              <a:schemeClr val="tx1"/>
                            </a:solidFill>
                            <a:latin typeface="Cambria Math" panose="02040503050406030204" pitchFamily="18" charset="0"/>
                          </a:rPr>
                        </m:ctrlPr>
                      </m:funcPr>
                      <m:fName>
                        <m:r>
                          <m:rPr>
                            <m:sty m:val="p"/>
                          </m:rPr>
                          <a:rPr lang="el-GR" altLang="ko-KR" i="1">
                            <a:latin typeface="Cambria Math" panose="02040503050406030204" pitchFamily="18" charset="0"/>
                            <a:ea typeface="Cambria Math" panose="02040503050406030204" pitchFamily="18" charset="0"/>
                          </a:rPr>
                          <m:t>γ</m:t>
                        </m:r>
                        <m:limLow>
                          <m:limLowPr>
                            <m:ctrlPr>
                              <a:rPr lang="en-US" altLang="ko-KR" i="1" smtClean="0">
                                <a:solidFill>
                                  <a:schemeClr val="tx1"/>
                                </a:solidFill>
                                <a:latin typeface="Cambria Math" panose="02040503050406030204" pitchFamily="18" charset="0"/>
                              </a:rPr>
                            </m:ctrlPr>
                          </m:limLowPr>
                          <m:e>
                            <m:r>
                              <m:rPr>
                                <m:sty m:val="p"/>
                              </m:rPr>
                              <a:rPr lang="en-US" altLang="ko-KR" smtClean="0">
                                <a:solidFill>
                                  <a:schemeClr val="tx1"/>
                                </a:solidFill>
                                <a:latin typeface="Cambria Math" panose="02040503050406030204" pitchFamily="18" charset="0"/>
                              </a:rPr>
                              <m:t>max</m:t>
                            </m:r>
                          </m:e>
                          <m:lim>
                            <m:sSub>
                              <m:sSubPr>
                                <m:ctrlPr>
                                  <a:rPr lang="en-US" altLang="ko-KR" i="1" smtClean="0">
                                    <a:solidFill>
                                      <a:schemeClr val="tx1"/>
                                    </a:solidFill>
                                    <a:latin typeface="Cambria Math" panose="02040503050406030204" pitchFamily="18" charset="0"/>
                                  </a:rPr>
                                </m:ctrlPr>
                              </m:sSubPr>
                              <m:e>
                                <m:r>
                                  <m:rPr>
                                    <m:nor/>
                                  </m:rPr>
                                  <a:rPr lang="en-US" altLang="ko-KR" i="1" dirty="0"/>
                                  <m:t>a</m:t>
                                </m:r>
                              </m:e>
                              <m:sub>
                                <m:r>
                                  <a:rPr lang="en-US" altLang="ko-KR" b="0" i="1" smtClean="0">
                                    <a:solidFill>
                                      <a:schemeClr val="tx1"/>
                                    </a:solidFill>
                                    <a:latin typeface="Cambria Math" panose="02040503050406030204" pitchFamily="18" charset="0"/>
                                  </a:rPr>
                                  <m:t>𝑡</m:t>
                                </m:r>
                                <m:r>
                                  <a:rPr lang="en-US" altLang="ko-KR" b="0" i="1" smtClean="0">
                                    <a:solidFill>
                                      <a:schemeClr val="tx1"/>
                                    </a:solidFill>
                                    <a:latin typeface="Cambria Math" panose="02040503050406030204" pitchFamily="18" charset="0"/>
                                  </a:rPr>
                                  <m:t>+1</m:t>
                                </m:r>
                              </m:sub>
                            </m:sSub>
                          </m:lim>
                        </m:limLow>
                      </m:fName>
                      <m:e>
                        <m:sSub>
                          <m:sSubPr>
                            <m:ctrlPr>
                              <a:rPr lang="en-US" altLang="ko-KR" i="1">
                                <a:latin typeface="Cambria Math" panose="02040503050406030204" pitchFamily="18" charset="0"/>
                              </a:rPr>
                            </m:ctrlPr>
                          </m:sSubPr>
                          <m:e>
                            <m:r>
                              <a:rPr lang="en-US" altLang="ko-KR" i="1">
                                <a:latin typeface="Cambria Math" panose="02040503050406030204" pitchFamily="18" charset="0"/>
                              </a:rPr>
                              <m:t>𝑟</m:t>
                            </m:r>
                          </m:e>
                          <m:sub>
                            <m:r>
                              <a:rPr lang="en-US" altLang="ko-KR" i="1">
                                <a:latin typeface="Cambria Math" panose="02040503050406030204" pitchFamily="18" charset="0"/>
                              </a:rPr>
                              <m:t>𝑡</m:t>
                            </m:r>
                            <m:r>
                              <a:rPr lang="en-US" altLang="ko-KR" i="1">
                                <a:latin typeface="Cambria Math" panose="02040503050406030204" pitchFamily="18" charset="0"/>
                              </a:rPr>
                              <m:t>+2</m:t>
                            </m:r>
                          </m:sub>
                        </m:sSub>
                        <m:r>
                          <a:rPr lang="en-US" altLang="ko-KR" b="0" i="1" smtClean="0">
                            <a:latin typeface="Cambria Math" panose="02040503050406030204" pitchFamily="18" charset="0"/>
                          </a:rPr>
                          <m:t>+ </m:t>
                        </m:r>
                      </m:e>
                    </m:func>
                  </m:oMath>
                </a14:m>
                <a:r>
                  <a:rPr lang="en-US" altLang="ko-KR" dirty="0"/>
                  <a:t> </a:t>
                </a:r>
                <a14:m>
                  <m:oMath xmlns:m="http://schemas.openxmlformats.org/officeDocument/2006/math">
                    <m:sSup>
                      <m:sSupPr>
                        <m:ctrlPr>
                          <a:rPr lang="en-US" altLang="ko-KR" i="1" smtClean="0">
                            <a:latin typeface="Cambria Math" panose="02040503050406030204" pitchFamily="18" charset="0"/>
                          </a:rPr>
                        </m:ctrlPr>
                      </m:sSupPr>
                      <m:e>
                        <m:r>
                          <m:rPr>
                            <m:sty m:val="p"/>
                          </m:rPr>
                          <a:rPr lang="el-GR" altLang="ko-KR" i="1">
                            <a:latin typeface="Cambria Math" panose="02040503050406030204" pitchFamily="18" charset="0"/>
                            <a:ea typeface="Cambria Math" panose="02040503050406030204" pitchFamily="18" charset="0"/>
                          </a:rPr>
                          <m:t>γ</m:t>
                        </m:r>
                      </m:e>
                      <m:sup>
                        <m:r>
                          <a:rPr lang="en-US" altLang="ko-KR" b="0" i="1" smtClean="0">
                            <a:latin typeface="Cambria Math" panose="02040503050406030204" pitchFamily="18" charset="0"/>
                          </a:rPr>
                          <m:t>2</m:t>
                        </m:r>
                      </m:sup>
                    </m:sSup>
                    <m:func>
                      <m:funcPr>
                        <m:ctrlPr>
                          <a:rPr lang="en-US" altLang="ko-KR" i="1" smtClean="0">
                            <a:latin typeface="Cambria Math" panose="02040503050406030204" pitchFamily="18" charset="0"/>
                          </a:rPr>
                        </m:ctrlPr>
                      </m:funcPr>
                      <m:fName>
                        <m:limLow>
                          <m:limLowPr>
                            <m:ctrlPr>
                              <a:rPr lang="en-US" altLang="ko-KR" i="1" smtClean="0">
                                <a:latin typeface="Cambria Math" panose="02040503050406030204" pitchFamily="18" charset="0"/>
                              </a:rPr>
                            </m:ctrlPr>
                          </m:limLowPr>
                          <m:e>
                            <m:r>
                              <m:rPr>
                                <m:sty m:val="p"/>
                              </m:rPr>
                              <a:rPr lang="en-US" altLang="ko-KR">
                                <a:latin typeface="Cambria Math" panose="02040503050406030204" pitchFamily="18" charset="0"/>
                              </a:rPr>
                              <m:t>max</m:t>
                            </m:r>
                          </m:e>
                          <m:lim>
                            <m:sSub>
                              <m:sSubPr>
                                <m:ctrlPr>
                                  <a:rPr lang="en-US" altLang="ko-KR" i="1">
                                    <a:latin typeface="Cambria Math" panose="02040503050406030204" pitchFamily="18" charset="0"/>
                                  </a:rPr>
                                </m:ctrlPr>
                              </m:sSubPr>
                              <m:e>
                                <m:r>
                                  <m:rPr>
                                    <m:nor/>
                                  </m:rPr>
                                  <a:rPr lang="en-US" altLang="ko-KR" i="1" dirty="0"/>
                                  <m:t>a</m:t>
                                </m:r>
                              </m:e>
                              <m:sub>
                                <m:r>
                                  <a:rPr lang="en-US" altLang="ko-KR" i="1">
                                    <a:latin typeface="Cambria Math" panose="02040503050406030204" pitchFamily="18" charset="0"/>
                                  </a:rPr>
                                  <m:t>𝑡</m:t>
                                </m:r>
                                <m:r>
                                  <a:rPr lang="en-US" altLang="ko-KR" i="1">
                                    <a:latin typeface="Cambria Math" panose="02040503050406030204" pitchFamily="18" charset="0"/>
                                  </a:rPr>
                                  <m:t>+2</m:t>
                                </m:r>
                              </m:sub>
                            </m:sSub>
                          </m:lim>
                        </m:limLow>
                      </m:fName>
                      <m:e>
                        <m:sSub>
                          <m:sSubPr>
                            <m:ctrlPr>
                              <a:rPr lang="en-US" altLang="ko-KR" i="1">
                                <a:latin typeface="Cambria Math" panose="02040503050406030204" pitchFamily="18" charset="0"/>
                              </a:rPr>
                            </m:ctrlPr>
                          </m:sSubPr>
                          <m:e>
                            <m:r>
                              <a:rPr lang="en-US" altLang="ko-KR" i="1">
                                <a:latin typeface="Cambria Math" panose="02040503050406030204" pitchFamily="18" charset="0"/>
                              </a:rPr>
                              <m:t>𝑟</m:t>
                            </m:r>
                          </m:e>
                          <m:sub>
                            <m:r>
                              <a:rPr lang="en-US" altLang="ko-KR" i="1">
                                <a:latin typeface="Cambria Math" panose="02040503050406030204" pitchFamily="18" charset="0"/>
                              </a:rPr>
                              <m:t>𝑡</m:t>
                            </m:r>
                            <m:r>
                              <a:rPr lang="en-US" altLang="ko-KR" i="1">
                                <a:latin typeface="Cambria Math" panose="02040503050406030204" pitchFamily="18" charset="0"/>
                              </a:rPr>
                              <m:t>+3</m:t>
                            </m:r>
                          </m:sub>
                        </m:sSub>
                        <m:r>
                          <a:rPr lang="en-US" altLang="ko-KR" i="1">
                            <a:latin typeface="Cambria Math" panose="02040503050406030204" pitchFamily="18" charset="0"/>
                          </a:rPr>
                          <m:t>+ </m:t>
                        </m:r>
                      </m:e>
                    </m:func>
                  </m:oMath>
                </a14:m>
                <a:r>
                  <a:rPr lang="en-US" altLang="ko-KR" dirty="0">
                    <a:solidFill>
                      <a:schemeClr val="tx1"/>
                    </a:solidFill>
                  </a:rPr>
                  <a:t>…</a:t>
                </a:r>
                <a:endParaRPr lang="ko-KR" altLang="en-US" dirty="0">
                  <a:solidFill>
                    <a:schemeClr val="tx1"/>
                  </a:solidFill>
                </a:endParaRPr>
              </a:p>
            </p:txBody>
          </p:sp>
        </mc:Choice>
        <mc:Fallback xmlns="">
          <p:sp>
            <p:nvSpPr>
              <p:cNvPr id="32" name="TextBox 31">
                <a:extLst>
                  <a:ext uri="{FF2B5EF4-FFF2-40B4-BE49-F238E27FC236}">
                    <a16:creationId xmlns:a16="http://schemas.microsoft.com/office/drawing/2014/main" id="{173FF6F9-3D1A-487F-8EDF-8BBF33B5A0FE}"/>
                  </a:ext>
                </a:extLst>
              </p:cNvPr>
              <p:cNvSpPr txBox="1">
                <a:spLocks noRot="1" noChangeAspect="1" noMove="1" noResize="1" noEditPoints="1" noAdjustHandles="1" noChangeArrowheads="1" noChangeShapeType="1" noTextEdit="1"/>
              </p:cNvSpPr>
              <p:nvPr/>
            </p:nvSpPr>
            <p:spPr>
              <a:xfrm>
                <a:off x="7217513" y="2560391"/>
                <a:ext cx="4883044" cy="495585"/>
              </a:xfrm>
              <a:prstGeom prst="rect">
                <a:avLst/>
              </a:prstGeom>
              <a:blipFill>
                <a:blip r:embed="rId7"/>
                <a:stretch>
                  <a:fillRect t="-6173" b="-123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5456058-BFAA-4505-B681-060F1F8F2D60}"/>
                  </a:ext>
                </a:extLst>
              </p:cNvPr>
              <p:cNvSpPr txBox="1"/>
              <p:nvPr/>
            </p:nvSpPr>
            <p:spPr>
              <a:xfrm>
                <a:off x="7739589" y="3047705"/>
                <a:ext cx="3491121" cy="4955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b="0" i="1" smtClean="0">
                          <a:solidFill>
                            <a:schemeClr val="tx1"/>
                          </a:solidFill>
                          <a:latin typeface="Cambria Math" panose="02040503050406030204" pitchFamily="18" charset="0"/>
                        </a:rPr>
                        <m:t>=</m:t>
                      </m:r>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𝑟</m:t>
                          </m:r>
                        </m:e>
                        <m:sub>
                          <m:r>
                            <a:rPr lang="en-US" altLang="ko-KR" b="0" i="1" smtClean="0">
                              <a:solidFill>
                                <a:schemeClr val="tx1"/>
                              </a:solidFill>
                              <a:latin typeface="Cambria Math" panose="02040503050406030204" pitchFamily="18" charset="0"/>
                            </a:rPr>
                            <m:t>𝑡</m:t>
                          </m:r>
                          <m:r>
                            <a:rPr lang="en-US" altLang="ko-KR" b="0" i="1" smtClean="0">
                              <a:solidFill>
                                <a:schemeClr val="tx1"/>
                              </a:solidFill>
                              <a:latin typeface="Cambria Math" panose="02040503050406030204" pitchFamily="18" charset="0"/>
                            </a:rPr>
                            <m:t>+1</m:t>
                          </m:r>
                        </m:sub>
                      </m:sSub>
                      <m:r>
                        <a:rPr lang="en-US" altLang="ko-KR" b="0" i="1" smtClean="0">
                          <a:solidFill>
                            <a:schemeClr val="tx1"/>
                          </a:solidFill>
                          <a:latin typeface="Cambria Math" panose="02040503050406030204" pitchFamily="18" charset="0"/>
                        </a:rPr>
                        <m:t>+</m:t>
                      </m:r>
                      <m:func>
                        <m:funcPr>
                          <m:ctrlPr>
                            <a:rPr lang="en-US" altLang="ko-KR" i="1" smtClean="0">
                              <a:solidFill>
                                <a:schemeClr val="tx1"/>
                              </a:solidFill>
                              <a:latin typeface="Cambria Math" panose="02040503050406030204" pitchFamily="18" charset="0"/>
                            </a:rPr>
                          </m:ctrlPr>
                        </m:funcPr>
                        <m:fName>
                          <m:r>
                            <m:rPr>
                              <m:sty m:val="p"/>
                            </m:rPr>
                            <a:rPr lang="el-GR" altLang="ko-KR" i="1">
                              <a:latin typeface="Cambria Math" panose="02040503050406030204" pitchFamily="18" charset="0"/>
                              <a:ea typeface="Cambria Math" panose="02040503050406030204" pitchFamily="18" charset="0"/>
                            </a:rPr>
                            <m:t>γ</m:t>
                          </m:r>
                          <m:limLow>
                            <m:limLowPr>
                              <m:ctrlPr>
                                <a:rPr lang="en-US" altLang="ko-KR" i="1" smtClean="0">
                                  <a:solidFill>
                                    <a:schemeClr val="tx1"/>
                                  </a:solidFill>
                                  <a:latin typeface="Cambria Math" panose="02040503050406030204" pitchFamily="18" charset="0"/>
                                </a:rPr>
                              </m:ctrlPr>
                            </m:limLowPr>
                            <m:e>
                              <m:r>
                                <m:rPr>
                                  <m:sty m:val="p"/>
                                </m:rPr>
                                <a:rPr lang="en-US" altLang="ko-KR" smtClean="0">
                                  <a:solidFill>
                                    <a:schemeClr val="tx1"/>
                                  </a:solidFill>
                                  <a:latin typeface="Cambria Math" panose="02040503050406030204" pitchFamily="18" charset="0"/>
                                </a:rPr>
                                <m:t>max</m:t>
                              </m:r>
                            </m:e>
                            <m:lim>
                              <m:sSub>
                                <m:sSubPr>
                                  <m:ctrlPr>
                                    <a:rPr lang="en-US" altLang="ko-KR" i="1" smtClean="0">
                                      <a:solidFill>
                                        <a:schemeClr val="tx1"/>
                                      </a:solidFill>
                                      <a:latin typeface="Cambria Math" panose="02040503050406030204" pitchFamily="18" charset="0"/>
                                    </a:rPr>
                                  </m:ctrlPr>
                                </m:sSubPr>
                                <m:e>
                                  <m:r>
                                    <m:rPr>
                                      <m:nor/>
                                    </m:rPr>
                                    <a:rPr lang="en-US" altLang="ko-KR" i="1" dirty="0"/>
                                    <m:t>a</m:t>
                                  </m:r>
                                </m:e>
                                <m:sub>
                                  <m:r>
                                    <a:rPr lang="en-US" altLang="ko-KR" b="0" i="1" smtClean="0">
                                      <a:solidFill>
                                        <a:schemeClr val="tx1"/>
                                      </a:solidFill>
                                      <a:latin typeface="Cambria Math" panose="02040503050406030204" pitchFamily="18" charset="0"/>
                                    </a:rPr>
                                    <m:t>𝑡</m:t>
                                  </m:r>
                                  <m:r>
                                    <a:rPr lang="en-US" altLang="ko-KR" b="0" i="1" smtClean="0">
                                      <a:solidFill>
                                        <a:schemeClr val="tx1"/>
                                      </a:solidFill>
                                      <a:latin typeface="Cambria Math" panose="02040503050406030204" pitchFamily="18" charset="0"/>
                                    </a:rPr>
                                    <m:t>+1</m:t>
                                  </m:r>
                                </m:sub>
                              </m:sSub>
                            </m:lim>
                          </m:limLow>
                        </m:fName>
                        <m:e>
                          <m:sSub>
                            <m:sSubPr>
                              <m:ctrlPr>
                                <a:rPr lang="en-US" altLang="ko-KR" i="1">
                                  <a:latin typeface="Cambria Math" panose="02040503050406030204" pitchFamily="18" charset="0"/>
                                </a:rPr>
                              </m:ctrlPr>
                            </m:sSubPr>
                            <m:e>
                              <m:r>
                                <a:rPr lang="en-US" altLang="ko-KR" i="1">
                                  <a:latin typeface="Cambria Math" panose="02040503050406030204" pitchFamily="18" charset="0"/>
                                </a:rPr>
                                <m:t>𝑞</m:t>
                              </m:r>
                            </m:e>
                            <m:sub>
                              <m:r>
                                <a:rPr lang="en-US" altLang="ko-KR" i="1">
                                  <a:latin typeface="Cambria Math" panose="02040503050406030204" pitchFamily="18" charset="0"/>
                                </a:rPr>
                                <m:t>∗</m:t>
                              </m:r>
                            </m:sub>
                          </m:sSub>
                          <m:d>
                            <m:dPr>
                              <m:ctrlPr>
                                <a:rPr lang="en-US" altLang="ko-KR" i="1" smtClean="0">
                                  <a:latin typeface="Cambria Math" panose="02040503050406030204" pitchFamily="18" charset="0"/>
                                </a:rPr>
                              </m:ctrlPr>
                            </m:dPr>
                            <m:e>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𝑠</m:t>
                                  </m:r>
                                </m:e>
                                <m:sub>
                                  <m:r>
                                    <a:rPr lang="en-US" altLang="ko-KR" b="0" i="1" smtClean="0">
                                      <a:latin typeface="Cambria Math" panose="02040503050406030204" pitchFamily="18" charset="0"/>
                                    </a:rPr>
                                    <m:t>𝑡</m:t>
                                  </m:r>
                                  <m:r>
                                    <a:rPr lang="en-US" altLang="ko-KR" b="0" i="1" smtClean="0">
                                      <a:latin typeface="Cambria Math" panose="02040503050406030204" pitchFamily="18" charset="0"/>
                                    </a:rPr>
                                    <m:t>+1</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m:rPr>
                                      <m:nor/>
                                    </m:rPr>
                                    <a:rPr lang="en-US" altLang="ko-KR" i="1" dirty="0"/>
                                    <m:t>a</m:t>
                                  </m:r>
                                </m:e>
                                <m:sub>
                                  <m:r>
                                    <a:rPr lang="en-US" altLang="ko-KR" b="0" i="1" smtClean="0">
                                      <a:latin typeface="Cambria Math" panose="02040503050406030204" pitchFamily="18" charset="0"/>
                                    </a:rPr>
                                    <m:t>𝑡</m:t>
                                  </m:r>
                                  <m:r>
                                    <a:rPr lang="en-US" altLang="ko-KR" b="0" i="1" smtClean="0">
                                      <a:latin typeface="Cambria Math" panose="02040503050406030204" pitchFamily="18" charset="0"/>
                                    </a:rPr>
                                    <m:t>+1</m:t>
                                  </m:r>
                                </m:sub>
                              </m:sSub>
                            </m:e>
                          </m:d>
                        </m:e>
                      </m:func>
                    </m:oMath>
                  </m:oMathPara>
                </a14:m>
                <a:endParaRPr lang="ko-KR" altLang="en-US" dirty="0">
                  <a:solidFill>
                    <a:schemeClr val="tx1"/>
                  </a:solidFill>
                </a:endParaRPr>
              </a:p>
            </p:txBody>
          </p:sp>
        </mc:Choice>
        <mc:Fallback xmlns="">
          <p:sp>
            <p:nvSpPr>
              <p:cNvPr id="34" name="TextBox 33">
                <a:extLst>
                  <a:ext uri="{FF2B5EF4-FFF2-40B4-BE49-F238E27FC236}">
                    <a16:creationId xmlns:a16="http://schemas.microsoft.com/office/drawing/2014/main" id="{85456058-BFAA-4505-B681-060F1F8F2D60}"/>
                  </a:ext>
                </a:extLst>
              </p:cNvPr>
              <p:cNvSpPr txBox="1">
                <a:spLocks noRot="1" noChangeAspect="1" noMove="1" noResize="1" noEditPoints="1" noAdjustHandles="1" noChangeArrowheads="1" noChangeShapeType="1" noTextEdit="1"/>
              </p:cNvSpPr>
              <p:nvPr/>
            </p:nvSpPr>
            <p:spPr>
              <a:xfrm>
                <a:off x="7739589" y="3047705"/>
                <a:ext cx="3491121" cy="495585"/>
              </a:xfrm>
              <a:prstGeom prst="rect">
                <a:avLst/>
              </a:prstGeom>
              <a:blipFill>
                <a:blip r:embed="rId8"/>
                <a:stretch>
                  <a:fillRect/>
                </a:stretch>
              </a:blipFill>
            </p:spPr>
            <p:txBody>
              <a:bodyPr/>
              <a:lstStyle/>
              <a:p>
                <a:r>
                  <a:rPr lang="ko-KR" altLang="en-US">
                    <a:noFill/>
                  </a:rPr>
                  <a:t> </a:t>
                </a:r>
              </a:p>
            </p:txBody>
          </p:sp>
        </mc:Fallback>
      </mc:AlternateContent>
      <p:sp>
        <p:nvSpPr>
          <p:cNvPr id="36" name="TextBox 35">
            <a:extLst>
              <a:ext uri="{FF2B5EF4-FFF2-40B4-BE49-F238E27FC236}">
                <a16:creationId xmlns:a16="http://schemas.microsoft.com/office/drawing/2014/main" id="{FB34B7F6-2801-45F8-BAE2-88CBBC5E8A14}"/>
              </a:ext>
            </a:extLst>
          </p:cNvPr>
          <p:cNvSpPr txBox="1"/>
          <p:nvPr/>
        </p:nvSpPr>
        <p:spPr>
          <a:xfrm>
            <a:off x="6969763" y="3743226"/>
            <a:ext cx="5222237" cy="646331"/>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Formally, optimal values decompose into a </a:t>
            </a:r>
            <a:r>
              <a:rPr lang="en-US" altLang="ko-KR" b="1" dirty="0"/>
              <a:t>Bellman</a:t>
            </a:r>
            <a:r>
              <a:rPr lang="ko-KR" altLang="en-US" b="1" dirty="0"/>
              <a:t> </a:t>
            </a:r>
            <a:r>
              <a:rPr lang="en-US" altLang="ko-KR" b="1" dirty="0"/>
              <a:t>equation</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2B1E5CE-74DC-4816-A7F3-22A2D3B3243B}"/>
                  </a:ext>
                </a:extLst>
              </p:cNvPr>
              <p:cNvSpPr txBox="1"/>
              <p:nvPr/>
            </p:nvSpPr>
            <p:spPr>
              <a:xfrm>
                <a:off x="6872076" y="4568783"/>
                <a:ext cx="4883044" cy="4653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i="1" smtClean="0">
                              <a:latin typeface="Cambria Math" panose="02040503050406030204" pitchFamily="18" charset="0"/>
                            </a:rPr>
                          </m:ctrlPr>
                        </m:sSubPr>
                        <m:e>
                          <m:r>
                            <a:rPr lang="en-US" altLang="ko-KR" i="1">
                              <a:latin typeface="Cambria Math" panose="02040503050406030204" pitchFamily="18" charset="0"/>
                            </a:rPr>
                            <m:t>𝑞</m:t>
                          </m:r>
                        </m:e>
                        <m:sub>
                          <m:r>
                            <a:rPr lang="en-US" altLang="ko-KR" i="1">
                              <a:latin typeface="Cambria Math" panose="02040503050406030204" pitchFamily="18" charset="0"/>
                            </a:rPr>
                            <m:t>∗</m:t>
                          </m:r>
                        </m:sub>
                      </m:sSub>
                      <m:d>
                        <m:dPr>
                          <m:ctrlPr>
                            <a:rPr lang="en-US" altLang="ko-KR" i="1">
                              <a:latin typeface="Cambria Math" panose="02040503050406030204" pitchFamily="18" charset="0"/>
                            </a:rPr>
                          </m:ctrlPr>
                        </m:dPr>
                        <m:e>
                          <m:r>
                            <a:rPr lang="en-US" altLang="ko-KR" i="1">
                              <a:latin typeface="Cambria Math" panose="02040503050406030204" pitchFamily="18" charset="0"/>
                            </a:rPr>
                            <m:t>𝑠</m:t>
                          </m:r>
                          <m:r>
                            <a:rPr lang="en-US" altLang="ko-KR" i="1">
                              <a:latin typeface="Cambria Math" panose="02040503050406030204" pitchFamily="18" charset="0"/>
                            </a:rPr>
                            <m:t>,</m:t>
                          </m:r>
                          <m:r>
                            <m:rPr>
                              <m:nor/>
                            </m:rPr>
                            <a:rPr lang="en-US" altLang="ko-KR" i="1" dirty="0"/>
                            <m:t>a</m:t>
                          </m:r>
                        </m:e>
                      </m:d>
                      <m:r>
                        <a:rPr lang="en-US" altLang="ko-KR" b="0" i="1" smtClean="0">
                          <a:solidFill>
                            <a:schemeClr val="tx1"/>
                          </a:solidFill>
                          <a:latin typeface="Cambria Math" panose="02040503050406030204" pitchFamily="18" charset="0"/>
                        </a:rPr>
                        <m:t>=</m:t>
                      </m:r>
                      <m:sSub>
                        <m:sSubPr>
                          <m:ctrlPr>
                            <a:rPr lang="en-US" altLang="ko-KR" b="0" i="1" smtClean="0">
                              <a:solidFill>
                                <a:schemeClr val="tx1"/>
                              </a:solidFill>
                              <a:latin typeface="Cambria Math" panose="02040503050406030204" pitchFamily="18" charset="0"/>
                            </a:rPr>
                          </m:ctrlPr>
                        </m:sSubPr>
                        <m:e>
                          <m:r>
                            <a:rPr lang="en-US" altLang="ko-KR" b="1" i="1" smtClean="0">
                              <a:solidFill>
                                <a:schemeClr val="tx1"/>
                              </a:solidFill>
                              <a:latin typeface="Cambria Math" panose="02040503050406030204" pitchFamily="18" charset="0"/>
                            </a:rPr>
                            <m:t>𝑬</m:t>
                          </m:r>
                        </m:e>
                        <m:sub>
                          <m:r>
                            <a:rPr lang="en-US" altLang="ko-KR" b="0" i="1" smtClean="0">
                              <a:solidFill>
                                <a:schemeClr val="tx1"/>
                              </a:solidFill>
                              <a:latin typeface="Cambria Math" panose="02040503050406030204" pitchFamily="18" charset="0"/>
                            </a:rPr>
                            <m:t>𝑠</m:t>
                          </m:r>
                          <m:r>
                            <a:rPr lang="en-US" altLang="ko-KR" b="0" i="1" smtClean="0">
                              <a:solidFill>
                                <a:schemeClr val="tx1"/>
                              </a:solidFill>
                              <a:latin typeface="Cambria Math" panose="02040503050406030204" pitchFamily="18" charset="0"/>
                            </a:rPr>
                            <m:t>′</m:t>
                          </m:r>
                        </m:sub>
                      </m:sSub>
                      <m:d>
                        <m:dPr>
                          <m:begChr m:val="["/>
                          <m:endChr m:val="|"/>
                          <m:ctrlPr>
                            <a:rPr lang="en-US" altLang="ko-KR" i="1">
                              <a:latin typeface="Cambria Math" panose="02040503050406030204" pitchFamily="18" charset="0"/>
                            </a:rPr>
                          </m:ctrlPr>
                        </m:dPr>
                        <m:e>
                          <m:r>
                            <a:rPr lang="en-US" altLang="ko-KR" i="1">
                              <a:latin typeface="Cambria Math" panose="02040503050406030204" pitchFamily="18" charset="0"/>
                            </a:rPr>
                            <m:t>𝑟</m:t>
                          </m:r>
                          <m:r>
                            <a:rPr lang="en-US" altLang="ko-KR" b="0" i="1" smtClean="0">
                              <a:latin typeface="Cambria Math" panose="02040503050406030204" pitchFamily="18" charset="0"/>
                            </a:rPr>
                            <m:t>+</m:t>
                          </m:r>
                          <m:r>
                            <m:rPr>
                              <m:sty m:val="p"/>
                            </m:rPr>
                            <a:rPr lang="el-GR" altLang="ko-KR" i="1">
                              <a:latin typeface="Cambria Math" panose="02040503050406030204" pitchFamily="18" charset="0"/>
                              <a:ea typeface="Cambria Math" panose="02040503050406030204" pitchFamily="18" charset="0"/>
                            </a:rPr>
                            <m:t>γ</m:t>
                          </m:r>
                          <m:limLow>
                            <m:limLowPr>
                              <m:ctrlPr>
                                <a:rPr lang="en-US" altLang="ko-KR" i="1">
                                  <a:latin typeface="Cambria Math" panose="02040503050406030204" pitchFamily="18" charset="0"/>
                                </a:rPr>
                              </m:ctrlPr>
                            </m:limLowPr>
                            <m:e>
                              <m:r>
                                <m:rPr>
                                  <m:sty m:val="p"/>
                                </m:rPr>
                                <a:rPr lang="en-US" altLang="ko-KR">
                                  <a:latin typeface="Cambria Math" panose="02040503050406030204" pitchFamily="18" charset="0"/>
                                </a:rPr>
                                <m:t>max</m:t>
                              </m:r>
                            </m:e>
                            <m:lim>
                              <m:sSup>
                                <m:sSupPr>
                                  <m:ctrlPr>
                                    <a:rPr lang="en-US" altLang="ko-KR" i="1" dirty="0">
                                      <a:latin typeface="Cambria Math" panose="02040503050406030204" pitchFamily="18" charset="0"/>
                                    </a:rPr>
                                  </m:ctrlPr>
                                </m:sSupPr>
                                <m:e>
                                  <m:r>
                                    <m:rPr>
                                      <m:nor/>
                                    </m:rPr>
                                    <a:rPr lang="en-US" altLang="ko-KR" i="1" dirty="0"/>
                                    <m:t>a</m:t>
                                  </m:r>
                                </m:e>
                                <m:sup>
                                  <m:r>
                                    <a:rPr lang="en-US" altLang="ko-KR" i="1" dirty="0">
                                      <a:latin typeface="Cambria Math" panose="02040503050406030204" pitchFamily="18" charset="0"/>
                                    </a:rPr>
                                    <m:t>′</m:t>
                                  </m:r>
                                </m:sup>
                              </m:sSup>
                            </m:lim>
                          </m:limLow>
                          <m:r>
                            <a:rPr lang="en-US" altLang="ko-KR" b="0" i="1" smtClean="0">
                              <a:latin typeface="Cambria Math" panose="02040503050406030204" pitchFamily="18" charset="0"/>
                            </a:rPr>
                            <m:t> </m:t>
                          </m:r>
                          <m:sSub>
                            <m:sSubPr>
                              <m:ctrlPr>
                                <a:rPr lang="en-US" altLang="ko-KR" i="1">
                                  <a:latin typeface="Cambria Math" panose="02040503050406030204" pitchFamily="18" charset="0"/>
                                </a:rPr>
                              </m:ctrlPr>
                            </m:sSubPr>
                            <m:e>
                              <m:r>
                                <a:rPr lang="en-US" altLang="ko-KR" i="1">
                                  <a:latin typeface="Cambria Math" panose="02040503050406030204" pitchFamily="18" charset="0"/>
                                </a:rPr>
                                <m:t>𝑞</m:t>
                              </m:r>
                            </m:e>
                            <m:sub>
                              <m:r>
                                <a:rPr lang="en-US" altLang="ko-KR" i="1">
                                  <a:latin typeface="Cambria Math" panose="02040503050406030204" pitchFamily="18" charset="0"/>
                                </a:rPr>
                                <m:t>∗</m:t>
                              </m:r>
                            </m:sub>
                          </m:sSub>
                          <m:d>
                            <m:dPr>
                              <m:ctrlPr>
                                <a:rPr lang="en-US" altLang="ko-KR" i="1">
                                  <a:latin typeface="Cambria Math" panose="02040503050406030204" pitchFamily="18" charset="0"/>
                                </a:rPr>
                              </m:ctrlPr>
                            </m:dPr>
                            <m:e>
                              <m:r>
                                <a:rPr lang="en-US" altLang="ko-KR" i="1">
                                  <a:latin typeface="Cambria Math" panose="02040503050406030204" pitchFamily="18" charset="0"/>
                                </a:rPr>
                                <m:t>𝑠</m:t>
                              </m:r>
                              <m:r>
                                <a:rPr lang="en-US" altLang="ko-KR" i="1">
                                  <a:latin typeface="Cambria Math" panose="02040503050406030204" pitchFamily="18" charset="0"/>
                                </a:rPr>
                                <m:t>′,</m:t>
                              </m:r>
                              <m:r>
                                <m:rPr>
                                  <m:nor/>
                                </m:rPr>
                                <a:rPr lang="en-US" altLang="ko-KR" i="1" dirty="0"/>
                                <m:t>a</m:t>
                              </m:r>
                              <m:r>
                                <a:rPr lang="en-US" altLang="ko-KR" i="1">
                                  <a:latin typeface="Cambria Math" panose="02040503050406030204" pitchFamily="18" charset="0"/>
                                </a:rPr>
                                <m:t>′</m:t>
                              </m:r>
                            </m:e>
                          </m:d>
                        </m:e>
                      </m:d>
                      <m:r>
                        <a:rPr lang="en-US" altLang="ko-KR" b="0" i="1" dirty="0" smtClean="0">
                          <a:latin typeface="Cambria Math" panose="02040503050406030204" pitchFamily="18" charset="0"/>
                        </a:rPr>
                        <m:t> </m:t>
                      </m:r>
                      <m:r>
                        <a:rPr lang="en-US" altLang="ko-KR" b="0" i="1" dirty="0" smtClean="0">
                          <a:latin typeface="Cambria Math" panose="02040503050406030204" pitchFamily="18" charset="0"/>
                        </a:rPr>
                        <m:t>𝑠</m:t>
                      </m:r>
                      <m:r>
                        <a:rPr lang="en-US" altLang="ko-KR" b="0" i="1" dirty="0" smtClean="0">
                          <a:latin typeface="Cambria Math" panose="02040503050406030204" pitchFamily="18" charset="0"/>
                        </a:rPr>
                        <m:t>,</m:t>
                      </m:r>
                      <m:r>
                        <m:rPr>
                          <m:nor/>
                        </m:rPr>
                        <a:rPr lang="en-US" altLang="ko-KR" i="1" dirty="0"/>
                        <m:t>a</m:t>
                      </m:r>
                      <m:r>
                        <m:rPr>
                          <m:nor/>
                        </m:rPr>
                        <a:rPr lang="en-US" altLang="ko-KR" b="0" i="1" dirty="0" smtClean="0"/>
                        <m:t> </m:t>
                      </m:r>
                      <m:r>
                        <a:rPr lang="en-US" altLang="ko-KR" i="1">
                          <a:latin typeface="Cambria Math" panose="02040503050406030204" pitchFamily="18" charset="0"/>
                        </a:rPr>
                        <m:t>]</m:t>
                      </m:r>
                    </m:oMath>
                  </m:oMathPara>
                </a14:m>
                <a:endParaRPr lang="ko-KR" altLang="en-US" dirty="0">
                  <a:solidFill>
                    <a:schemeClr val="tx1"/>
                  </a:solidFill>
                </a:endParaRPr>
              </a:p>
            </p:txBody>
          </p:sp>
        </mc:Choice>
        <mc:Fallback xmlns="">
          <p:sp>
            <p:nvSpPr>
              <p:cNvPr id="38" name="TextBox 37">
                <a:extLst>
                  <a:ext uri="{FF2B5EF4-FFF2-40B4-BE49-F238E27FC236}">
                    <a16:creationId xmlns:a16="http://schemas.microsoft.com/office/drawing/2014/main" id="{32B1E5CE-74DC-4816-A7F3-22A2D3B3243B}"/>
                  </a:ext>
                </a:extLst>
              </p:cNvPr>
              <p:cNvSpPr txBox="1">
                <a:spLocks noRot="1" noChangeAspect="1" noMove="1" noResize="1" noEditPoints="1" noAdjustHandles="1" noChangeArrowheads="1" noChangeShapeType="1" noTextEdit="1"/>
              </p:cNvSpPr>
              <p:nvPr/>
            </p:nvSpPr>
            <p:spPr>
              <a:xfrm>
                <a:off x="6872076" y="4568783"/>
                <a:ext cx="4883044" cy="465320"/>
              </a:xfrm>
              <a:prstGeom prst="rect">
                <a:avLst/>
              </a:prstGeom>
              <a:blipFill>
                <a:blip r:embed="rId9"/>
                <a:stretch>
                  <a:fillRect b="-1299"/>
                </a:stretch>
              </a:blipFill>
            </p:spPr>
            <p:txBody>
              <a:bodyPr/>
              <a:lstStyle/>
              <a:p>
                <a:r>
                  <a:rPr lang="ko-KR" altLang="en-US">
                    <a:noFill/>
                  </a:rPr>
                  <a:t> </a:t>
                </a:r>
              </a:p>
            </p:txBody>
          </p:sp>
        </mc:Fallback>
      </mc:AlternateContent>
      <p:sp>
        <p:nvSpPr>
          <p:cNvPr id="6" name="TextBox 5">
            <a:extLst>
              <a:ext uri="{FF2B5EF4-FFF2-40B4-BE49-F238E27FC236}">
                <a16:creationId xmlns:a16="http://schemas.microsoft.com/office/drawing/2014/main" id="{103DF9ED-FC98-488D-9238-590D992D4E2A}"/>
              </a:ext>
            </a:extLst>
          </p:cNvPr>
          <p:cNvSpPr txBox="1"/>
          <p:nvPr/>
        </p:nvSpPr>
        <p:spPr>
          <a:xfrm>
            <a:off x="6969763" y="5180923"/>
            <a:ext cx="5222237" cy="1200329"/>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The basic idea behind many reinforcement learning algorithms is to estimate the action-value function, by using the Bellman equation as an </a:t>
            </a:r>
            <a:r>
              <a:rPr lang="en-US" altLang="ko-KR" b="1" dirty="0"/>
              <a:t>iterative update</a:t>
            </a:r>
          </a:p>
        </p:txBody>
      </p:sp>
      <p:pic>
        <p:nvPicPr>
          <p:cNvPr id="9" name="그림 8">
            <a:extLst>
              <a:ext uri="{FF2B5EF4-FFF2-40B4-BE49-F238E27FC236}">
                <a16:creationId xmlns:a16="http://schemas.microsoft.com/office/drawing/2014/main" id="{8DEDC644-F087-40A4-9DA3-98B195A59080}"/>
              </a:ext>
            </a:extLst>
          </p:cNvPr>
          <p:cNvPicPr>
            <a:picLocks noChangeAspect="1"/>
          </p:cNvPicPr>
          <p:nvPr/>
        </p:nvPicPr>
        <p:blipFill>
          <a:blip r:embed="rId10"/>
          <a:stretch>
            <a:fillRect/>
          </a:stretch>
        </p:blipFill>
        <p:spPr>
          <a:xfrm>
            <a:off x="7260277" y="6454007"/>
            <a:ext cx="1517964" cy="274679"/>
          </a:xfrm>
          <a:prstGeom prst="rect">
            <a:avLst/>
          </a:prstGeom>
        </p:spPr>
      </p:pic>
      <p:pic>
        <p:nvPicPr>
          <p:cNvPr id="13" name="그림 12">
            <a:extLst>
              <a:ext uri="{FF2B5EF4-FFF2-40B4-BE49-F238E27FC236}">
                <a16:creationId xmlns:a16="http://schemas.microsoft.com/office/drawing/2014/main" id="{A657141E-870B-4A6B-96A2-5CED8F389A80}"/>
              </a:ext>
            </a:extLst>
          </p:cNvPr>
          <p:cNvPicPr>
            <a:picLocks noChangeAspect="1"/>
          </p:cNvPicPr>
          <p:nvPr/>
        </p:nvPicPr>
        <p:blipFill>
          <a:blip r:embed="rId11"/>
          <a:stretch>
            <a:fillRect/>
          </a:stretch>
        </p:blipFill>
        <p:spPr>
          <a:xfrm>
            <a:off x="8852538" y="6451885"/>
            <a:ext cx="2990518" cy="264018"/>
          </a:xfrm>
          <a:prstGeom prst="rect">
            <a:avLst/>
          </a:prstGeom>
        </p:spPr>
      </p:pic>
      <p:sp>
        <p:nvSpPr>
          <p:cNvPr id="7" name="슬라이드 번호 개체 틀 6">
            <a:extLst>
              <a:ext uri="{FF2B5EF4-FFF2-40B4-BE49-F238E27FC236}">
                <a16:creationId xmlns:a16="http://schemas.microsoft.com/office/drawing/2014/main" id="{87E5B45E-E276-4960-9F5B-1587EA08C3C1}"/>
              </a:ext>
            </a:extLst>
          </p:cNvPr>
          <p:cNvSpPr>
            <a:spLocks noGrp="1"/>
          </p:cNvSpPr>
          <p:nvPr>
            <p:ph type="sldNum" sz="quarter" idx="12"/>
          </p:nvPr>
        </p:nvSpPr>
        <p:spPr/>
        <p:txBody>
          <a:bodyPr/>
          <a:lstStyle/>
          <a:p>
            <a:fld id="{7F1C8D6D-6533-4E78-8747-C5996EA27197}" type="slidenum">
              <a:rPr lang="ko-KR" altLang="en-US" smtClean="0"/>
              <a:t>12</a:t>
            </a:fld>
            <a:endParaRPr lang="ko-KR" altLang="en-US"/>
          </a:p>
        </p:txBody>
      </p:sp>
    </p:spTree>
    <p:extLst>
      <p:ext uri="{BB962C8B-B14F-4D97-AF65-F5344CB8AC3E}">
        <p14:creationId xmlns:p14="http://schemas.microsoft.com/office/powerpoint/2010/main" val="30116464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381593" y="375799"/>
            <a:ext cx="9845672" cy="66247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dirty="0"/>
              <a:t>Background</a:t>
            </a:r>
            <a:endParaRPr lang="ko-KR" altLang="en-US" sz="3200" b="1" dirty="0"/>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B830CDA4-1401-4099-A27A-4D5EAA8954F0}"/>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en-US" altLang="ko-KR" b="1" dirty="0"/>
              <a:t>Categorizing RL agents</a:t>
            </a:r>
          </a:p>
        </p:txBody>
      </p:sp>
      <p:pic>
        <p:nvPicPr>
          <p:cNvPr id="20" name="그림 19">
            <a:extLst>
              <a:ext uri="{FF2B5EF4-FFF2-40B4-BE49-F238E27FC236}">
                <a16:creationId xmlns:a16="http://schemas.microsoft.com/office/drawing/2014/main" id="{FD292056-DCDC-4802-9D9C-635D1B0F530D}"/>
              </a:ext>
            </a:extLst>
          </p:cNvPr>
          <p:cNvPicPr>
            <a:picLocks noChangeAspect="1"/>
          </p:cNvPicPr>
          <p:nvPr/>
        </p:nvPicPr>
        <p:blipFill>
          <a:blip r:embed="rId2"/>
          <a:stretch>
            <a:fillRect/>
          </a:stretch>
        </p:blipFill>
        <p:spPr>
          <a:xfrm>
            <a:off x="583417" y="1742739"/>
            <a:ext cx="2943636" cy="2886478"/>
          </a:xfrm>
          <a:prstGeom prst="rect">
            <a:avLst/>
          </a:prstGeom>
        </p:spPr>
      </p:pic>
      <p:pic>
        <p:nvPicPr>
          <p:cNvPr id="21" name="그림 20">
            <a:extLst>
              <a:ext uri="{FF2B5EF4-FFF2-40B4-BE49-F238E27FC236}">
                <a16:creationId xmlns:a16="http://schemas.microsoft.com/office/drawing/2014/main" id="{A50B43DD-F86F-4F8F-B720-8C0FF4A40314}"/>
              </a:ext>
            </a:extLst>
          </p:cNvPr>
          <p:cNvPicPr>
            <a:picLocks noChangeAspect="1"/>
          </p:cNvPicPr>
          <p:nvPr/>
        </p:nvPicPr>
        <p:blipFill>
          <a:blip r:embed="rId3"/>
          <a:stretch>
            <a:fillRect/>
          </a:stretch>
        </p:blipFill>
        <p:spPr>
          <a:xfrm>
            <a:off x="4536321" y="2215210"/>
            <a:ext cx="3764517" cy="1960324"/>
          </a:xfrm>
          <a:prstGeom prst="rect">
            <a:avLst/>
          </a:prstGeom>
        </p:spPr>
      </p:pic>
      <p:pic>
        <p:nvPicPr>
          <p:cNvPr id="23" name="그림 22">
            <a:extLst>
              <a:ext uri="{FF2B5EF4-FFF2-40B4-BE49-F238E27FC236}">
                <a16:creationId xmlns:a16="http://schemas.microsoft.com/office/drawing/2014/main" id="{F687A0BC-B9A7-4958-9CE2-A93B62C3C757}"/>
              </a:ext>
            </a:extLst>
          </p:cNvPr>
          <p:cNvPicPr>
            <a:picLocks noChangeAspect="1"/>
          </p:cNvPicPr>
          <p:nvPr/>
        </p:nvPicPr>
        <p:blipFill>
          <a:blip r:embed="rId4"/>
          <a:stretch>
            <a:fillRect/>
          </a:stretch>
        </p:blipFill>
        <p:spPr>
          <a:xfrm>
            <a:off x="8300838" y="3429000"/>
            <a:ext cx="3716833" cy="3245986"/>
          </a:xfrm>
          <a:prstGeom prst="rect">
            <a:avLst/>
          </a:prstGeom>
        </p:spPr>
      </p:pic>
      <p:sp>
        <p:nvSpPr>
          <p:cNvPr id="6" name="직사각형 5">
            <a:extLst>
              <a:ext uri="{FF2B5EF4-FFF2-40B4-BE49-F238E27FC236}">
                <a16:creationId xmlns:a16="http://schemas.microsoft.com/office/drawing/2014/main" id="{E3DD3375-F8D8-478E-8D7F-85C40EA9C2C7}"/>
              </a:ext>
            </a:extLst>
          </p:cNvPr>
          <p:cNvSpPr/>
          <p:nvPr/>
        </p:nvSpPr>
        <p:spPr>
          <a:xfrm>
            <a:off x="1051434" y="1818601"/>
            <a:ext cx="1265046" cy="301367"/>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TextBox 7">
            <a:extLst>
              <a:ext uri="{FF2B5EF4-FFF2-40B4-BE49-F238E27FC236}">
                <a16:creationId xmlns:a16="http://schemas.microsoft.com/office/drawing/2014/main" id="{6CABD835-4025-494D-B6BB-2619DE6AE91E}"/>
              </a:ext>
            </a:extLst>
          </p:cNvPr>
          <p:cNvSpPr txBox="1"/>
          <p:nvPr/>
        </p:nvSpPr>
        <p:spPr>
          <a:xfrm>
            <a:off x="951903" y="5488025"/>
            <a:ext cx="7348935" cy="307777"/>
          </a:xfrm>
          <a:prstGeom prst="rect">
            <a:avLst/>
          </a:prstGeom>
          <a:noFill/>
        </p:spPr>
        <p:txBody>
          <a:bodyPr wrap="none" rtlCol="0">
            <a:spAutoFit/>
          </a:bodyPr>
          <a:lstStyle/>
          <a:p>
            <a:r>
              <a:rPr lang="ko-KR" altLang="en-US" sz="1400" b="1" i="1" dirty="0">
                <a:solidFill>
                  <a:srgbClr val="C00000"/>
                </a:solidFill>
                <a:highlight>
                  <a:srgbClr val="FFFF00"/>
                </a:highlight>
              </a:rPr>
              <a:t>이 논문에서 다루는 것은 </a:t>
            </a:r>
            <a:r>
              <a:rPr lang="en-US" altLang="ko-KR" sz="1400" b="1" i="1" dirty="0">
                <a:solidFill>
                  <a:srgbClr val="C00000"/>
                </a:solidFill>
                <a:highlight>
                  <a:srgbClr val="FFFF00"/>
                </a:highlight>
              </a:rPr>
              <a:t>Q-Learning</a:t>
            </a:r>
            <a:r>
              <a:rPr lang="ko-KR" altLang="en-US" sz="1400" b="1" i="1" dirty="0">
                <a:solidFill>
                  <a:srgbClr val="C00000"/>
                </a:solidFill>
                <a:highlight>
                  <a:srgbClr val="FFFF00"/>
                </a:highlight>
              </a:rPr>
              <a:t>으로 </a:t>
            </a:r>
            <a:r>
              <a:rPr lang="en-US" altLang="ko-KR" sz="1400" b="1" i="1" dirty="0">
                <a:solidFill>
                  <a:srgbClr val="C00000"/>
                </a:solidFill>
                <a:highlight>
                  <a:srgbClr val="FFFF00"/>
                </a:highlight>
              </a:rPr>
              <a:t>value function</a:t>
            </a:r>
            <a:r>
              <a:rPr lang="ko-KR" altLang="en-US" sz="1400" b="1" i="1" dirty="0">
                <a:solidFill>
                  <a:srgbClr val="C00000"/>
                </a:solidFill>
                <a:highlight>
                  <a:srgbClr val="FFFF00"/>
                </a:highlight>
              </a:rPr>
              <a:t>을 다루기 때문에 </a:t>
            </a:r>
            <a:r>
              <a:rPr lang="en-US" altLang="ko-KR" sz="1400" b="1" i="1" dirty="0">
                <a:solidFill>
                  <a:srgbClr val="C00000"/>
                </a:solidFill>
                <a:highlight>
                  <a:srgbClr val="FFFF00"/>
                </a:highlight>
              </a:rPr>
              <a:t>value based </a:t>
            </a:r>
            <a:endParaRPr lang="ko-KR" altLang="en-US" sz="1400" b="1" i="1" dirty="0">
              <a:solidFill>
                <a:srgbClr val="C00000"/>
              </a:solidFill>
              <a:highlight>
                <a:srgbClr val="FFFF00"/>
              </a:highlight>
            </a:endParaRPr>
          </a:p>
        </p:txBody>
      </p:sp>
      <p:sp>
        <p:nvSpPr>
          <p:cNvPr id="9" name="직사각형 8">
            <a:extLst>
              <a:ext uri="{FF2B5EF4-FFF2-40B4-BE49-F238E27FC236}">
                <a16:creationId xmlns:a16="http://schemas.microsoft.com/office/drawing/2014/main" id="{41ADDD8A-0C34-4E2E-B1BD-9691C3CCEC2D}"/>
              </a:ext>
            </a:extLst>
          </p:cNvPr>
          <p:cNvSpPr/>
          <p:nvPr/>
        </p:nvSpPr>
        <p:spPr>
          <a:xfrm>
            <a:off x="8962219" y="4836160"/>
            <a:ext cx="872661" cy="227263"/>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슬라이드 번호 개체 틀 2">
            <a:extLst>
              <a:ext uri="{FF2B5EF4-FFF2-40B4-BE49-F238E27FC236}">
                <a16:creationId xmlns:a16="http://schemas.microsoft.com/office/drawing/2014/main" id="{24EAD476-D829-4FFB-82E1-D2A2743E7701}"/>
              </a:ext>
            </a:extLst>
          </p:cNvPr>
          <p:cNvSpPr>
            <a:spLocks noGrp="1"/>
          </p:cNvSpPr>
          <p:nvPr>
            <p:ph type="sldNum" sz="quarter" idx="12"/>
          </p:nvPr>
        </p:nvSpPr>
        <p:spPr/>
        <p:txBody>
          <a:bodyPr/>
          <a:lstStyle/>
          <a:p>
            <a:fld id="{7F1C8D6D-6533-4E78-8747-C5996EA27197}" type="slidenum">
              <a:rPr lang="ko-KR" altLang="en-US" smtClean="0"/>
              <a:t>13</a:t>
            </a:fld>
            <a:endParaRPr lang="ko-KR" altLang="en-US"/>
          </a:p>
        </p:txBody>
      </p:sp>
    </p:spTree>
    <p:extLst>
      <p:ext uri="{BB962C8B-B14F-4D97-AF65-F5344CB8AC3E}">
        <p14:creationId xmlns:p14="http://schemas.microsoft.com/office/powerpoint/2010/main" val="1798607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381593" y="375799"/>
            <a:ext cx="9845672" cy="66247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dirty="0"/>
              <a:t>Background</a:t>
            </a:r>
            <a:endParaRPr lang="ko-KR" altLang="en-US" sz="3200" b="1" dirty="0"/>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B830CDA4-1401-4099-A27A-4D5EAA8954F0}"/>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en-US" altLang="ko-KR" b="1" dirty="0"/>
              <a:t>Value Function Approximation</a:t>
            </a:r>
          </a:p>
        </p:txBody>
      </p:sp>
      <p:pic>
        <p:nvPicPr>
          <p:cNvPr id="7" name="그림 6">
            <a:extLst>
              <a:ext uri="{FF2B5EF4-FFF2-40B4-BE49-F238E27FC236}">
                <a16:creationId xmlns:a16="http://schemas.microsoft.com/office/drawing/2014/main" id="{7CC86097-1560-47FE-8E22-616842B5D67F}"/>
              </a:ext>
            </a:extLst>
          </p:cNvPr>
          <p:cNvPicPr>
            <a:picLocks noChangeAspect="1"/>
          </p:cNvPicPr>
          <p:nvPr/>
        </p:nvPicPr>
        <p:blipFill>
          <a:blip r:embed="rId2"/>
          <a:stretch>
            <a:fillRect/>
          </a:stretch>
        </p:blipFill>
        <p:spPr>
          <a:xfrm>
            <a:off x="7890025" y="3959460"/>
            <a:ext cx="2202371" cy="274344"/>
          </a:xfrm>
          <a:prstGeom prst="rect">
            <a:avLst/>
          </a:prstGeom>
        </p:spPr>
      </p:pic>
      <p:sp>
        <p:nvSpPr>
          <p:cNvPr id="13" name="TextBox 12">
            <a:extLst>
              <a:ext uri="{FF2B5EF4-FFF2-40B4-BE49-F238E27FC236}">
                <a16:creationId xmlns:a16="http://schemas.microsoft.com/office/drawing/2014/main" id="{A8BA0F3D-EB4D-4F36-BC2F-085430E66EE1}"/>
              </a:ext>
            </a:extLst>
          </p:cNvPr>
          <p:cNvSpPr txBox="1"/>
          <p:nvPr/>
        </p:nvSpPr>
        <p:spPr>
          <a:xfrm>
            <a:off x="757212" y="1642888"/>
            <a:ext cx="9335184" cy="1754326"/>
          </a:xfrm>
          <a:prstGeom prst="rect">
            <a:avLst/>
          </a:prstGeom>
          <a:noFill/>
        </p:spPr>
        <p:txBody>
          <a:bodyPr wrap="none" rtlCol="0">
            <a:spAutoFit/>
          </a:bodyPr>
          <a:lstStyle/>
          <a:p>
            <a:pPr marL="285750" indent="-285750">
              <a:buFont typeface="Arial" panose="020B0604020202020204" pitchFamily="34" charset="0"/>
              <a:buChar char="•"/>
            </a:pPr>
            <a:r>
              <a:rPr lang="en-US" altLang="ko-KR" dirty="0"/>
              <a:t>Reinforcement learning can be used to solve large problems</a:t>
            </a:r>
          </a:p>
          <a:p>
            <a:pPr marL="742950" lvl="1" indent="-285750">
              <a:buFont typeface="Arial" panose="020B0604020202020204" pitchFamily="34" charset="0"/>
              <a:buChar char="•"/>
            </a:pPr>
            <a:r>
              <a:rPr lang="en-US" altLang="ko-KR" b="1" dirty="0">
                <a:solidFill>
                  <a:srgbClr val="C00000"/>
                </a:solidFill>
              </a:rPr>
              <a:t>Problem with large MDPs</a:t>
            </a:r>
            <a:r>
              <a:rPr lang="en-US" altLang="ko-KR" dirty="0"/>
              <a:t>:</a:t>
            </a:r>
          </a:p>
          <a:p>
            <a:pPr marL="1200150" lvl="2" indent="-285750">
              <a:buFont typeface="Arial" panose="020B0604020202020204" pitchFamily="34" charset="0"/>
              <a:buChar char="•"/>
            </a:pPr>
            <a:r>
              <a:rPr lang="en-US" altLang="ko-KR" dirty="0"/>
              <a:t>There are too many states and/or actions to store in memory</a:t>
            </a:r>
          </a:p>
          <a:p>
            <a:pPr marL="1200150" lvl="2" indent="-285750">
              <a:buFont typeface="Arial" panose="020B0604020202020204" pitchFamily="34" charset="0"/>
              <a:buChar char="•"/>
            </a:pPr>
            <a:r>
              <a:rPr lang="en-US" altLang="ko-KR" dirty="0"/>
              <a:t>It is too slow to learn the value of each state individually</a:t>
            </a:r>
          </a:p>
          <a:p>
            <a:pPr marL="285750" indent="-285750">
              <a:buFont typeface="Arial" panose="020B0604020202020204" pitchFamily="34" charset="0"/>
              <a:buChar char="•"/>
            </a:pPr>
            <a:r>
              <a:rPr lang="en-US" altLang="ko-KR" dirty="0"/>
              <a:t>it is common to use a </a:t>
            </a:r>
            <a:r>
              <a:rPr lang="en-US" altLang="ko-KR" b="1" dirty="0">
                <a:solidFill>
                  <a:srgbClr val="0070C0"/>
                </a:solidFill>
              </a:rPr>
              <a:t>function approximator </a:t>
            </a:r>
            <a:r>
              <a:rPr lang="en-US" altLang="ko-KR" dirty="0"/>
              <a:t>to estimate the action-value function</a:t>
            </a:r>
            <a:endParaRPr lang="ko-KR" altLang="en-US" dirty="0"/>
          </a:p>
          <a:p>
            <a:pPr marL="285750" indent="-285750">
              <a:buFont typeface="Arial" panose="020B0604020202020204" pitchFamily="34" charset="0"/>
              <a:buChar char="•"/>
            </a:pPr>
            <a:endParaRPr lang="ko-KR" altLang="en-US" dirty="0"/>
          </a:p>
        </p:txBody>
      </p:sp>
      <p:pic>
        <p:nvPicPr>
          <p:cNvPr id="19" name="그림 18">
            <a:extLst>
              <a:ext uri="{FF2B5EF4-FFF2-40B4-BE49-F238E27FC236}">
                <a16:creationId xmlns:a16="http://schemas.microsoft.com/office/drawing/2014/main" id="{298F06ED-3701-426F-B8B2-319B7BD7AF8D}"/>
              </a:ext>
            </a:extLst>
          </p:cNvPr>
          <p:cNvPicPr>
            <a:picLocks noChangeAspect="1"/>
          </p:cNvPicPr>
          <p:nvPr/>
        </p:nvPicPr>
        <p:blipFill>
          <a:blip r:embed="rId3"/>
          <a:stretch>
            <a:fillRect/>
          </a:stretch>
        </p:blipFill>
        <p:spPr>
          <a:xfrm>
            <a:off x="7525465" y="4660511"/>
            <a:ext cx="3569304" cy="1897084"/>
          </a:xfrm>
          <a:prstGeom prst="rect">
            <a:avLst/>
          </a:prstGeom>
        </p:spPr>
      </p:pic>
      <p:sp>
        <p:nvSpPr>
          <p:cNvPr id="22" name="직사각형 21">
            <a:extLst>
              <a:ext uri="{FF2B5EF4-FFF2-40B4-BE49-F238E27FC236}">
                <a16:creationId xmlns:a16="http://schemas.microsoft.com/office/drawing/2014/main" id="{BA30859F-80C8-45D4-9675-DB7ADE52E693}"/>
              </a:ext>
            </a:extLst>
          </p:cNvPr>
          <p:cNvSpPr/>
          <p:nvPr/>
        </p:nvSpPr>
        <p:spPr>
          <a:xfrm>
            <a:off x="9178484" y="3932437"/>
            <a:ext cx="913912" cy="301367"/>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 name="직사각형 25">
            <a:extLst>
              <a:ext uri="{FF2B5EF4-FFF2-40B4-BE49-F238E27FC236}">
                <a16:creationId xmlns:a16="http://schemas.microsoft.com/office/drawing/2014/main" id="{50D2D9C2-04DA-44BE-8DD5-4DE333E0313E}"/>
              </a:ext>
            </a:extLst>
          </p:cNvPr>
          <p:cNvSpPr/>
          <p:nvPr/>
        </p:nvSpPr>
        <p:spPr>
          <a:xfrm>
            <a:off x="9000788" y="4656720"/>
            <a:ext cx="2093982" cy="1897084"/>
          </a:xfrm>
          <a:prstGeom prst="rect">
            <a:avLst/>
          </a:prstGeom>
          <a:solidFill>
            <a:srgbClr val="0070C0">
              <a:alpha val="20000"/>
            </a:srgbClr>
          </a:solidFill>
          <a:ln>
            <a:solidFill>
              <a:srgbClr val="0070C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직사각형 27">
            <a:extLst>
              <a:ext uri="{FF2B5EF4-FFF2-40B4-BE49-F238E27FC236}">
                <a16:creationId xmlns:a16="http://schemas.microsoft.com/office/drawing/2014/main" id="{8BF02A8F-048F-4B45-BEFD-D2C545816ED3}"/>
              </a:ext>
            </a:extLst>
          </p:cNvPr>
          <p:cNvSpPr/>
          <p:nvPr/>
        </p:nvSpPr>
        <p:spPr>
          <a:xfrm>
            <a:off x="7972788" y="3932437"/>
            <a:ext cx="913913" cy="305158"/>
          </a:xfrm>
          <a:prstGeom prst="rect">
            <a:avLst/>
          </a:prstGeom>
          <a:solidFill>
            <a:srgbClr val="0070C0">
              <a:alpha val="20000"/>
            </a:srgbClr>
          </a:solidFill>
          <a:ln>
            <a:solidFill>
              <a:srgbClr val="0070C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9" name="연결선: 꺾임 28">
            <a:extLst>
              <a:ext uri="{FF2B5EF4-FFF2-40B4-BE49-F238E27FC236}">
                <a16:creationId xmlns:a16="http://schemas.microsoft.com/office/drawing/2014/main" id="{56282C7F-C51C-4A4B-BCD4-7435AD9E1718}"/>
              </a:ext>
            </a:extLst>
          </p:cNvPr>
          <p:cNvCxnSpPr>
            <a:cxnSpLocks/>
            <a:stCxn id="28" idx="2"/>
            <a:endCxn id="26" idx="0"/>
          </p:cNvCxnSpPr>
          <p:nvPr/>
        </p:nvCxnSpPr>
        <p:spPr>
          <a:xfrm rot="16200000" flipH="1">
            <a:off x="9029200" y="3638140"/>
            <a:ext cx="419125" cy="1618034"/>
          </a:xfrm>
          <a:prstGeom prst="bentConnector3">
            <a:avLst>
              <a:gd name="adj1" fmla="val 5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E0A24DB-D77F-4103-A8F5-9BB894322A97}"/>
              </a:ext>
            </a:extLst>
          </p:cNvPr>
          <p:cNvSpPr txBox="1"/>
          <p:nvPr/>
        </p:nvSpPr>
        <p:spPr>
          <a:xfrm>
            <a:off x="1371600" y="3061855"/>
            <a:ext cx="184731" cy="369332"/>
          </a:xfrm>
          <a:prstGeom prst="rect">
            <a:avLst/>
          </a:prstGeom>
          <a:noFill/>
        </p:spPr>
        <p:txBody>
          <a:bodyPr wrap="none" rtlCol="0">
            <a:spAutoFit/>
          </a:bodyPr>
          <a:lstStyle/>
          <a:p>
            <a:endParaRPr lang="ko-KR" altLang="en-US" dirty="0"/>
          </a:p>
        </p:txBody>
      </p:sp>
      <p:cxnSp>
        <p:nvCxnSpPr>
          <p:cNvPr id="37" name="직선 연결선 36">
            <a:extLst>
              <a:ext uri="{FF2B5EF4-FFF2-40B4-BE49-F238E27FC236}">
                <a16:creationId xmlns:a16="http://schemas.microsoft.com/office/drawing/2014/main" id="{5707D515-6E99-4C98-BEC3-E46C650B5D2D}"/>
              </a:ext>
            </a:extLst>
          </p:cNvPr>
          <p:cNvCxnSpPr>
            <a:cxnSpLocks/>
          </p:cNvCxnSpPr>
          <p:nvPr/>
        </p:nvCxnSpPr>
        <p:spPr>
          <a:xfrm>
            <a:off x="6094252" y="3358675"/>
            <a:ext cx="1748" cy="336363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42" name="그림 41">
            <a:extLst>
              <a:ext uri="{FF2B5EF4-FFF2-40B4-BE49-F238E27FC236}">
                <a16:creationId xmlns:a16="http://schemas.microsoft.com/office/drawing/2014/main" id="{83788A75-0CF5-4B74-BD13-BEF50DE52E99}"/>
              </a:ext>
            </a:extLst>
          </p:cNvPr>
          <p:cNvPicPr>
            <a:picLocks noChangeAspect="1"/>
          </p:cNvPicPr>
          <p:nvPr/>
        </p:nvPicPr>
        <p:blipFill>
          <a:blip r:embed="rId4"/>
          <a:stretch>
            <a:fillRect/>
          </a:stretch>
        </p:blipFill>
        <p:spPr>
          <a:xfrm>
            <a:off x="1099299" y="3839685"/>
            <a:ext cx="4011851" cy="992044"/>
          </a:xfrm>
          <a:prstGeom prst="rect">
            <a:avLst/>
          </a:prstGeom>
        </p:spPr>
      </p:pic>
      <p:sp>
        <p:nvSpPr>
          <p:cNvPr id="44" name="TextBox 43">
            <a:extLst>
              <a:ext uri="{FF2B5EF4-FFF2-40B4-BE49-F238E27FC236}">
                <a16:creationId xmlns:a16="http://schemas.microsoft.com/office/drawing/2014/main" id="{65DECBED-96C2-46A4-B655-735CD920E8E8}"/>
              </a:ext>
            </a:extLst>
          </p:cNvPr>
          <p:cNvSpPr txBox="1"/>
          <p:nvPr/>
        </p:nvSpPr>
        <p:spPr>
          <a:xfrm>
            <a:off x="474921" y="3358675"/>
            <a:ext cx="5703842" cy="369332"/>
          </a:xfrm>
          <a:prstGeom prst="rect">
            <a:avLst/>
          </a:prstGeom>
          <a:noFill/>
        </p:spPr>
        <p:txBody>
          <a:bodyPr wrap="square">
            <a:spAutoFit/>
          </a:bodyPr>
          <a:lstStyle/>
          <a:p>
            <a:pPr>
              <a:defRPr/>
            </a:pPr>
            <a:r>
              <a:rPr lang="en-US" altLang="ko-KR" b="1" dirty="0"/>
              <a:t>Bellman Equation in Matrix Form (large MDPs</a:t>
            </a:r>
            <a:r>
              <a:rPr lang="en-US" altLang="ko-KR" dirty="0"/>
              <a:t>)</a:t>
            </a:r>
            <a:endParaRPr lang="en-US" altLang="ko-KR" b="1" dirty="0"/>
          </a:p>
        </p:txBody>
      </p:sp>
      <p:sp>
        <p:nvSpPr>
          <p:cNvPr id="46" name="TextBox 45">
            <a:extLst>
              <a:ext uri="{FF2B5EF4-FFF2-40B4-BE49-F238E27FC236}">
                <a16:creationId xmlns:a16="http://schemas.microsoft.com/office/drawing/2014/main" id="{C3FA0E94-ADD5-46E3-9B0A-CE26D06F3F06}"/>
              </a:ext>
            </a:extLst>
          </p:cNvPr>
          <p:cNvSpPr txBox="1"/>
          <p:nvPr/>
        </p:nvSpPr>
        <p:spPr>
          <a:xfrm>
            <a:off x="6362837" y="3394424"/>
            <a:ext cx="4565820" cy="369332"/>
          </a:xfrm>
          <a:prstGeom prst="rect">
            <a:avLst/>
          </a:prstGeom>
          <a:noFill/>
        </p:spPr>
        <p:txBody>
          <a:bodyPr wrap="square">
            <a:spAutoFit/>
          </a:bodyPr>
          <a:lstStyle/>
          <a:p>
            <a:pPr>
              <a:defRPr/>
            </a:pPr>
            <a:r>
              <a:rPr lang="en-US" altLang="ko-KR" b="1" dirty="0"/>
              <a:t>Q-network</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5D207E-F3D4-420D-B52C-6139F3830CE6}"/>
                  </a:ext>
                </a:extLst>
              </p:cNvPr>
              <p:cNvSpPr txBox="1"/>
              <p:nvPr/>
            </p:nvSpPr>
            <p:spPr>
              <a:xfrm>
                <a:off x="1214949" y="6071697"/>
                <a:ext cx="4139275" cy="430887"/>
              </a:xfrm>
              <a:prstGeom prst="rect">
                <a:avLst/>
              </a:prstGeom>
              <a:noFill/>
            </p:spPr>
            <p:txBody>
              <a:bodyPr wrap="none" rtlCol="0">
                <a:spAutoFit/>
              </a:bodyPr>
              <a:lstStyle/>
              <a:p>
                <a:r>
                  <a:rPr lang="en-US" altLang="ko-KR" sz="1100" dirty="0"/>
                  <a:t>Big O : O(</a:t>
                </a:r>
                <a14:m>
                  <m:oMath xmlns:m="http://schemas.openxmlformats.org/officeDocument/2006/math">
                    <m:sSup>
                      <m:sSupPr>
                        <m:ctrlPr>
                          <a:rPr lang="en-US" altLang="ko-KR" sz="1100" i="1" smtClean="0">
                            <a:latin typeface="Cambria Math" panose="02040503050406030204" pitchFamily="18" charset="0"/>
                          </a:rPr>
                        </m:ctrlPr>
                      </m:sSupPr>
                      <m:e>
                        <m:r>
                          <a:rPr lang="en-US" altLang="ko-KR" sz="1100" b="0" i="1" smtClean="0">
                            <a:latin typeface="Cambria Math" panose="02040503050406030204" pitchFamily="18" charset="0"/>
                          </a:rPr>
                          <m:t>𝑛</m:t>
                        </m:r>
                      </m:e>
                      <m:sup>
                        <m:r>
                          <a:rPr lang="en-US" altLang="ko-KR" sz="1100" b="0" i="1" smtClean="0">
                            <a:latin typeface="Cambria Math" panose="02040503050406030204" pitchFamily="18" charset="0"/>
                          </a:rPr>
                          <m:t>3</m:t>
                        </m:r>
                      </m:sup>
                    </m:sSup>
                  </m:oMath>
                </a14:m>
                <a:r>
                  <a:rPr lang="en-US" altLang="ko-KR" sz="1100" dirty="0"/>
                  <a:t>), action</a:t>
                </a:r>
                <a:r>
                  <a:rPr lang="ko-KR" altLang="en-US" sz="1100" dirty="0"/>
                  <a:t>까지 추가하면 기하급수적으로 증가</a:t>
                </a:r>
                <a:r>
                  <a:rPr lang="en-US" altLang="ko-KR" sz="1100" dirty="0"/>
                  <a:t>!</a:t>
                </a:r>
              </a:p>
              <a:p>
                <a:r>
                  <a:rPr lang="ko-KR" altLang="en-US" sz="1100" b="1" i="1" dirty="0">
                    <a:solidFill>
                      <a:srgbClr val="C00000"/>
                    </a:solidFill>
                  </a:rPr>
                  <a:t>기존 방식으로는 </a:t>
                </a:r>
                <a:r>
                  <a:rPr lang="en-US" altLang="ko-KR" sz="1100" b="1" i="1" dirty="0">
                    <a:solidFill>
                      <a:srgbClr val="C00000"/>
                    </a:solidFill>
                  </a:rPr>
                  <a:t>Table</a:t>
                </a:r>
                <a:r>
                  <a:rPr lang="ko-KR" altLang="en-US" sz="1100" b="1" i="1" dirty="0">
                    <a:solidFill>
                      <a:srgbClr val="C00000"/>
                    </a:solidFill>
                  </a:rPr>
                  <a:t>이 커지면서 해를 구하는게 거의 불가능</a:t>
                </a:r>
              </a:p>
            </p:txBody>
          </p:sp>
        </mc:Choice>
        <mc:Fallback xmlns="">
          <p:sp>
            <p:nvSpPr>
              <p:cNvPr id="3" name="TextBox 2">
                <a:extLst>
                  <a:ext uri="{FF2B5EF4-FFF2-40B4-BE49-F238E27FC236}">
                    <a16:creationId xmlns:a16="http://schemas.microsoft.com/office/drawing/2014/main" id="{D55D207E-F3D4-420D-B52C-6139F3830CE6}"/>
                  </a:ext>
                </a:extLst>
              </p:cNvPr>
              <p:cNvSpPr txBox="1">
                <a:spLocks noRot="1" noChangeAspect="1" noMove="1" noResize="1" noEditPoints="1" noAdjustHandles="1" noChangeArrowheads="1" noChangeShapeType="1" noTextEdit="1"/>
              </p:cNvSpPr>
              <p:nvPr/>
            </p:nvSpPr>
            <p:spPr>
              <a:xfrm>
                <a:off x="1214949" y="6071697"/>
                <a:ext cx="4139275" cy="430887"/>
              </a:xfrm>
              <a:prstGeom prst="rect">
                <a:avLst/>
              </a:prstGeom>
              <a:blipFill>
                <a:blip r:embed="rId5"/>
                <a:stretch>
                  <a:fillRect t="-1408" b="-8451"/>
                </a:stretch>
              </a:blipFill>
            </p:spPr>
            <p:txBody>
              <a:bodyPr/>
              <a:lstStyle/>
              <a:p>
                <a:r>
                  <a:rPr lang="ko-KR" altLang="en-US">
                    <a:noFill/>
                  </a:rPr>
                  <a:t> </a:t>
                </a:r>
              </a:p>
            </p:txBody>
          </p:sp>
        </mc:Fallback>
      </mc:AlternateContent>
      <p:sp>
        <p:nvSpPr>
          <p:cNvPr id="6" name="화살표: 오른쪽 5">
            <a:extLst>
              <a:ext uri="{FF2B5EF4-FFF2-40B4-BE49-F238E27FC236}">
                <a16:creationId xmlns:a16="http://schemas.microsoft.com/office/drawing/2014/main" id="{3E625AD4-3A73-48EB-8A12-35BB6A908656}"/>
              </a:ext>
            </a:extLst>
          </p:cNvPr>
          <p:cNvSpPr/>
          <p:nvPr/>
        </p:nvSpPr>
        <p:spPr>
          <a:xfrm>
            <a:off x="5801711" y="4851654"/>
            <a:ext cx="722622" cy="4162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9FFB5DE6-0EE9-4F0E-9E85-C6529FFFD0A9}"/>
              </a:ext>
            </a:extLst>
          </p:cNvPr>
          <p:cNvPicPr>
            <a:picLocks noChangeAspect="1"/>
          </p:cNvPicPr>
          <p:nvPr/>
        </p:nvPicPr>
        <p:blipFill>
          <a:blip r:embed="rId6"/>
          <a:stretch>
            <a:fillRect/>
          </a:stretch>
        </p:blipFill>
        <p:spPr>
          <a:xfrm>
            <a:off x="6163022" y="6073462"/>
            <a:ext cx="2160979" cy="758548"/>
          </a:xfrm>
          <a:prstGeom prst="rect">
            <a:avLst/>
          </a:prstGeom>
        </p:spPr>
      </p:pic>
      <p:pic>
        <p:nvPicPr>
          <p:cNvPr id="12" name="그림 11">
            <a:extLst>
              <a:ext uri="{FF2B5EF4-FFF2-40B4-BE49-F238E27FC236}">
                <a16:creationId xmlns:a16="http://schemas.microsoft.com/office/drawing/2014/main" id="{39F42461-6EA3-4FC3-A6F4-8EDBFE67EA60}"/>
              </a:ext>
            </a:extLst>
          </p:cNvPr>
          <p:cNvPicPr>
            <a:picLocks noChangeAspect="1"/>
          </p:cNvPicPr>
          <p:nvPr/>
        </p:nvPicPr>
        <p:blipFill>
          <a:blip r:embed="rId7"/>
          <a:stretch>
            <a:fillRect/>
          </a:stretch>
        </p:blipFill>
        <p:spPr>
          <a:xfrm>
            <a:off x="6163011" y="5862209"/>
            <a:ext cx="2641673" cy="207462"/>
          </a:xfrm>
          <a:prstGeom prst="rect">
            <a:avLst/>
          </a:prstGeom>
        </p:spPr>
      </p:pic>
      <p:pic>
        <p:nvPicPr>
          <p:cNvPr id="18" name="그림 17">
            <a:extLst>
              <a:ext uri="{FF2B5EF4-FFF2-40B4-BE49-F238E27FC236}">
                <a16:creationId xmlns:a16="http://schemas.microsoft.com/office/drawing/2014/main" id="{6FF91797-DA9E-4F39-9E15-E59F41C4EB09}"/>
              </a:ext>
            </a:extLst>
          </p:cNvPr>
          <p:cNvPicPr>
            <a:picLocks noChangeAspect="1"/>
          </p:cNvPicPr>
          <p:nvPr/>
        </p:nvPicPr>
        <p:blipFill>
          <a:blip r:embed="rId8"/>
          <a:stretch>
            <a:fillRect/>
          </a:stretch>
        </p:blipFill>
        <p:spPr>
          <a:xfrm>
            <a:off x="517132" y="5160367"/>
            <a:ext cx="5251073" cy="723426"/>
          </a:xfrm>
          <a:prstGeom prst="rect">
            <a:avLst/>
          </a:prstGeom>
        </p:spPr>
      </p:pic>
      <p:cxnSp>
        <p:nvCxnSpPr>
          <p:cNvPr id="30" name="연결선: 꺾임 29">
            <a:extLst>
              <a:ext uri="{FF2B5EF4-FFF2-40B4-BE49-F238E27FC236}">
                <a16:creationId xmlns:a16="http://schemas.microsoft.com/office/drawing/2014/main" id="{9AF9FB00-DF85-4F22-B560-42C6D1C1195F}"/>
              </a:ext>
            </a:extLst>
          </p:cNvPr>
          <p:cNvCxnSpPr>
            <a:cxnSpLocks/>
            <a:stCxn id="31" idx="2"/>
          </p:cNvCxnSpPr>
          <p:nvPr/>
        </p:nvCxnSpPr>
        <p:spPr>
          <a:xfrm rot="16200000" flipH="1">
            <a:off x="6170054" y="1672746"/>
            <a:ext cx="830410" cy="3688971"/>
          </a:xfrm>
          <a:prstGeom prst="bentConnector3">
            <a:avLst>
              <a:gd name="adj1" fmla="val 21554"/>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1" name="직사각형 30">
            <a:extLst>
              <a:ext uri="{FF2B5EF4-FFF2-40B4-BE49-F238E27FC236}">
                <a16:creationId xmlns:a16="http://schemas.microsoft.com/office/drawing/2014/main" id="{D8C0BFCE-090A-46D8-857A-ABF4B536492B}"/>
              </a:ext>
            </a:extLst>
          </p:cNvPr>
          <p:cNvSpPr/>
          <p:nvPr/>
        </p:nvSpPr>
        <p:spPr>
          <a:xfrm>
            <a:off x="3476988" y="2796869"/>
            <a:ext cx="2527572" cy="305158"/>
          </a:xfrm>
          <a:prstGeom prst="rect">
            <a:avLst/>
          </a:prstGeom>
          <a:solidFill>
            <a:srgbClr val="0070C0">
              <a:alpha val="20000"/>
            </a:srgbClr>
          </a:solidFill>
          <a:ln>
            <a:solidFill>
              <a:srgbClr val="0070C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슬라이드 번호 개체 틀 7">
            <a:extLst>
              <a:ext uri="{FF2B5EF4-FFF2-40B4-BE49-F238E27FC236}">
                <a16:creationId xmlns:a16="http://schemas.microsoft.com/office/drawing/2014/main" id="{1189764F-1687-4C48-9B0E-23727C78AE68}"/>
              </a:ext>
            </a:extLst>
          </p:cNvPr>
          <p:cNvSpPr>
            <a:spLocks noGrp="1"/>
          </p:cNvSpPr>
          <p:nvPr>
            <p:ph type="sldNum" sz="quarter" idx="12"/>
          </p:nvPr>
        </p:nvSpPr>
        <p:spPr/>
        <p:txBody>
          <a:bodyPr/>
          <a:lstStyle/>
          <a:p>
            <a:fld id="{7F1C8D6D-6533-4E78-8747-C5996EA27197}" type="slidenum">
              <a:rPr lang="ko-KR" altLang="en-US" smtClean="0"/>
              <a:t>14</a:t>
            </a:fld>
            <a:endParaRPr lang="ko-KR" altLang="en-US"/>
          </a:p>
        </p:txBody>
      </p:sp>
    </p:spTree>
    <p:extLst>
      <p:ext uri="{BB962C8B-B14F-4D97-AF65-F5344CB8AC3E}">
        <p14:creationId xmlns:p14="http://schemas.microsoft.com/office/powerpoint/2010/main" val="249526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381593" y="375799"/>
            <a:ext cx="9845672" cy="66247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dirty="0"/>
              <a:t>Background</a:t>
            </a:r>
            <a:endParaRPr lang="ko-KR" altLang="en-US" sz="3200" b="1" dirty="0"/>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B830CDA4-1401-4099-A27A-4D5EAA8954F0}"/>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en-US" altLang="ko-KR" b="1" dirty="0"/>
              <a:t>Loss of Q-network</a:t>
            </a:r>
          </a:p>
        </p:txBody>
      </p:sp>
      <p:pic>
        <p:nvPicPr>
          <p:cNvPr id="17" name="그림 16">
            <a:extLst>
              <a:ext uri="{FF2B5EF4-FFF2-40B4-BE49-F238E27FC236}">
                <a16:creationId xmlns:a16="http://schemas.microsoft.com/office/drawing/2014/main" id="{3054B0D3-90C9-427D-AF5D-6B0B30BE2217}"/>
              </a:ext>
            </a:extLst>
          </p:cNvPr>
          <p:cNvPicPr>
            <a:picLocks noChangeAspect="1"/>
          </p:cNvPicPr>
          <p:nvPr/>
        </p:nvPicPr>
        <p:blipFill>
          <a:blip r:embed="rId2"/>
          <a:stretch>
            <a:fillRect/>
          </a:stretch>
        </p:blipFill>
        <p:spPr>
          <a:xfrm>
            <a:off x="4012018" y="1818601"/>
            <a:ext cx="4164467" cy="697423"/>
          </a:xfrm>
          <a:prstGeom prst="rect">
            <a:avLst/>
          </a:prstGeom>
        </p:spPr>
      </p:pic>
      <p:pic>
        <p:nvPicPr>
          <p:cNvPr id="20" name="그림 19">
            <a:extLst>
              <a:ext uri="{FF2B5EF4-FFF2-40B4-BE49-F238E27FC236}">
                <a16:creationId xmlns:a16="http://schemas.microsoft.com/office/drawing/2014/main" id="{FB8EB45B-E95B-4496-84E2-3DE904CE0C55}"/>
              </a:ext>
            </a:extLst>
          </p:cNvPr>
          <p:cNvPicPr>
            <a:picLocks noChangeAspect="1"/>
          </p:cNvPicPr>
          <p:nvPr/>
        </p:nvPicPr>
        <p:blipFill>
          <a:blip r:embed="rId3"/>
          <a:stretch>
            <a:fillRect/>
          </a:stretch>
        </p:blipFill>
        <p:spPr>
          <a:xfrm>
            <a:off x="3683970" y="3063940"/>
            <a:ext cx="5048550" cy="344346"/>
          </a:xfrm>
          <a:prstGeom prst="rect">
            <a:avLst/>
          </a:prstGeom>
        </p:spPr>
      </p:pic>
      <p:sp>
        <p:nvSpPr>
          <p:cNvPr id="24" name="직사각형 23">
            <a:extLst>
              <a:ext uri="{FF2B5EF4-FFF2-40B4-BE49-F238E27FC236}">
                <a16:creationId xmlns:a16="http://schemas.microsoft.com/office/drawing/2014/main" id="{CBB4C9B2-72AD-46F6-B514-CE2DFD3CB9DF}"/>
              </a:ext>
            </a:extLst>
          </p:cNvPr>
          <p:cNvSpPr/>
          <p:nvPr/>
        </p:nvSpPr>
        <p:spPr>
          <a:xfrm>
            <a:off x="6282884" y="2103120"/>
            <a:ext cx="285556" cy="237989"/>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직사각형 24">
            <a:extLst>
              <a:ext uri="{FF2B5EF4-FFF2-40B4-BE49-F238E27FC236}">
                <a16:creationId xmlns:a16="http://schemas.microsoft.com/office/drawing/2014/main" id="{949F34E6-E7C4-4D6B-94C6-CB81535A75D4}"/>
              </a:ext>
            </a:extLst>
          </p:cNvPr>
          <p:cNvSpPr/>
          <p:nvPr/>
        </p:nvSpPr>
        <p:spPr>
          <a:xfrm>
            <a:off x="4400744" y="3117118"/>
            <a:ext cx="4331776" cy="311882"/>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36" name="연결선: 꺾임 35">
            <a:extLst>
              <a:ext uri="{FF2B5EF4-FFF2-40B4-BE49-F238E27FC236}">
                <a16:creationId xmlns:a16="http://schemas.microsoft.com/office/drawing/2014/main" id="{B8259BEA-D8E9-4D64-89C0-2A32E93EF366}"/>
              </a:ext>
            </a:extLst>
          </p:cNvPr>
          <p:cNvCxnSpPr>
            <a:cxnSpLocks/>
            <a:stCxn id="24" idx="2"/>
          </p:cNvCxnSpPr>
          <p:nvPr/>
        </p:nvCxnSpPr>
        <p:spPr>
          <a:xfrm rot="16200000" flipH="1">
            <a:off x="6105869" y="2660902"/>
            <a:ext cx="782364" cy="142778"/>
          </a:xfrm>
          <a:prstGeom prst="bent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3366FAF-8FE6-42B4-A65B-91DAC5E824DD}"/>
              </a:ext>
            </a:extLst>
          </p:cNvPr>
          <p:cNvSpPr txBox="1"/>
          <p:nvPr/>
        </p:nvSpPr>
        <p:spPr>
          <a:xfrm>
            <a:off x="5798336" y="2585541"/>
            <a:ext cx="591829" cy="261610"/>
          </a:xfrm>
          <a:prstGeom prst="rect">
            <a:avLst/>
          </a:prstGeom>
          <a:noFill/>
        </p:spPr>
        <p:txBody>
          <a:bodyPr wrap="none" rtlCol="0">
            <a:spAutoFit/>
          </a:bodyPr>
          <a:lstStyle/>
          <a:p>
            <a:r>
              <a:rPr lang="en-US" altLang="ko-KR" sz="1100" b="1" dirty="0">
                <a:solidFill>
                  <a:srgbClr val="C00000"/>
                </a:solidFill>
              </a:rPr>
              <a:t>target</a:t>
            </a:r>
            <a:endParaRPr lang="ko-KR" altLang="en-US" sz="1100" b="1" dirty="0">
              <a:solidFill>
                <a:srgbClr val="C00000"/>
              </a:solidFill>
            </a:endParaRPr>
          </a:p>
        </p:txBody>
      </p:sp>
      <p:pic>
        <p:nvPicPr>
          <p:cNvPr id="38" name="그림 37">
            <a:extLst>
              <a:ext uri="{FF2B5EF4-FFF2-40B4-BE49-F238E27FC236}">
                <a16:creationId xmlns:a16="http://schemas.microsoft.com/office/drawing/2014/main" id="{F7EB396A-5901-4D96-AA20-0AF2CD6AB4C8}"/>
              </a:ext>
            </a:extLst>
          </p:cNvPr>
          <p:cNvPicPr>
            <a:picLocks noChangeAspect="1"/>
          </p:cNvPicPr>
          <p:nvPr/>
        </p:nvPicPr>
        <p:blipFill>
          <a:blip r:embed="rId4"/>
          <a:stretch>
            <a:fillRect/>
          </a:stretch>
        </p:blipFill>
        <p:spPr>
          <a:xfrm>
            <a:off x="2549084" y="4587389"/>
            <a:ext cx="7467600" cy="550154"/>
          </a:xfrm>
          <a:prstGeom prst="rect">
            <a:avLst/>
          </a:prstGeom>
        </p:spPr>
      </p:pic>
      <p:sp>
        <p:nvSpPr>
          <p:cNvPr id="40" name="직사각형 39">
            <a:extLst>
              <a:ext uri="{FF2B5EF4-FFF2-40B4-BE49-F238E27FC236}">
                <a16:creationId xmlns:a16="http://schemas.microsoft.com/office/drawing/2014/main" id="{44DDCE84-122F-4F87-B471-E2851D9AF659}"/>
              </a:ext>
            </a:extLst>
          </p:cNvPr>
          <p:cNvSpPr/>
          <p:nvPr/>
        </p:nvSpPr>
        <p:spPr>
          <a:xfrm>
            <a:off x="427139" y="4015733"/>
            <a:ext cx="10576141" cy="369332"/>
          </a:xfrm>
          <a:prstGeom prst="rect">
            <a:avLst/>
          </a:prstGeom>
        </p:spPr>
        <p:txBody>
          <a:bodyPr wrap="square">
            <a:spAutoFit/>
          </a:bodyPr>
          <a:lstStyle/>
          <a:p>
            <a:pPr marL="285750" indent="-285750">
              <a:buFont typeface="Wingdings" panose="05000000000000000000" pitchFamily="2" charset="2"/>
              <a:buChar char="§"/>
              <a:defRPr/>
            </a:pPr>
            <a:r>
              <a:rPr lang="en-US" altLang="ko-KR" dirty="0"/>
              <a:t>Differentiating the loss function with respect to the weights we arrive at the following gradient,</a:t>
            </a:r>
            <a:endParaRPr lang="en-US" altLang="ko-KR" b="1" dirty="0"/>
          </a:p>
        </p:txBody>
      </p:sp>
      <p:sp>
        <p:nvSpPr>
          <p:cNvPr id="41" name="직사각형 40">
            <a:extLst>
              <a:ext uri="{FF2B5EF4-FFF2-40B4-BE49-F238E27FC236}">
                <a16:creationId xmlns:a16="http://schemas.microsoft.com/office/drawing/2014/main" id="{90A56428-5639-4B88-8FE4-8A4B41EDC5B2}"/>
              </a:ext>
            </a:extLst>
          </p:cNvPr>
          <p:cNvSpPr/>
          <p:nvPr/>
        </p:nvSpPr>
        <p:spPr>
          <a:xfrm>
            <a:off x="6801044" y="2103120"/>
            <a:ext cx="1039936" cy="242339"/>
          </a:xfrm>
          <a:prstGeom prst="rect">
            <a:avLst/>
          </a:prstGeom>
          <a:solidFill>
            <a:srgbClr val="0070C0">
              <a:alpha val="20000"/>
            </a:srgbClr>
          </a:solidFill>
          <a:ln>
            <a:solidFill>
              <a:srgbClr val="0070C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74A23DAC-8AFD-481A-8DCE-3E51DA6F3062}"/>
                  </a:ext>
                </a:extLst>
              </p:cNvPr>
              <p:cNvSpPr txBox="1"/>
              <p:nvPr/>
            </p:nvSpPr>
            <p:spPr>
              <a:xfrm>
                <a:off x="7177194" y="2585541"/>
                <a:ext cx="2387192" cy="261610"/>
              </a:xfrm>
              <a:prstGeom prst="rect">
                <a:avLst/>
              </a:prstGeom>
              <a:noFill/>
            </p:spPr>
            <p:txBody>
              <a:bodyPr wrap="none" rtlCol="0">
                <a:spAutoFit/>
              </a:bodyPr>
              <a:lstStyle/>
              <a:p>
                <a14:m>
                  <m:oMath xmlns:m="http://schemas.openxmlformats.org/officeDocument/2006/math">
                    <m:r>
                      <a:rPr lang="ko-KR" altLang="en-US" sz="1100" b="1" i="1" smtClean="0">
                        <a:solidFill>
                          <a:srgbClr val="0070C0"/>
                        </a:solidFill>
                        <a:latin typeface="Cambria Math" panose="02040503050406030204" pitchFamily="18" charset="0"/>
                      </a:rPr>
                      <m:t>𝜽</m:t>
                    </m:r>
                  </m:oMath>
                </a14:m>
                <a:r>
                  <a:rPr lang="en-US" altLang="ko-KR" sz="1100" b="1" dirty="0">
                    <a:solidFill>
                      <a:srgbClr val="0070C0"/>
                    </a:solidFill>
                  </a:rPr>
                  <a:t> </a:t>
                </a:r>
                <a:r>
                  <a:rPr lang="ko-KR" altLang="en-US" sz="1100" b="1" dirty="0">
                    <a:solidFill>
                      <a:srgbClr val="0070C0"/>
                    </a:solidFill>
                  </a:rPr>
                  <a:t>로 구성된 </a:t>
                </a:r>
                <a:r>
                  <a:rPr lang="en-US" altLang="ko-KR" sz="1100" b="1" dirty="0">
                    <a:solidFill>
                      <a:srgbClr val="0070C0"/>
                    </a:solidFill>
                  </a:rPr>
                  <a:t>Q-Network (NN</a:t>
                </a:r>
                <a:r>
                  <a:rPr lang="ko-KR" altLang="en-US" sz="1100" b="1" dirty="0">
                    <a:solidFill>
                      <a:srgbClr val="0070C0"/>
                    </a:solidFill>
                  </a:rPr>
                  <a:t>도입</a:t>
                </a:r>
                <a:r>
                  <a:rPr lang="en-US" altLang="ko-KR" sz="1100" b="1" dirty="0">
                    <a:solidFill>
                      <a:srgbClr val="0070C0"/>
                    </a:solidFill>
                  </a:rPr>
                  <a:t>)</a:t>
                </a:r>
                <a:endParaRPr lang="ko-KR" altLang="en-US" sz="1100" b="1" dirty="0">
                  <a:solidFill>
                    <a:srgbClr val="0070C0"/>
                  </a:solidFill>
                </a:endParaRPr>
              </a:p>
            </p:txBody>
          </p:sp>
        </mc:Choice>
        <mc:Fallback xmlns="">
          <p:sp>
            <p:nvSpPr>
              <p:cNvPr id="50" name="TextBox 49">
                <a:extLst>
                  <a:ext uri="{FF2B5EF4-FFF2-40B4-BE49-F238E27FC236}">
                    <a16:creationId xmlns:a16="http://schemas.microsoft.com/office/drawing/2014/main" id="{74A23DAC-8AFD-481A-8DCE-3E51DA6F3062}"/>
                  </a:ext>
                </a:extLst>
              </p:cNvPr>
              <p:cNvSpPr txBox="1">
                <a:spLocks noRot="1" noChangeAspect="1" noMove="1" noResize="1" noEditPoints="1" noAdjustHandles="1" noChangeArrowheads="1" noChangeShapeType="1" noTextEdit="1"/>
              </p:cNvSpPr>
              <p:nvPr/>
            </p:nvSpPr>
            <p:spPr>
              <a:xfrm>
                <a:off x="7177194" y="2585541"/>
                <a:ext cx="2387192" cy="261610"/>
              </a:xfrm>
              <a:prstGeom prst="rect">
                <a:avLst/>
              </a:prstGeom>
              <a:blipFill>
                <a:blip r:embed="rId5"/>
                <a:stretch>
                  <a:fillRect t="-2326" b="-13953"/>
                </a:stretch>
              </a:blipFill>
            </p:spPr>
            <p:txBody>
              <a:bodyPr/>
              <a:lstStyle/>
              <a:p>
                <a:r>
                  <a:rPr lang="ko-KR" altLang="en-US">
                    <a:noFill/>
                  </a:rPr>
                  <a:t> </a:t>
                </a:r>
              </a:p>
            </p:txBody>
          </p:sp>
        </mc:Fallback>
      </mc:AlternateContent>
      <p:sp>
        <p:nvSpPr>
          <p:cNvPr id="53" name="직사각형 52">
            <a:extLst>
              <a:ext uri="{FF2B5EF4-FFF2-40B4-BE49-F238E27FC236}">
                <a16:creationId xmlns:a16="http://schemas.microsoft.com/office/drawing/2014/main" id="{AB1378D5-354B-468F-911F-D1997ED346F6}"/>
              </a:ext>
            </a:extLst>
          </p:cNvPr>
          <p:cNvSpPr/>
          <p:nvPr/>
        </p:nvSpPr>
        <p:spPr>
          <a:xfrm>
            <a:off x="7246422" y="2577919"/>
            <a:ext cx="2231807" cy="248835"/>
          </a:xfrm>
          <a:prstGeom prst="rect">
            <a:avLst/>
          </a:prstGeom>
          <a:solidFill>
            <a:srgbClr val="0070C0">
              <a:alpha val="20000"/>
            </a:srgbClr>
          </a:solidFill>
          <a:ln>
            <a:solidFill>
              <a:srgbClr val="0070C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슬라이드 번호 개체 틀 6">
            <a:extLst>
              <a:ext uri="{FF2B5EF4-FFF2-40B4-BE49-F238E27FC236}">
                <a16:creationId xmlns:a16="http://schemas.microsoft.com/office/drawing/2014/main" id="{D5C7A70C-0D25-41E8-BDA3-928CFA029CD2}"/>
              </a:ext>
            </a:extLst>
          </p:cNvPr>
          <p:cNvSpPr>
            <a:spLocks noGrp="1"/>
          </p:cNvSpPr>
          <p:nvPr>
            <p:ph type="sldNum" sz="quarter" idx="12"/>
          </p:nvPr>
        </p:nvSpPr>
        <p:spPr/>
        <p:txBody>
          <a:bodyPr/>
          <a:lstStyle/>
          <a:p>
            <a:fld id="{7F1C8D6D-6533-4E78-8747-C5996EA27197}" type="slidenum">
              <a:rPr lang="ko-KR" altLang="en-US" smtClean="0"/>
              <a:t>15</a:t>
            </a:fld>
            <a:endParaRPr lang="ko-KR" altLang="en-US"/>
          </a:p>
        </p:txBody>
      </p:sp>
      <p:cxnSp>
        <p:nvCxnSpPr>
          <p:cNvPr id="18" name="연결선: 꺾임 17">
            <a:extLst>
              <a:ext uri="{FF2B5EF4-FFF2-40B4-BE49-F238E27FC236}">
                <a16:creationId xmlns:a16="http://schemas.microsoft.com/office/drawing/2014/main" id="{7D1DB3C0-D043-4562-8CC5-8161C9BE1FA6}"/>
              </a:ext>
            </a:extLst>
          </p:cNvPr>
          <p:cNvCxnSpPr>
            <a:cxnSpLocks/>
            <a:stCxn id="41" idx="2"/>
            <a:endCxn id="53" idx="0"/>
          </p:cNvCxnSpPr>
          <p:nvPr/>
        </p:nvCxnSpPr>
        <p:spPr>
          <a:xfrm rot="16200000" flipH="1">
            <a:off x="7725439" y="1941032"/>
            <a:ext cx="232460" cy="1041314"/>
          </a:xfrm>
          <a:prstGeom prst="bentConnector3">
            <a:avLst>
              <a:gd name="adj1" fmla="val 5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 name="직사각형 8">
            <a:extLst>
              <a:ext uri="{FF2B5EF4-FFF2-40B4-BE49-F238E27FC236}">
                <a16:creationId xmlns:a16="http://schemas.microsoft.com/office/drawing/2014/main" id="{F61AE8AB-1BD7-4DBD-94DB-63F502106F69}"/>
              </a:ext>
            </a:extLst>
          </p:cNvPr>
          <p:cNvSpPr/>
          <p:nvPr/>
        </p:nvSpPr>
        <p:spPr>
          <a:xfrm>
            <a:off x="5870197" y="3120491"/>
            <a:ext cx="2306288" cy="308509"/>
          </a:xfrm>
          <a:prstGeom prst="rect">
            <a:avLst/>
          </a:prstGeom>
          <a:solidFill>
            <a:srgbClr val="0070C0">
              <a:alpha val="20000"/>
            </a:srgbClr>
          </a:solidFill>
          <a:ln>
            <a:solidFill>
              <a:srgbClr val="0070C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3" name="연결선: 꺾임 22">
            <a:extLst>
              <a:ext uri="{FF2B5EF4-FFF2-40B4-BE49-F238E27FC236}">
                <a16:creationId xmlns:a16="http://schemas.microsoft.com/office/drawing/2014/main" id="{D80C76C0-CC58-47BC-B085-872E6DEFF01B}"/>
              </a:ext>
            </a:extLst>
          </p:cNvPr>
          <p:cNvCxnSpPr>
            <a:cxnSpLocks/>
            <a:stCxn id="9" idx="0"/>
            <a:endCxn id="53" idx="2"/>
          </p:cNvCxnSpPr>
          <p:nvPr/>
        </p:nvCxnSpPr>
        <p:spPr>
          <a:xfrm rot="5400000" flipH="1" flipV="1">
            <a:off x="7545965" y="2304131"/>
            <a:ext cx="293737" cy="1338985"/>
          </a:xfrm>
          <a:prstGeom prst="bentConnector3">
            <a:avLst>
              <a:gd name="adj1" fmla="val 5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9421D92-CEF2-4C81-A62D-143B9F7FEDCC}"/>
                  </a:ext>
                </a:extLst>
              </p:cNvPr>
              <p:cNvSpPr txBox="1"/>
              <p:nvPr/>
            </p:nvSpPr>
            <p:spPr>
              <a:xfrm>
                <a:off x="4308800" y="1551425"/>
                <a:ext cx="3157749" cy="261610"/>
              </a:xfrm>
              <a:prstGeom prst="rect">
                <a:avLst/>
              </a:prstGeom>
              <a:noFill/>
            </p:spPr>
            <p:txBody>
              <a:bodyPr wrap="square" rtlCol="0">
                <a:spAutoFit/>
              </a:bodyPr>
              <a:lstStyle/>
              <a:p>
                <a:r>
                  <a:rPr lang="en-US" altLang="ko-KR" sz="1100" b="1" dirty="0">
                    <a:solidFill>
                      <a:srgbClr val="C00000"/>
                    </a:solidFill>
                  </a:rPr>
                  <a:t>the </a:t>
                </a:r>
                <a:r>
                  <a:rPr lang="en-US" altLang="ko-KR" sz="1100" b="1" dirty="0" err="1">
                    <a:solidFill>
                      <a:srgbClr val="C00000"/>
                    </a:solidFill>
                  </a:rPr>
                  <a:t>behaviour</a:t>
                </a:r>
                <a:r>
                  <a:rPr lang="en-US" altLang="ko-KR" sz="1100" b="1" dirty="0">
                    <a:solidFill>
                      <a:srgbClr val="C00000"/>
                    </a:solidFill>
                  </a:rPr>
                  <a:t> distribution (</a:t>
                </a:r>
                <a14:m>
                  <m:oMath xmlns:m="http://schemas.openxmlformats.org/officeDocument/2006/math">
                    <m:r>
                      <a:rPr lang="ko-KR" altLang="en-US" sz="1100" b="1" i="1" smtClean="0">
                        <a:solidFill>
                          <a:srgbClr val="C00000"/>
                        </a:solidFill>
                        <a:latin typeface="Cambria Math" panose="02040503050406030204" pitchFamily="18" charset="0"/>
                      </a:rPr>
                      <m:t>𝝐</m:t>
                    </m:r>
                  </m:oMath>
                </a14:m>
                <a:r>
                  <a:rPr lang="en-US" altLang="ko-KR" sz="1100" dirty="0">
                    <a:solidFill>
                      <a:srgbClr val="C00000"/>
                    </a:solidFill>
                  </a:rPr>
                  <a:t>-Greedy Policy</a:t>
                </a:r>
                <a:r>
                  <a:rPr lang="en-US" altLang="ko-KR" sz="1100" b="1" dirty="0">
                    <a:solidFill>
                      <a:srgbClr val="C00000"/>
                    </a:solidFill>
                  </a:rPr>
                  <a:t>)</a:t>
                </a:r>
                <a:endParaRPr lang="ko-KR" altLang="en-US" sz="1100" b="1" dirty="0">
                  <a:solidFill>
                    <a:srgbClr val="C00000"/>
                  </a:solidFill>
                </a:endParaRPr>
              </a:p>
            </p:txBody>
          </p:sp>
        </mc:Choice>
        <mc:Fallback xmlns="">
          <p:sp>
            <p:nvSpPr>
              <p:cNvPr id="14" name="TextBox 13">
                <a:extLst>
                  <a:ext uri="{FF2B5EF4-FFF2-40B4-BE49-F238E27FC236}">
                    <a16:creationId xmlns:a16="http://schemas.microsoft.com/office/drawing/2014/main" id="{E9421D92-CEF2-4C81-A62D-143B9F7FEDCC}"/>
                  </a:ext>
                </a:extLst>
              </p:cNvPr>
              <p:cNvSpPr txBox="1">
                <a:spLocks noRot="1" noChangeAspect="1" noMove="1" noResize="1" noEditPoints="1" noAdjustHandles="1" noChangeArrowheads="1" noChangeShapeType="1" noTextEdit="1"/>
              </p:cNvSpPr>
              <p:nvPr/>
            </p:nvSpPr>
            <p:spPr>
              <a:xfrm>
                <a:off x="4308800" y="1551425"/>
                <a:ext cx="3157749" cy="261610"/>
              </a:xfrm>
              <a:prstGeom prst="rect">
                <a:avLst/>
              </a:prstGeom>
              <a:blipFill>
                <a:blip r:embed="rId6"/>
                <a:stretch>
                  <a:fillRect t="-2326" b="-13953"/>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EEA3D1EF-85A1-435B-AC6C-4160623A87C3}"/>
              </a:ext>
            </a:extLst>
          </p:cNvPr>
          <p:cNvSpPr/>
          <p:nvPr/>
        </p:nvSpPr>
        <p:spPr>
          <a:xfrm>
            <a:off x="5360275" y="2131499"/>
            <a:ext cx="729881" cy="255980"/>
          </a:xfrm>
          <a:prstGeom prst="rect">
            <a:avLst/>
          </a:prstGeom>
          <a:solidFill>
            <a:schemeClr val="tx2">
              <a:lumMod val="60000"/>
              <a:lumOff val="40000"/>
              <a:alpha val="20000"/>
            </a:schemeClr>
          </a:solidFill>
          <a:ln>
            <a:solidFill>
              <a:schemeClr val="tx2">
                <a:lumMod val="60000"/>
                <a:lumOff val="4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33" name="연결선: 꺾임 32">
            <a:extLst>
              <a:ext uri="{FF2B5EF4-FFF2-40B4-BE49-F238E27FC236}">
                <a16:creationId xmlns:a16="http://schemas.microsoft.com/office/drawing/2014/main" id="{62FECC44-98DE-439B-A307-AA188F3450BF}"/>
              </a:ext>
            </a:extLst>
          </p:cNvPr>
          <p:cNvCxnSpPr>
            <a:cxnSpLocks/>
            <a:stCxn id="15" idx="0"/>
            <a:endCxn id="14" idx="2"/>
          </p:cNvCxnSpPr>
          <p:nvPr/>
        </p:nvCxnSpPr>
        <p:spPr>
          <a:xfrm rot="5400000" flipH="1" flipV="1">
            <a:off x="5647213" y="1891038"/>
            <a:ext cx="318464" cy="162459"/>
          </a:xfrm>
          <a:prstGeom prst="bent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직사각형 25">
            <a:extLst>
              <a:ext uri="{FF2B5EF4-FFF2-40B4-BE49-F238E27FC236}">
                <a16:creationId xmlns:a16="http://schemas.microsoft.com/office/drawing/2014/main" id="{905448BB-89FD-4DB7-A4C4-E67E36C68782}"/>
              </a:ext>
            </a:extLst>
          </p:cNvPr>
          <p:cNvSpPr/>
          <p:nvPr/>
        </p:nvSpPr>
        <p:spPr>
          <a:xfrm>
            <a:off x="427138" y="5424530"/>
            <a:ext cx="10576141" cy="369332"/>
          </a:xfrm>
          <a:prstGeom prst="rect">
            <a:avLst/>
          </a:prstGeom>
        </p:spPr>
        <p:txBody>
          <a:bodyPr wrap="square">
            <a:spAutoFit/>
          </a:bodyPr>
          <a:lstStyle/>
          <a:p>
            <a:pPr marL="285750" indent="-285750">
              <a:buFont typeface="Wingdings" panose="05000000000000000000" pitchFamily="2" charset="2"/>
              <a:buChar char="§"/>
              <a:defRPr/>
            </a:pPr>
            <a:r>
              <a:rPr lang="en-US" altLang="ko-KR" b="1" dirty="0"/>
              <a:t>off-policy </a:t>
            </a:r>
          </a:p>
        </p:txBody>
      </p:sp>
    </p:spTree>
    <p:extLst>
      <p:ext uri="{BB962C8B-B14F-4D97-AF65-F5344CB8AC3E}">
        <p14:creationId xmlns:p14="http://schemas.microsoft.com/office/powerpoint/2010/main" val="14639051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381593" y="375799"/>
            <a:ext cx="9845672" cy="66247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dirty="0"/>
              <a:t>Related Work</a:t>
            </a:r>
            <a:endParaRPr lang="ko-KR" altLang="en-US" sz="3200" b="1" dirty="0"/>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B830CDA4-1401-4099-A27A-4D5EAA8954F0}"/>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en-US" altLang="ko-KR" b="1" dirty="0"/>
              <a:t>TD-Gamma</a:t>
            </a:r>
          </a:p>
        </p:txBody>
      </p:sp>
      <p:sp>
        <p:nvSpPr>
          <p:cNvPr id="7" name="슬라이드 번호 개체 틀 6">
            <a:extLst>
              <a:ext uri="{FF2B5EF4-FFF2-40B4-BE49-F238E27FC236}">
                <a16:creationId xmlns:a16="http://schemas.microsoft.com/office/drawing/2014/main" id="{D5C7A70C-0D25-41E8-BDA3-928CFA029CD2}"/>
              </a:ext>
            </a:extLst>
          </p:cNvPr>
          <p:cNvSpPr>
            <a:spLocks noGrp="1"/>
          </p:cNvSpPr>
          <p:nvPr>
            <p:ph type="sldNum" sz="quarter" idx="12"/>
          </p:nvPr>
        </p:nvSpPr>
        <p:spPr/>
        <p:txBody>
          <a:bodyPr/>
          <a:lstStyle/>
          <a:p>
            <a:fld id="{7F1C8D6D-6533-4E78-8747-C5996EA27197}" type="slidenum">
              <a:rPr lang="ko-KR" altLang="en-US" smtClean="0"/>
              <a:t>16</a:t>
            </a:fld>
            <a:endParaRPr lang="ko-KR" altLang="en-US"/>
          </a:p>
        </p:txBody>
      </p:sp>
    </p:spTree>
    <p:extLst>
      <p:ext uri="{BB962C8B-B14F-4D97-AF65-F5344CB8AC3E}">
        <p14:creationId xmlns:p14="http://schemas.microsoft.com/office/powerpoint/2010/main" val="1835795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381593" y="375799"/>
            <a:ext cx="9845672" cy="66247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dirty="0"/>
              <a:t>Deep Reinforcement Learning</a:t>
            </a:r>
            <a:endParaRPr lang="ko-KR" altLang="en-US" sz="3200" b="1" dirty="0"/>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B830CDA4-1401-4099-A27A-4D5EAA8954F0}"/>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en-US" altLang="ko-KR" b="1" i="0" dirty="0">
                <a:solidFill>
                  <a:srgbClr val="222222"/>
                </a:solidFill>
                <a:effectLst/>
                <a:latin typeface="Apple SD Gothic Neo"/>
              </a:rPr>
              <a:t>Pseudocode (DQN with </a:t>
            </a:r>
            <a:r>
              <a:rPr lang="en-US" altLang="ko-KR" b="1" dirty="0"/>
              <a:t>Using experience replay)</a:t>
            </a:r>
          </a:p>
        </p:txBody>
      </p:sp>
      <p:sp>
        <p:nvSpPr>
          <p:cNvPr id="7" name="슬라이드 번호 개체 틀 6">
            <a:extLst>
              <a:ext uri="{FF2B5EF4-FFF2-40B4-BE49-F238E27FC236}">
                <a16:creationId xmlns:a16="http://schemas.microsoft.com/office/drawing/2014/main" id="{D5C7A70C-0D25-41E8-BDA3-928CFA029CD2}"/>
              </a:ext>
            </a:extLst>
          </p:cNvPr>
          <p:cNvSpPr>
            <a:spLocks noGrp="1"/>
          </p:cNvSpPr>
          <p:nvPr>
            <p:ph type="sldNum" sz="quarter" idx="12"/>
          </p:nvPr>
        </p:nvSpPr>
        <p:spPr/>
        <p:txBody>
          <a:bodyPr/>
          <a:lstStyle/>
          <a:p>
            <a:fld id="{7F1C8D6D-6533-4E78-8747-C5996EA27197}" type="slidenum">
              <a:rPr lang="ko-KR" altLang="en-US" smtClean="0"/>
              <a:t>17</a:t>
            </a:fld>
            <a:endParaRPr lang="ko-KR" altLang="en-US"/>
          </a:p>
        </p:txBody>
      </p:sp>
      <p:pic>
        <p:nvPicPr>
          <p:cNvPr id="6" name="그림 5">
            <a:extLst>
              <a:ext uri="{FF2B5EF4-FFF2-40B4-BE49-F238E27FC236}">
                <a16:creationId xmlns:a16="http://schemas.microsoft.com/office/drawing/2014/main" id="{EF3A3688-31BD-42C6-AECF-5E831E322E59}"/>
              </a:ext>
            </a:extLst>
          </p:cNvPr>
          <p:cNvPicPr>
            <a:picLocks noChangeAspect="1"/>
          </p:cNvPicPr>
          <p:nvPr/>
        </p:nvPicPr>
        <p:blipFill>
          <a:blip r:embed="rId2"/>
          <a:stretch>
            <a:fillRect/>
          </a:stretch>
        </p:blipFill>
        <p:spPr>
          <a:xfrm>
            <a:off x="1922647" y="1775994"/>
            <a:ext cx="8346706" cy="4285809"/>
          </a:xfrm>
          <a:prstGeom prst="rect">
            <a:avLst/>
          </a:prstGeom>
        </p:spPr>
      </p:pic>
    </p:spTree>
    <p:extLst>
      <p:ext uri="{BB962C8B-B14F-4D97-AF65-F5344CB8AC3E}">
        <p14:creationId xmlns:p14="http://schemas.microsoft.com/office/powerpoint/2010/main" val="32476594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그림 34">
            <a:extLst>
              <a:ext uri="{FF2B5EF4-FFF2-40B4-BE49-F238E27FC236}">
                <a16:creationId xmlns:a16="http://schemas.microsoft.com/office/drawing/2014/main" id="{620FA335-28F1-448D-A533-E5E294F29196}"/>
              </a:ext>
            </a:extLst>
          </p:cNvPr>
          <p:cNvPicPr>
            <a:picLocks noChangeAspect="1"/>
          </p:cNvPicPr>
          <p:nvPr/>
        </p:nvPicPr>
        <p:blipFill>
          <a:blip r:embed="rId2"/>
          <a:stretch>
            <a:fillRect/>
          </a:stretch>
        </p:blipFill>
        <p:spPr>
          <a:xfrm>
            <a:off x="1099198" y="3875648"/>
            <a:ext cx="3447887" cy="2015460"/>
          </a:xfrm>
          <a:prstGeom prst="rect">
            <a:avLst/>
          </a:prstGeom>
        </p:spPr>
      </p:pic>
      <p:sp>
        <p:nvSpPr>
          <p:cNvPr id="4" name="제목 1">
            <a:extLst>
              <a:ext uri="{FF2B5EF4-FFF2-40B4-BE49-F238E27FC236}">
                <a16:creationId xmlns:a16="http://schemas.microsoft.com/office/drawing/2014/main" id="{362AE059-AABF-4CF4-94E5-8A32BE5F17F3}"/>
              </a:ext>
            </a:extLst>
          </p:cNvPr>
          <p:cNvSpPr txBox="1">
            <a:spLocks/>
          </p:cNvSpPr>
          <p:nvPr/>
        </p:nvSpPr>
        <p:spPr>
          <a:xfrm>
            <a:off x="381593" y="375799"/>
            <a:ext cx="9845672" cy="66247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dirty="0"/>
              <a:t>Deep Reinforcement Learning</a:t>
            </a:r>
            <a:endParaRPr lang="ko-KR" altLang="en-US" sz="3200" b="1" dirty="0"/>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B830CDA4-1401-4099-A27A-4D5EAA8954F0}"/>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en-US" altLang="ko-KR" b="1" dirty="0"/>
              <a:t>Preprocessing and Model Architecture</a:t>
            </a:r>
          </a:p>
        </p:txBody>
      </p:sp>
      <p:sp>
        <p:nvSpPr>
          <p:cNvPr id="7" name="슬라이드 번호 개체 틀 6">
            <a:extLst>
              <a:ext uri="{FF2B5EF4-FFF2-40B4-BE49-F238E27FC236}">
                <a16:creationId xmlns:a16="http://schemas.microsoft.com/office/drawing/2014/main" id="{D5C7A70C-0D25-41E8-BDA3-928CFA029CD2}"/>
              </a:ext>
            </a:extLst>
          </p:cNvPr>
          <p:cNvSpPr>
            <a:spLocks noGrp="1"/>
          </p:cNvSpPr>
          <p:nvPr>
            <p:ph type="sldNum" sz="quarter" idx="12"/>
          </p:nvPr>
        </p:nvSpPr>
        <p:spPr/>
        <p:txBody>
          <a:bodyPr/>
          <a:lstStyle/>
          <a:p>
            <a:fld id="{7F1C8D6D-6533-4E78-8747-C5996EA27197}" type="slidenum">
              <a:rPr lang="ko-KR" altLang="en-US" smtClean="0"/>
              <a:t>18</a:t>
            </a:fld>
            <a:endParaRPr lang="ko-KR" altLang="en-US"/>
          </a:p>
        </p:txBody>
      </p:sp>
      <p:pic>
        <p:nvPicPr>
          <p:cNvPr id="10242" name="Picture 2">
            <a:extLst>
              <a:ext uri="{FF2B5EF4-FFF2-40B4-BE49-F238E27FC236}">
                <a16:creationId xmlns:a16="http://schemas.microsoft.com/office/drawing/2014/main" id="{79DB9A02-AC7D-4C8F-B3A9-8C2CA7925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3925" y="1552184"/>
            <a:ext cx="6499860" cy="487489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7C86111-189B-4D90-8422-9867B1E2BC6D}"/>
              </a:ext>
            </a:extLst>
          </p:cNvPr>
          <p:cNvSpPr txBox="1"/>
          <p:nvPr/>
        </p:nvSpPr>
        <p:spPr>
          <a:xfrm>
            <a:off x="690734" y="1691643"/>
            <a:ext cx="3684022" cy="253916"/>
          </a:xfrm>
          <a:prstGeom prst="rect">
            <a:avLst/>
          </a:prstGeom>
          <a:noFill/>
        </p:spPr>
        <p:txBody>
          <a:bodyPr wrap="none" rtlCol="0">
            <a:spAutoFit/>
          </a:bodyPr>
          <a:lstStyle/>
          <a:p>
            <a:pPr marL="171450" indent="-171450">
              <a:buFont typeface="Arial" panose="020B0604020202020204" pitchFamily="34" charset="0"/>
              <a:buChar char="•"/>
            </a:pPr>
            <a:r>
              <a:rPr lang="en-US" altLang="ko-KR" sz="1050" b="1" dirty="0">
                <a:solidFill>
                  <a:srgbClr val="C00000"/>
                </a:solidFill>
              </a:rPr>
              <a:t>Atari frames : 210 x 160 x 128 (width, height, RGB)</a:t>
            </a:r>
            <a:endParaRPr lang="ko-KR" altLang="en-US" sz="1050" b="1" dirty="0">
              <a:solidFill>
                <a:srgbClr val="C00000"/>
              </a:solidFill>
            </a:endParaRPr>
          </a:p>
        </p:txBody>
      </p:sp>
      <p:sp>
        <p:nvSpPr>
          <p:cNvPr id="6" name="TextBox 5">
            <a:extLst>
              <a:ext uri="{FF2B5EF4-FFF2-40B4-BE49-F238E27FC236}">
                <a16:creationId xmlns:a16="http://schemas.microsoft.com/office/drawing/2014/main" id="{88CDE8CB-63C5-4B1D-8744-2E624073830F}"/>
              </a:ext>
            </a:extLst>
          </p:cNvPr>
          <p:cNvSpPr txBox="1"/>
          <p:nvPr/>
        </p:nvSpPr>
        <p:spPr>
          <a:xfrm>
            <a:off x="690732" y="2895434"/>
            <a:ext cx="4871847" cy="253916"/>
          </a:xfrm>
          <a:prstGeom prst="rect">
            <a:avLst/>
          </a:prstGeom>
          <a:noFill/>
        </p:spPr>
        <p:txBody>
          <a:bodyPr wrap="none" rtlCol="0">
            <a:spAutoFit/>
          </a:bodyPr>
          <a:lstStyle/>
          <a:p>
            <a:pPr marL="171450" indent="-171450">
              <a:buFont typeface="Arial" panose="020B0604020202020204" pitchFamily="34" charset="0"/>
              <a:buChar char="•"/>
            </a:pPr>
            <a:r>
              <a:rPr lang="en-US" altLang="ko-KR" sz="1050" b="1" dirty="0">
                <a:solidFill>
                  <a:srgbClr val="C00000"/>
                </a:solidFill>
              </a:rPr>
              <a:t>input frames : ( 84 x 84 ) x </a:t>
            </a:r>
            <a:r>
              <a:rPr lang="en-US" altLang="ko-KR" sz="1050" b="1" dirty="0">
                <a:solidFill>
                  <a:srgbClr val="C00000"/>
                </a:solidFill>
                <a:highlight>
                  <a:srgbClr val="00FFFF"/>
                </a:highlight>
              </a:rPr>
              <a:t>4 </a:t>
            </a:r>
            <a:r>
              <a:rPr lang="ko-KR" altLang="en-US" sz="1050" b="1" dirty="0">
                <a:solidFill>
                  <a:srgbClr val="C00000"/>
                </a:solidFill>
                <a:highlight>
                  <a:srgbClr val="00FFFF"/>
                </a:highlight>
              </a:rPr>
              <a:t>장 </a:t>
            </a:r>
            <a:r>
              <a:rPr lang="en-US" altLang="ko-KR" sz="1050" b="1" dirty="0">
                <a:solidFill>
                  <a:srgbClr val="C00000"/>
                </a:solidFill>
                <a:highlight>
                  <a:srgbClr val="00FFFF"/>
                </a:highlight>
              </a:rPr>
              <a:t>(</a:t>
            </a:r>
            <a:r>
              <a:rPr lang="ko-KR" altLang="en-US" sz="1050" b="1" dirty="0">
                <a:solidFill>
                  <a:srgbClr val="C00000"/>
                </a:solidFill>
                <a:highlight>
                  <a:srgbClr val="00FFFF"/>
                </a:highlight>
              </a:rPr>
              <a:t>이유 </a:t>
            </a:r>
            <a:r>
              <a:rPr lang="en-US" altLang="ko-KR" sz="1050" b="1" dirty="0">
                <a:solidFill>
                  <a:srgbClr val="C00000"/>
                </a:solidFill>
                <a:highlight>
                  <a:srgbClr val="00FFFF"/>
                </a:highlight>
              </a:rPr>
              <a:t>:</a:t>
            </a:r>
            <a:r>
              <a:rPr lang="ko-KR" altLang="en-US" sz="1050" b="1" i="0" dirty="0">
                <a:solidFill>
                  <a:srgbClr val="C00000"/>
                </a:solidFill>
                <a:effectLst/>
                <a:highlight>
                  <a:srgbClr val="00FFFF"/>
                </a:highlight>
                <a:latin typeface="Noto Sans KR"/>
              </a:rPr>
              <a:t>공의 방향이나 속도들을 알기 위해</a:t>
            </a:r>
            <a:r>
              <a:rPr lang="en-US" altLang="ko-KR" sz="1050" b="1" i="0" dirty="0">
                <a:solidFill>
                  <a:srgbClr val="C00000"/>
                </a:solidFill>
                <a:effectLst/>
                <a:highlight>
                  <a:srgbClr val="00FFFF"/>
                </a:highlight>
                <a:latin typeface="Noto Sans KR"/>
              </a:rPr>
              <a:t>)</a:t>
            </a:r>
            <a:endParaRPr lang="ko-KR" altLang="en-US" sz="1050" b="1" dirty="0">
              <a:solidFill>
                <a:srgbClr val="C00000"/>
              </a:solidFill>
              <a:highlight>
                <a:srgbClr val="00FFFF"/>
              </a:highlight>
            </a:endParaRP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00DE761E-BC3F-4208-8FC7-B460E0668336}"/>
                  </a:ext>
                </a:extLst>
              </p:cNvPr>
              <p:cNvSpPr txBox="1"/>
              <p:nvPr/>
            </p:nvSpPr>
            <p:spPr>
              <a:xfrm>
                <a:off x="687253" y="5891108"/>
                <a:ext cx="1391728" cy="253916"/>
              </a:xfrm>
              <a:prstGeom prst="rect">
                <a:avLst/>
              </a:prstGeom>
              <a:noFill/>
            </p:spPr>
            <p:txBody>
              <a:bodyPr wrap="none" rtlCol="0">
                <a:spAutoFit/>
              </a:bodyPr>
              <a:lstStyle/>
              <a:p>
                <a:pPr marL="171450" indent="-171450">
                  <a:buFont typeface="Arial" panose="020B0604020202020204" pitchFamily="34" charset="0"/>
                  <a:buChar char="•"/>
                </a:pPr>
                <a:r>
                  <a:rPr lang="en-US" altLang="ko-KR" sz="1050" b="1" dirty="0">
                    <a:solidFill>
                      <a:srgbClr val="C00000"/>
                    </a:solidFill>
                  </a:rPr>
                  <a:t>Output :  </a:t>
                </a:r>
                <a14:m>
                  <m:oMath xmlns:m="http://schemas.openxmlformats.org/officeDocument/2006/math">
                    <m:r>
                      <m:rPr>
                        <m:nor/>
                      </m:rPr>
                      <a:rPr lang="en-US" altLang="ko-KR" sz="1050" b="1" smtClean="0">
                        <a:solidFill>
                          <a:srgbClr val="C00000"/>
                        </a:solidFill>
                        <a:latin typeface="Cambria Math" panose="02040503050406030204" pitchFamily="18" charset="0"/>
                      </a:rPr>
                      <m:t>Q</m:t>
                    </m:r>
                    <m:r>
                      <a:rPr lang="en-US" altLang="ko-KR" sz="1050" b="1" i="1">
                        <a:solidFill>
                          <a:srgbClr val="C00000"/>
                        </a:solidFill>
                        <a:latin typeface="Cambria Math" panose="02040503050406030204" pitchFamily="18" charset="0"/>
                      </a:rPr>
                      <m:t>(</m:t>
                    </m:r>
                    <m:r>
                      <a:rPr lang="en-US" altLang="ko-KR" sz="1050" b="1" i="1" smtClean="0">
                        <a:solidFill>
                          <a:srgbClr val="C00000"/>
                        </a:solidFill>
                        <a:latin typeface="Cambria Math" panose="02040503050406030204" pitchFamily="18" charset="0"/>
                      </a:rPr>
                      <m:t>𝒔</m:t>
                    </m:r>
                    <m:r>
                      <a:rPr lang="en-US" altLang="ko-KR" sz="1050" b="1" i="1" smtClean="0">
                        <a:solidFill>
                          <a:srgbClr val="C00000"/>
                        </a:solidFill>
                        <a:latin typeface="Cambria Math" panose="02040503050406030204" pitchFamily="18" charset="0"/>
                      </a:rPr>
                      <m:t>,</m:t>
                    </m:r>
                    <m:r>
                      <a:rPr lang="en-US" altLang="ko-KR" sz="1050" b="1" i="1" smtClean="0">
                        <a:solidFill>
                          <a:srgbClr val="C00000"/>
                        </a:solidFill>
                        <a:latin typeface="Cambria Math" panose="02040503050406030204" pitchFamily="18" charset="0"/>
                      </a:rPr>
                      <m:t>𝒂</m:t>
                    </m:r>
                    <m:r>
                      <a:rPr lang="en-US" altLang="ko-KR" sz="1050" b="1" i="1">
                        <a:solidFill>
                          <a:srgbClr val="C00000"/>
                        </a:solidFill>
                        <a:latin typeface="Cambria Math" panose="02040503050406030204" pitchFamily="18" charset="0"/>
                      </a:rPr>
                      <m:t>)</m:t>
                    </m:r>
                  </m:oMath>
                </a14:m>
                <a:endParaRPr lang="ko-KR" altLang="en-US" sz="1050" b="1" dirty="0">
                  <a:solidFill>
                    <a:srgbClr val="C00000"/>
                  </a:solidFill>
                </a:endParaRPr>
              </a:p>
            </p:txBody>
          </p:sp>
        </mc:Choice>
        <mc:Fallback>
          <p:sp>
            <p:nvSpPr>
              <p:cNvPr id="9" name="TextBox 8">
                <a:extLst>
                  <a:ext uri="{FF2B5EF4-FFF2-40B4-BE49-F238E27FC236}">
                    <a16:creationId xmlns:a16="http://schemas.microsoft.com/office/drawing/2014/main" id="{00DE761E-BC3F-4208-8FC7-B460E0668336}"/>
                  </a:ext>
                </a:extLst>
              </p:cNvPr>
              <p:cNvSpPr txBox="1">
                <a:spLocks noRot="1" noChangeAspect="1" noMove="1" noResize="1" noEditPoints="1" noAdjustHandles="1" noChangeArrowheads="1" noChangeShapeType="1" noTextEdit="1"/>
              </p:cNvSpPr>
              <p:nvPr/>
            </p:nvSpPr>
            <p:spPr>
              <a:xfrm>
                <a:off x="687253" y="5891108"/>
                <a:ext cx="1391728" cy="253916"/>
              </a:xfrm>
              <a:prstGeom prst="rect">
                <a:avLst/>
              </a:prstGeom>
              <a:blipFill>
                <a:blip r:embed="rId4"/>
                <a:stretch>
                  <a:fillRect b="-11905"/>
                </a:stretch>
              </a:blipFill>
            </p:spPr>
            <p:txBody>
              <a:bodyPr/>
              <a:lstStyle/>
              <a:p>
                <a:r>
                  <a:rPr lang="ko-KR" altLang="en-US">
                    <a:noFill/>
                  </a:rPr>
                  <a:t> </a:t>
                </a:r>
              </a:p>
            </p:txBody>
          </p:sp>
        </mc:Fallback>
      </mc:AlternateContent>
      <p:sp>
        <p:nvSpPr>
          <p:cNvPr id="12" name="TextBox 11">
            <a:extLst>
              <a:ext uri="{FF2B5EF4-FFF2-40B4-BE49-F238E27FC236}">
                <a16:creationId xmlns:a16="http://schemas.microsoft.com/office/drawing/2014/main" id="{C240B0A0-CFB8-4B93-828C-132B40538B34}"/>
              </a:ext>
            </a:extLst>
          </p:cNvPr>
          <p:cNvSpPr txBox="1"/>
          <p:nvPr/>
        </p:nvSpPr>
        <p:spPr>
          <a:xfrm>
            <a:off x="2614273" y="1961742"/>
            <a:ext cx="1239442" cy="261610"/>
          </a:xfrm>
          <a:prstGeom prst="rect">
            <a:avLst/>
          </a:prstGeom>
          <a:noFill/>
        </p:spPr>
        <p:txBody>
          <a:bodyPr wrap="none" rtlCol="0">
            <a:spAutoFit/>
          </a:bodyPr>
          <a:lstStyle/>
          <a:p>
            <a:r>
              <a:rPr lang="en-US" altLang="ko-KR" sz="1100" b="1" dirty="0"/>
              <a:t>Down sampling</a:t>
            </a:r>
            <a:endParaRPr lang="ko-KR" altLang="en-US" sz="1100" b="1" dirty="0"/>
          </a:p>
        </p:txBody>
      </p:sp>
      <p:sp>
        <p:nvSpPr>
          <p:cNvPr id="13" name="화살표: 아래쪽 12">
            <a:extLst>
              <a:ext uri="{FF2B5EF4-FFF2-40B4-BE49-F238E27FC236}">
                <a16:creationId xmlns:a16="http://schemas.microsoft.com/office/drawing/2014/main" id="{08B26CE1-C663-48E4-BB29-1D90659B8888}"/>
              </a:ext>
            </a:extLst>
          </p:cNvPr>
          <p:cNvSpPr/>
          <p:nvPr/>
        </p:nvSpPr>
        <p:spPr>
          <a:xfrm>
            <a:off x="2078981" y="1915158"/>
            <a:ext cx="163056" cy="348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3950C73C-928D-4D18-AC4E-82BD36281C0E}"/>
              </a:ext>
            </a:extLst>
          </p:cNvPr>
          <p:cNvSpPr txBox="1"/>
          <p:nvPr/>
        </p:nvSpPr>
        <p:spPr>
          <a:xfrm>
            <a:off x="690732" y="2231224"/>
            <a:ext cx="2483372" cy="253916"/>
          </a:xfrm>
          <a:prstGeom prst="rect">
            <a:avLst/>
          </a:prstGeom>
          <a:noFill/>
        </p:spPr>
        <p:txBody>
          <a:bodyPr wrap="none" rtlCol="0">
            <a:spAutoFit/>
          </a:bodyPr>
          <a:lstStyle/>
          <a:p>
            <a:pPr marL="171450" indent="-171450">
              <a:buFont typeface="Arial" panose="020B0604020202020204" pitchFamily="34" charset="0"/>
              <a:buChar char="•"/>
            </a:pPr>
            <a:r>
              <a:rPr lang="en-US" altLang="ko-KR" sz="1050" b="1" dirty="0">
                <a:solidFill>
                  <a:srgbClr val="C00000"/>
                </a:solidFill>
              </a:rPr>
              <a:t>frames : 110 x 84 x 1(gray-scale)</a:t>
            </a:r>
            <a:endParaRPr lang="ko-KR" altLang="en-US" sz="1050" b="1" dirty="0">
              <a:solidFill>
                <a:srgbClr val="C00000"/>
              </a:solidFill>
            </a:endParaRPr>
          </a:p>
        </p:txBody>
      </p:sp>
      <p:sp>
        <p:nvSpPr>
          <p:cNvPr id="16" name="TextBox 15">
            <a:extLst>
              <a:ext uri="{FF2B5EF4-FFF2-40B4-BE49-F238E27FC236}">
                <a16:creationId xmlns:a16="http://schemas.microsoft.com/office/drawing/2014/main" id="{3A0F06B4-055A-46CB-B770-FA49274A148C}"/>
              </a:ext>
            </a:extLst>
          </p:cNvPr>
          <p:cNvSpPr txBox="1"/>
          <p:nvPr/>
        </p:nvSpPr>
        <p:spPr>
          <a:xfrm>
            <a:off x="2614273" y="2585002"/>
            <a:ext cx="857927" cy="261610"/>
          </a:xfrm>
          <a:prstGeom prst="rect">
            <a:avLst/>
          </a:prstGeom>
          <a:noFill/>
        </p:spPr>
        <p:txBody>
          <a:bodyPr wrap="none" rtlCol="0">
            <a:spAutoFit/>
          </a:bodyPr>
          <a:lstStyle/>
          <a:p>
            <a:r>
              <a:rPr lang="en-US" altLang="ko-KR" sz="1100" b="1" dirty="0"/>
              <a:t>Cropping </a:t>
            </a:r>
            <a:endParaRPr lang="ko-KR" altLang="en-US" sz="1100" b="1" dirty="0"/>
          </a:p>
        </p:txBody>
      </p:sp>
      <p:sp>
        <p:nvSpPr>
          <p:cNvPr id="19" name="화살표: 아래쪽 18">
            <a:extLst>
              <a:ext uri="{FF2B5EF4-FFF2-40B4-BE49-F238E27FC236}">
                <a16:creationId xmlns:a16="http://schemas.microsoft.com/office/drawing/2014/main" id="{D567C734-F25A-4AD9-8C08-B5E163090D67}"/>
              </a:ext>
            </a:extLst>
          </p:cNvPr>
          <p:cNvSpPr/>
          <p:nvPr/>
        </p:nvSpPr>
        <p:spPr>
          <a:xfrm>
            <a:off x="2078981" y="2533303"/>
            <a:ext cx="163056" cy="348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그림 21">
            <a:extLst>
              <a:ext uri="{FF2B5EF4-FFF2-40B4-BE49-F238E27FC236}">
                <a16:creationId xmlns:a16="http://schemas.microsoft.com/office/drawing/2014/main" id="{147260CE-7D8E-4B98-840E-79F55214508B}"/>
              </a:ext>
            </a:extLst>
          </p:cNvPr>
          <p:cNvPicPr>
            <a:picLocks noChangeAspect="1"/>
          </p:cNvPicPr>
          <p:nvPr/>
        </p:nvPicPr>
        <p:blipFill>
          <a:blip r:embed="rId5"/>
          <a:stretch>
            <a:fillRect/>
          </a:stretch>
        </p:blipFill>
        <p:spPr>
          <a:xfrm>
            <a:off x="1895297" y="3183260"/>
            <a:ext cx="693480" cy="632515"/>
          </a:xfrm>
          <a:prstGeom prst="rect">
            <a:avLst/>
          </a:prstGeom>
        </p:spPr>
      </p:pic>
      <p:sp>
        <p:nvSpPr>
          <p:cNvPr id="25" name="직사각형 24">
            <a:extLst>
              <a:ext uri="{FF2B5EF4-FFF2-40B4-BE49-F238E27FC236}">
                <a16:creationId xmlns:a16="http://schemas.microsoft.com/office/drawing/2014/main" id="{DAA7E515-F965-4DF5-8EA6-318F6350F275}"/>
              </a:ext>
            </a:extLst>
          </p:cNvPr>
          <p:cNvSpPr/>
          <p:nvPr/>
        </p:nvSpPr>
        <p:spPr>
          <a:xfrm>
            <a:off x="6788927" y="3774555"/>
            <a:ext cx="3651021" cy="1461865"/>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직사각형 28">
            <a:extLst>
              <a:ext uri="{FF2B5EF4-FFF2-40B4-BE49-F238E27FC236}">
                <a16:creationId xmlns:a16="http://schemas.microsoft.com/office/drawing/2014/main" id="{1DAEF90C-BE62-4DF2-A333-8897B604DE4E}"/>
              </a:ext>
            </a:extLst>
          </p:cNvPr>
          <p:cNvSpPr/>
          <p:nvPr/>
        </p:nvSpPr>
        <p:spPr>
          <a:xfrm>
            <a:off x="6919172" y="4164138"/>
            <a:ext cx="692057" cy="936679"/>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32" name="연결선: 꺾임 31">
            <a:extLst>
              <a:ext uri="{FF2B5EF4-FFF2-40B4-BE49-F238E27FC236}">
                <a16:creationId xmlns:a16="http://schemas.microsoft.com/office/drawing/2014/main" id="{E37CC033-941F-490C-9D3E-DDCD2B76588A}"/>
              </a:ext>
            </a:extLst>
          </p:cNvPr>
          <p:cNvCxnSpPr>
            <a:cxnSpLocks/>
            <a:stCxn id="22" idx="3"/>
            <a:endCxn id="29" idx="1"/>
          </p:cNvCxnSpPr>
          <p:nvPr/>
        </p:nvCxnSpPr>
        <p:spPr>
          <a:xfrm>
            <a:off x="2588777" y="3499518"/>
            <a:ext cx="4330395" cy="1132960"/>
          </a:xfrm>
          <a:prstGeom prst="bent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7179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381593" y="375799"/>
            <a:ext cx="9845672" cy="66247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dirty="0"/>
              <a:t>Experiments</a:t>
            </a:r>
            <a:endParaRPr lang="ko-KR" altLang="en-US" sz="3200" b="1" dirty="0"/>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슬라이드 번호 개체 틀 6">
            <a:extLst>
              <a:ext uri="{FF2B5EF4-FFF2-40B4-BE49-F238E27FC236}">
                <a16:creationId xmlns:a16="http://schemas.microsoft.com/office/drawing/2014/main" id="{D5C7A70C-0D25-41E8-BDA3-928CFA029CD2}"/>
              </a:ext>
            </a:extLst>
          </p:cNvPr>
          <p:cNvSpPr>
            <a:spLocks noGrp="1"/>
          </p:cNvSpPr>
          <p:nvPr>
            <p:ph type="sldNum" sz="quarter" idx="12"/>
          </p:nvPr>
        </p:nvSpPr>
        <p:spPr/>
        <p:txBody>
          <a:bodyPr/>
          <a:lstStyle/>
          <a:p>
            <a:fld id="{7F1C8D6D-6533-4E78-8747-C5996EA27197}" type="slidenum">
              <a:rPr lang="ko-KR" altLang="en-US" smtClean="0"/>
              <a:t>19</a:t>
            </a:fld>
            <a:endParaRPr lang="ko-KR" altLang="en-US"/>
          </a:p>
        </p:txBody>
      </p:sp>
      <p:pic>
        <p:nvPicPr>
          <p:cNvPr id="8" name="그림 7">
            <a:extLst>
              <a:ext uri="{FF2B5EF4-FFF2-40B4-BE49-F238E27FC236}">
                <a16:creationId xmlns:a16="http://schemas.microsoft.com/office/drawing/2014/main" id="{58FBF5B3-00C4-4D63-854F-3133B8B564E9}"/>
              </a:ext>
            </a:extLst>
          </p:cNvPr>
          <p:cNvPicPr>
            <a:picLocks noChangeAspect="1"/>
          </p:cNvPicPr>
          <p:nvPr/>
        </p:nvPicPr>
        <p:blipFill>
          <a:blip r:embed="rId2"/>
          <a:stretch>
            <a:fillRect/>
          </a:stretch>
        </p:blipFill>
        <p:spPr>
          <a:xfrm>
            <a:off x="2409646" y="1294957"/>
            <a:ext cx="7372707" cy="4835568"/>
          </a:xfrm>
          <a:prstGeom prst="rect">
            <a:avLst/>
          </a:prstGeom>
        </p:spPr>
      </p:pic>
    </p:spTree>
    <p:extLst>
      <p:ext uri="{BB962C8B-B14F-4D97-AF65-F5344CB8AC3E}">
        <p14:creationId xmlns:p14="http://schemas.microsoft.com/office/powerpoint/2010/main" val="978116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sz="3200" b="1"/>
              <a:t>참고사항</a:t>
            </a:r>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1B4D515-AD4F-48CD-8AFE-0FEAADEADF28}"/>
              </a:ext>
            </a:extLst>
          </p:cNvPr>
          <p:cNvSpPr txBox="1"/>
          <p:nvPr/>
        </p:nvSpPr>
        <p:spPr>
          <a:xfrm>
            <a:off x="427139" y="1224227"/>
            <a:ext cx="11334226" cy="1754326"/>
          </a:xfrm>
          <a:prstGeom prst="rect">
            <a:avLst/>
          </a:prstGeom>
          <a:noFill/>
        </p:spPr>
        <p:txBody>
          <a:bodyPr wrap="square" rtlCol="0">
            <a:spAutoFit/>
          </a:bodyPr>
          <a:lstStyle/>
          <a:p>
            <a:r>
              <a:rPr lang="ko-KR" altLang="en-US" dirty="0"/>
              <a:t>해당 자료는 </a:t>
            </a:r>
            <a:r>
              <a:rPr lang="en-US" altLang="ko-KR" dirty="0"/>
              <a:t>PR12 – 005 : Playing Atari with Deep Reinforcement Learning, NIPS 2013(workshop?), </a:t>
            </a:r>
            <a:r>
              <a:rPr lang="ko-KR" altLang="en-US" dirty="0"/>
              <a:t>김성훈님의 자료를 토대로 다음의  자료들의 내용을 합쳐서 만들었습니다</a:t>
            </a:r>
            <a:r>
              <a:rPr lang="en-US" altLang="ko-KR" dirty="0"/>
              <a:t>. </a:t>
            </a:r>
          </a:p>
          <a:p>
            <a:endParaRPr lang="en-US" altLang="ko-KR" dirty="0"/>
          </a:p>
          <a:p>
            <a:pPr marL="285750" indent="-285750">
              <a:buFontTx/>
              <a:buChar char="-"/>
            </a:pPr>
            <a:r>
              <a:rPr lang="en-US" altLang="ko-KR" dirty="0">
                <a:solidFill>
                  <a:srgbClr val="0070C0"/>
                </a:solidFill>
                <a:hlinkClick r:id="rId2">
                  <a:extLst>
                    <a:ext uri="{A12FA001-AC4F-418D-AE19-62706E023703}">
                      <ahyp:hlinkClr xmlns:ahyp="http://schemas.microsoft.com/office/drawing/2018/hyperlinkcolor" val="tx"/>
                    </a:ext>
                  </a:extLst>
                </a:hlinkClick>
              </a:rPr>
              <a:t>Reinforcement Learning: An Introduction, Second edition, in progress</a:t>
            </a:r>
          </a:p>
          <a:p>
            <a:pPr marL="285750" indent="-285750">
              <a:buFontTx/>
              <a:buChar char="-"/>
            </a:pPr>
            <a:r>
              <a:rPr lang="ko-KR" altLang="en-US" dirty="0">
                <a:solidFill>
                  <a:srgbClr val="0070C0"/>
                </a:solidFill>
                <a:hlinkClick r:id="rId3">
                  <a:extLst>
                    <a:ext uri="{A12FA001-AC4F-418D-AE19-62706E023703}">
                      <ahyp:hlinkClr xmlns:ahyp="http://schemas.microsoft.com/office/drawing/2018/hyperlinkcolor" val="tx"/>
                    </a:ext>
                  </a:extLst>
                </a:hlinkClick>
              </a:rPr>
              <a:t>파이썬 </a:t>
            </a:r>
            <a:r>
              <a:rPr lang="ko-KR" altLang="en-US" dirty="0" err="1">
                <a:solidFill>
                  <a:srgbClr val="0070C0"/>
                </a:solidFill>
                <a:hlinkClick r:id="rId3">
                  <a:extLst>
                    <a:ext uri="{A12FA001-AC4F-418D-AE19-62706E023703}">
                      <ahyp:hlinkClr xmlns:ahyp="http://schemas.microsoft.com/office/drawing/2018/hyperlinkcolor" val="tx"/>
                    </a:ext>
                  </a:extLst>
                </a:hlinkClick>
              </a:rPr>
              <a:t>케라스로</a:t>
            </a:r>
            <a:r>
              <a:rPr lang="ko-KR" altLang="en-US" dirty="0">
                <a:solidFill>
                  <a:srgbClr val="0070C0"/>
                </a:solidFill>
                <a:hlinkClick r:id="rId3">
                  <a:extLst>
                    <a:ext uri="{A12FA001-AC4F-418D-AE19-62706E023703}">
                      <ahyp:hlinkClr xmlns:ahyp="http://schemas.microsoft.com/office/drawing/2018/hyperlinkcolor" val="tx"/>
                    </a:ext>
                  </a:extLst>
                </a:hlinkClick>
              </a:rPr>
              <a:t> 배우는 강화학습</a:t>
            </a:r>
            <a:endParaRPr lang="en-US" altLang="ko-KR" b="1" dirty="0">
              <a:solidFill>
                <a:srgbClr val="0070C0"/>
              </a:solidFill>
              <a:latin typeface="Noto Sans KR"/>
            </a:endParaRPr>
          </a:p>
          <a:p>
            <a:pPr marL="285750" indent="-285750">
              <a:buFontTx/>
              <a:buChar char="-"/>
            </a:pPr>
            <a:r>
              <a:rPr lang="ko-KR" altLang="en-US" dirty="0">
                <a:solidFill>
                  <a:srgbClr val="0070C0"/>
                </a:solidFill>
                <a:latin typeface="Noto Sans KR"/>
                <a:hlinkClick r:id="rId4">
                  <a:extLst>
                    <a:ext uri="{A12FA001-AC4F-418D-AE19-62706E023703}">
                      <ahyp:hlinkClr xmlns:ahyp="http://schemas.microsoft.com/office/drawing/2018/hyperlinkcolor" val="tx"/>
                    </a:ext>
                  </a:extLst>
                </a:hlinkClick>
              </a:rPr>
              <a:t>강화학습 기초 이론 </a:t>
            </a:r>
            <a:r>
              <a:rPr lang="en-US" altLang="ko-KR" dirty="0">
                <a:solidFill>
                  <a:srgbClr val="0070C0"/>
                </a:solidFill>
                <a:latin typeface="Noto Sans KR"/>
                <a:hlinkClick r:id="rId4">
                  <a:extLst>
                    <a:ext uri="{A12FA001-AC4F-418D-AE19-62706E023703}">
                      <ahyp:hlinkClr xmlns:ahyp="http://schemas.microsoft.com/office/drawing/2018/hyperlinkcolor" val="tx"/>
                    </a:ext>
                  </a:extLst>
                </a:hlinkClick>
              </a:rPr>
              <a:t>(</a:t>
            </a:r>
            <a:r>
              <a:rPr lang="ko-KR" altLang="en-US" dirty="0" err="1">
                <a:solidFill>
                  <a:srgbClr val="0070C0"/>
                </a:solidFill>
                <a:latin typeface="Noto Sans KR"/>
                <a:hlinkClick r:id="rId4">
                  <a:extLst>
                    <a:ext uri="{A12FA001-AC4F-418D-AE19-62706E023703}">
                      <ahyp:hlinkClr xmlns:ahyp="http://schemas.microsoft.com/office/drawing/2018/hyperlinkcolor" val="tx"/>
                    </a:ext>
                  </a:extLst>
                </a:hlinkClick>
              </a:rPr>
              <a:t>팡요랩</a:t>
            </a:r>
            <a:r>
              <a:rPr lang="en-US" altLang="ko-KR" dirty="0">
                <a:solidFill>
                  <a:srgbClr val="0070C0"/>
                </a:solidFill>
                <a:latin typeface="Noto Sans KR"/>
                <a:hlinkClick r:id="rId4">
                  <a:extLst>
                    <a:ext uri="{A12FA001-AC4F-418D-AE19-62706E023703}">
                      <ahyp:hlinkClr xmlns:ahyp="http://schemas.microsoft.com/office/drawing/2018/hyperlinkcolor" val="tx"/>
                    </a:ext>
                  </a:extLst>
                </a:hlinkClick>
              </a:rPr>
              <a:t>)</a:t>
            </a:r>
            <a:endParaRPr lang="en-US" altLang="ko-KR" dirty="0">
              <a:solidFill>
                <a:srgbClr val="0070C0"/>
              </a:solidFill>
            </a:endParaRPr>
          </a:p>
        </p:txBody>
      </p:sp>
      <p:sp>
        <p:nvSpPr>
          <p:cNvPr id="3" name="슬라이드 번호 개체 틀 2">
            <a:extLst>
              <a:ext uri="{FF2B5EF4-FFF2-40B4-BE49-F238E27FC236}">
                <a16:creationId xmlns:a16="http://schemas.microsoft.com/office/drawing/2014/main" id="{BFAAE224-8B15-4693-9078-CB2E3A8C5F3E}"/>
              </a:ext>
            </a:extLst>
          </p:cNvPr>
          <p:cNvSpPr>
            <a:spLocks noGrp="1"/>
          </p:cNvSpPr>
          <p:nvPr>
            <p:ph type="sldNum" sz="quarter" idx="12"/>
          </p:nvPr>
        </p:nvSpPr>
        <p:spPr/>
        <p:txBody>
          <a:bodyPr/>
          <a:lstStyle/>
          <a:p>
            <a:fld id="{7F1C8D6D-6533-4E78-8747-C5996EA27197}" type="slidenum">
              <a:rPr lang="ko-KR" altLang="en-US" smtClean="0"/>
              <a:t>2</a:t>
            </a:fld>
            <a:endParaRPr lang="ko-KR" altLang="en-US"/>
          </a:p>
        </p:txBody>
      </p:sp>
      <p:pic>
        <p:nvPicPr>
          <p:cNvPr id="2050" name="Picture 2">
            <a:extLst>
              <a:ext uri="{FF2B5EF4-FFF2-40B4-BE49-F238E27FC236}">
                <a16:creationId xmlns:a16="http://schemas.microsoft.com/office/drawing/2014/main" id="{BB3AB98B-ABB6-485B-91E1-B13DE34FF8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7689" y="3331600"/>
            <a:ext cx="5953125" cy="3076575"/>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a:extLst>
              <a:ext uri="{FF2B5EF4-FFF2-40B4-BE49-F238E27FC236}">
                <a16:creationId xmlns:a16="http://schemas.microsoft.com/office/drawing/2014/main" id="{852224F5-53F6-4EC0-9B4C-8B22784E76F6}"/>
              </a:ext>
            </a:extLst>
          </p:cNvPr>
          <p:cNvSpPr/>
          <p:nvPr/>
        </p:nvSpPr>
        <p:spPr>
          <a:xfrm>
            <a:off x="5732779" y="5170636"/>
            <a:ext cx="727228" cy="296389"/>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9120216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381593" y="375799"/>
            <a:ext cx="9845672" cy="66247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dirty="0"/>
              <a:t>Experiments</a:t>
            </a:r>
            <a:endParaRPr lang="ko-KR" altLang="en-US" sz="3200" b="1" dirty="0"/>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슬라이드 번호 개체 틀 6">
            <a:extLst>
              <a:ext uri="{FF2B5EF4-FFF2-40B4-BE49-F238E27FC236}">
                <a16:creationId xmlns:a16="http://schemas.microsoft.com/office/drawing/2014/main" id="{D5C7A70C-0D25-41E8-BDA3-928CFA029CD2}"/>
              </a:ext>
            </a:extLst>
          </p:cNvPr>
          <p:cNvSpPr>
            <a:spLocks noGrp="1"/>
          </p:cNvSpPr>
          <p:nvPr>
            <p:ph type="sldNum" sz="quarter" idx="12"/>
          </p:nvPr>
        </p:nvSpPr>
        <p:spPr/>
        <p:txBody>
          <a:bodyPr/>
          <a:lstStyle/>
          <a:p>
            <a:fld id="{7F1C8D6D-6533-4E78-8747-C5996EA27197}" type="slidenum">
              <a:rPr lang="ko-KR" altLang="en-US" smtClean="0"/>
              <a:t>20</a:t>
            </a:fld>
            <a:endParaRPr lang="ko-KR" altLang="en-US"/>
          </a:p>
        </p:txBody>
      </p:sp>
      <p:pic>
        <p:nvPicPr>
          <p:cNvPr id="3" name="그림 2">
            <a:extLst>
              <a:ext uri="{FF2B5EF4-FFF2-40B4-BE49-F238E27FC236}">
                <a16:creationId xmlns:a16="http://schemas.microsoft.com/office/drawing/2014/main" id="{42655A25-9377-4812-B3E4-4FB92A4A6D66}"/>
              </a:ext>
            </a:extLst>
          </p:cNvPr>
          <p:cNvPicPr>
            <a:picLocks noChangeAspect="1"/>
          </p:cNvPicPr>
          <p:nvPr/>
        </p:nvPicPr>
        <p:blipFill>
          <a:blip r:embed="rId2"/>
          <a:stretch>
            <a:fillRect/>
          </a:stretch>
        </p:blipFill>
        <p:spPr>
          <a:xfrm>
            <a:off x="2133256" y="1798178"/>
            <a:ext cx="7925487" cy="3261643"/>
          </a:xfrm>
          <a:prstGeom prst="rect">
            <a:avLst/>
          </a:prstGeom>
        </p:spPr>
      </p:pic>
    </p:spTree>
    <p:extLst>
      <p:ext uri="{BB962C8B-B14F-4D97-AF65-F5344CB8AC3E}">
        <p14:creationId xmlns:p14="http://schemas.microsoft.com/office/powerpoint/2010/main" val="27980235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381593" y="375799"/>
            <a:ext cx="9845672" cy="66247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dirty="0"/>
              <a:t>Conclusion</a:t>
            </a:r>
            <a:endParaRPr lang="ko-KR" altLang="en-US" sz="3200" b="1" dirty="0"/>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슬라이드 번호 개체 틀 6">
            <a:extLst>
              <a:ext uri="{FF2B5EF4-FFF2-40B4-BE49-F238E27FC236}">
                <a16:creationId xmlns:a16="http://schemas.microsoft.com/office/drawing/2014/main" id="{D5C7A70C-0D25-41E8-BDA3-928CFA029CD2}"/>
              </a:ext>
            </a:extLst>
          </p:cNvPr>
          <p:cNvSpPr>
            <a:spLocks noGrp="1"/>
          </p:cNvSpPr>
          <p:nvPr>
            <p:ph type="sldNum" sz="quarter" idx="12"/>
          </p:nvPr>
        </p:nvSpPr>
        <p:spPr/>
        <p:txBody>
          <a:bodyPr/>
          <a:lstStyle/>
          <a:p>
            <a:fld id="{7F1C8D6D-6533-4E78-8747-C5996EA27197}" type="slidenum">
              <a:rPr lang="ko-KR" altLang="en-US" smtClean="0"/>
              <a:t>21</a:t>
            </a:fld>
            <a:endParaRPr lang="ko-KR" altLang="en-US"/>
          </a:p>
        </p:txBody>
      </p:sp>
      <p:sp>
        <p:nvSpPr>
          <p:cNvPr id="2" name="직사각형 1">
            <a:extLst>
              <a:ext uri="{FF2B5EF4-FFF2-40B4-BE49-F238E27FC236}">
                <a16:creationId xmlns:a16="http://schemas.microsoft.com/office/drawing/2014/main" id="{21718765-9CD8-4576-A59A-3E2645749339}"/>
              </a:ext>
            </a:extLst>
          </p:cNvPr>
          <p:cNvSpPr/>
          <p:nvPr/>
        </p:nvSpPr>
        <p:spPr>
          <a:xfrm>
            <a:off x="427139" y="1248947"/>
            <a:ext cx="11246701" cy="1200329"/>
          </a:xfrm>
          <a:prstGeom prst="rect">
            <a:avLst/>
          </a:prstGeom>
        </p:spPr>
        <p:txBody>
          <a:bodyPr wrap="square">
            <a:spAutoFit/>
          </a:bodyPr>
          <a:lstStyle/>
          <a:p>
            <a:pPr marL="285750" indent="-285750">
              <a:buFont typeface="Wingdings" panose="05000000000000000000" pitchFamily="2" charset="2"/>
              <a:buChar char="§"/>
              <a:defRPr/>
            </a:pPr>
            <a:r>
              <a:rPr lang="en-US" altLang="ko-KR" b="1" dirty="0"/>
              <a:t>New</a:t>
            </a:r>
            <a:r>
              <a:rPr lang="ko-KR" altLang="en-US" b="1" dirty="0"/>
              <a:t> </a:t>
            </a:r>
            <a:r>
              <a:rPr lang="en-US" altLang="ko-KR" b="1" dirty="0"/>
              <a:t>deep</a:t>
            </a:r>
            <a:r>
              <a:rPr lang="ko-KR" altLang="en-US" b="1" dirty="0"/>
              <a:t> </a:t>
            </a:r>
            <a:r>
              <a:rPr lang="en-US" altLang="ko-KR" b="1" dirty="0"/>
              <a:t>learning</a:t>
            </a:r>
            <a:r>
              <a:rPr lang="ko-KR" altLang="en-US" b="1" dirty="0"/>
              <a:t> </a:t>
            </a:r>
            <a:r>
              <a:rPr lang="en-US" altLang="ko-KR" b="1" dirty="0"/>
              <a:t>model for reinforcement learning. (DQN)</a:t>
            </a:r>
          </a:p>
          <a:p>
            <a:pPr marL="285750" indent="-285750">
              <a:buFont typeface="Wingdings" panose="05000000000000000000" pitchFamily="2" charset="2"/>
              <a:buChar char="§"/>
              <a:defRPr/>
            </a:pPr>
            <a:endParaRPr lang="en-US" altLang="ko-KR" b="1" dirty="0"/>
          </a:p>
          <a:p>
            <a:pPr marL="285750" indent="-285750">
              <a:buFont typeface="Wingdings" panose="05000000000000000000" pitchFamily="2" charset="2"/>
              <a:buChar char="§"/>
              <a:defRPr/>
            </a:pPr>
            <a:r>
              <a:rPr lang="en-US" altLang="ko-KR" b="1" dirty="0"/>
              <a:t>We also presented a variant of online Q-learning that combines stochastic minibatch updates with experience replay memory to ease the training of deep networks for RL</a:t>
            </a:r>
          </a:p>
        </p:txBody>
      </p:sp>
    </p:spTree>
    <p:extLst>
      <p:ext uri="{BB962C8B-B14F-4D97-AF65-F5344CB8AC3E}">
        <p14:creationId xmlns:p14="http://schemas.microsoft.com/office/powerpoint/2010/main" val="21376845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en-US" altLang="ko-KR" b="1" dirty="0"/>
              <a:t>MDP</a:t>
            </a:r>
            <a:r>
              <a:rPr lang="ko-KR" altLang="en-US" b="1" dirty="0"/>
              <a:t> </a:t>
            </a:r>
            <a:r>
              <a:rPr lang="en-US" altLang="ko-KR" b="1" dirty="0"/>
              <a:t>(Markov</a:t>
            </a:r>
            <a:r>
              <a:rPr lang="ko-KR" altLang="en-US" b="1" dirty="0"/>
              <a:t> </a:t>
            </a:r>
            <a:r>
              <a:rPr lang="en-US" altLang="ko-KR" b="1" dirty="0"/>
              <a:t>Decision</a:t>
            </a:r>
            <a:r>
              <a:rPr lang="ko-KR" altLang="en-US" b="1" dirty="0"/>
              <a:t> </a:t>
            </a:r>
            <a:r>
              <a:rPr lang="en-US" altLang="ko-KR" b="1" dirty="0"/>
              <a:t>Process)</a:t>
            </a:r>
          </a:p>
        </p:txBody>
      </p:sp>
      <p:sp>
        <p:nvSpPr>
          <p:cNvPr id="10" name="TextBox 9">
            <a:extLst>
              <a:ext uri="{FF2B5EF4-FFF2-40B4-BE49-F238E27FC236}">
                <a16:creationId xmlns:a16="http://schemas.microsoft.com/office/drawing/2014/main" id="{A1D79B17-65F1-464E-95C7-7C061249B26F}"/>
              </a:ext>
            </a:extLst>
          </p:cNvPr>
          <p:cNvSpPr txBox="1"/>
          <p:nvPr/>
        </p:nvSpPr>
        <p:spPr>
          <a:xfrm>
            <a:off x="757212" y="1642888"/>
            <a:ext cx="7417415" cy="646331"/>
          </a:xfrm>
          <a:prstGeom prst="rect">
            <a:avLst/>
          </a:prstGeom>
          <a:noFill/>
        </p:spPr>
        <p:txBody>
          <a:bodyPr wrap="none" rtlCol="0">
            <a:spAutoFit/>
          </a:bodyPr>
          <a:lstStyle/>
          <a:p>
            <a:pPr marL="342900" indent="-342900">
              <a:buFont typeface="Arial" panose="020B0604020202020204" pitchFamily="34" charset="0"/>
              <a:buChar char="•"/>
            </a:pPr>
            <a:r>
              <a:rPr lang="ko-KR" altLang="en-US" dirty="0"/>
              <a:t>강화학습은 순차적으로 행동을 계속 결정해야 하는 문제를 푸는 것</a:t>
            </a:r>
            <a:endParaRPr lang="en-US" altLang="ko-KR" dirty="0"/>
          </a:p>
          <a:p>
            <a:pPr marL="342900" indent="-342900">
              <a:buFont typeface="Arial" panose="020B0604020202020204" pitchFamily="34" charset="0"/>
              <a:buChar char="•"/>
            </a:pPr>
            <a:r>
              <a:rPr lang="ko-KR" altLang="en-US" dirty="0"/>
              <a:t>이를 수학적으로 표현한 것이 </a:t>
            </a:r>
            <a:r>
              <a:rPr lang="en-US" altLang="ko-KR" b="1" dirty="0"/>
              <a:t>MDP</a:t>
            </a:r>
            <a:endParaRPr lang="ko-KR" altLang="en-US" dirty="0"/>
          </a:p>
        </p:txBody>
      </p:sp>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22</a:t>
            </a:fld>
            <a:endParaRPr lang="ko-KR" altLang="en-US" dirty="0"/>
          </a:p>
        </p:txBody>
      </p:sp>
      <p:sp>
        <p:nvSpPr>
          <p:cNvPr id="6" name="직사각형 5">
            <a:extLst>
              <a:ext uri="{FF2B5EF4-FFF2-40B4-BE49-F238E27FC236}">
                <a16:creationId xmlns:a16="http://schemas.microsoft.com/office/drawing/2014/main" id="{897BED95-7F50-49F6-9C5C-A00A22A5486C}"/>
              </a:ext>
            </a:extLst>
          </p:cNvPr>
          <p:cNvSpPr/>
          <p:nvPr/>
        </p:nvSpPr>
        <p:spPr>
          <a:xfrm>
            <a:off x="2803141" y="2466989"/>
            <a:ext cx="6340858" cy="1040528"/>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681DE0DB-2043-475A-94E9-7A678A66C337}"/>
              </a:ext>
            </a:extLst>
          </p:cNvPr>
          <p:cNvSpPr txBox="1"/>
          <p:nvPr/>
        </p:nvSpPr>
        <p:spPr>
          <a:xfrm>
            <a:off x="5190897" y="2581030"/>
            <a:ext cx="1688283" cy="307777"/>
          </a:xfrm>
          <a:prstGeom prst="rect">
            <a:avLst/>
          </a:prstGeom>
          <a:noFill/>
        </p:spPr>
        <p:txBody>
          <a:bodyPr wrap="none" rtlCol="0">
            <a:spAutoFit/>
          </a:bodyPr>
          <a:lstStyle/>
          <a:p>
            <a:r>
              <a:rPr lang="en-US" altLang="ko-KR" sz="1400" b="1" dirty="0"/>
              <a:t>MDP </a:t>
            </a:r>
            <a:r>
              <a:rPr lang="ko-KR" altLang="en-US" sz="1400" b="1" dirty="0"/>
              <a:t>의 구성 요소</a:t>
            </a:r>
          </a:p>
        </p:txBody>
      </p:sp>
      <p:sp>
        <p:nvSpPr>
          <p:cNvPr id="11" name="사각형: 둥근 모서리 10">
            <a:extLst>
              <a:ext uri="{FF2B5EF4-FFF2-40B4-BE49-F238E27FC236}">
                <a16:creationId xmlns:a16="http://schemas.microsoft.com/office/drawing/2014/main" id="{6467FAFD-4487-4A59-83CF-AC211E5190CA}"/>
              </a:ext>
            </a:extLst>
          </p:cNvPr>
          <p:cNvSpPr/>
          <p:nvPr/>
        </p:nvSpPr>
        <p:spPr>
          <a:xfrm>
            <a:off x="3014367" y="3056209"/>
            <a:ext cx="819807" cy="338901"/>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b="1" dirty="0"/>
              <a:t>상태</a:t>
            </a:r>
          </a:p>
        </p:txBody>
      </p:sp>
      <mc:AlternateContent xmlns:mc="http://schemas.openxmlformats.org/markup-compatibility/2006">
        <mc:Choice xmlns:a14="http://schemas.microsoft.com/office/drawing/2010/main" Requires="a14">
          <p:sp>
            <p:nvSpPr>
              <p:cNvPr id="15" name="사각형: 둥근 모서리 14">
                <a:extLst>
                  <a:ext uri="{FF2B5EF4-FFF2-40B4-BE49-F238E27FC236}">
                    <a16:creationId xmlns:a16="http://schemas.microsoft.com/office/drawing/2014/main" id="{4A86526C-AB89-4AB8-8AB6-2C458605C620}"/>
                  </a:ext>
                </a:extLst>
              </p:cNvPr>
              <p:cNvSpPr/>
              <p:nvPr/>
            </p:nvSpPr>
            <p:spPr>
              <a:xfrm>
                <a:off x="4045400" y="3052693"/>
                <a:ext cx="819807" cy="338901"/>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ko-KR" altLang="en-US" sz="1400" b="1" i="1">
                        <a:latin typeface="Cambria Math" panose="02040503050406030204" pitchFamily="18" charset="0"/>
                      </a:rPr>
                      <m:t>행</m:t>
                    </m:r>
                  </m:oMath>
                </a14:m>
                <a:r>
                  <a:rPr lang="ko-KR" altLang="en-US" sz="1400" b="1" dirty="0"/>
                  <a:t>동</a:t>
                </a:r>
              </a:p>
            </p:txBody>
          </p:sp>
        </mc:Choice>
        <mc:Fallback>
          <p:sp>
            <p:nvSpPr>
              <p:cNvPr id="15" name="사각형: 둥근 모서리 14">
                <a:extLst>
                  <a:ext uri="{FF2B5EF4-FFF2-40B4-BE49-F238E27FC236}">
                    <a16:creationId xmlns:a16="http://schemas.microsoft.com/office/drawing/2014/main" id="{4A86526C-AB89-4AB8-8AB6-2C458605C620}"/>
                  </a:ext>
                </a:extLst>
              </p:cNvPr>
              <p:cNvSpPr>
                <a:spLocks noRot="1" noChangeAspect="1" noMove="1" noResize="1" noEditPoints="1" noAdjustHandles="1" noChangeArrowheads="1" noChangeShapeType="1" noTextEdit="1"/>
              </p:cNvSpPr>
              <p:nvPr/>
            </p:nvSpPr>
            <p:spPr>
              <a:xfrm>
                <a:off x="4045400" y="3052693"/>
                <a:ext cx="819807" cy="338901"/>
              </a:xfrm>
              <a:prstGeom prst="roundRect">
                <a:avLst/>
              </a:prstGeom>
              <a:blipFill>
                <a:blip r:embed="rId2"/>
                <a:stretch>
                  <a:fillRect b="-12281"/>
                </a:stretch>
              </a:blipFill>
              <a:ln>
                <a:solidFill>
                  <a:schemeClr val="tx2"/>
                </a:solidFill>
              </a:ln>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1" name="사각형: 둥근 모서리 20">
                <a:extLst>
                  <a:ext uri="{FF2B5EF4-FFF2-40B4-BE49-F238E27FC236}">
                    <a16:creationId xmlns:a16="http://schemas.microsoft.com/office/drawing/2014/main" id="{25C3CF66-104E-4607-9601-9F84D5857A71}"/>
                  </a:ext>
                </a:extLst>
              </p:cNvPr>
              <p:cNvSpPr/>
              <p:nvPr/>
            </p:nvSpPr>
            <p:spPr>
              <a:xfrm>
                <a:off x="5053801" y="3050737"/>
                <a:ext cx="981238" cy="338901"/>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ko-KR" altLang="en-US" sz="1400" b="1" i="1">
                        <a:latin typeface="Cambria Math" panose="02040503050406030204" pitchFamily="18" charset="0"/>
                      </a:rPr>
                      <m:t>보</m:t>
                    </m:r>
                  </m:oMath>
                </a14:m>
                <a:r>
                  <a:rPr lang="ko-KR" altLang="en-US" sz="1400" b="1" dirty="0"/>
                  <a:t>상함수</a:t>
                </a:r>
              </a:p>
            </p:txBody>
          </p:sp>
        </mc:Choice>
        <mc:Fallback>
          <p:sp>
            <p:nvSpPr>
              <p:cNvPr id="21" name="사각형: 둥근 모서리 20">
                <a:extLst>
                  <a:ext uri="{FF2B5EF4-FFF2-40B4-BE49-F238E27FC236}">
                    <a16:creationId xmlns:a16="http://schemas.microsoft.com/office/drawing/2014/main" id="{25C3CF66-104E-4607-9601-9F84D5857A71}"/>
                  </a:ext>
                </a:extLst>
              </p:cNvPr>
              <p:cNvSpPr>
                <a:spLocks noRot="1" noChangeAspect="1" noMove="1" noResize="1" noEditPoints="1" noAdjustHandles="1" noChangeArrowheads="1" noChangeShapeType="1" noTextEdit="1"/>
              </p:cNvSpPr>
              <p:nvPr/>
            </p:nvSpPr>
            <p:spPr>
              <a:xfrm>
                <a:off x="5053801" y="3050737"/>
                <a:ext cx="981238" cy="338901"/>
              </a:xfrm>
              <a:prstGeom prst="roundRect">
                <a:avLst/>
              </a:prstGeom>
              <a:blipFill>
                <a:blip r:embed="rId3"/>
                <a:stretch>
                  <a:fillRect b="-12069"/>
                </a:stretch>
              </a:blipFill>
              <a:ln>
                <a:solidFill>
                  <a:schemeClr val="tx2"/>
                </a:solidFill>
              </a:ln>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3" name="사각형: 둥근 모서리 22">
                <a:extLst>
                  <a:ext uri="{FF2B5EF4-FFF2-40B4-BE49-F238E27FC236}">
                    <a16:creationId xmlns:a16="http://schemas.microsoft.com/office/drawing/2014/main" id="{3AFA1A3F-FDFC-4875-927A-4448A8743CB2}"/>
                  </a:ext>
                </a:extLst>
              </p:cNvPr>
              <p:cNvSpPr/>
              <p:nvPr/>
            </p:nvSpPr>
            <p:spPr>
              <a:xfrm>
                <a:off x="6223633" y="3047221"/>
                <a:ext cx="1476687" cy="338901"/>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ko-KR" altLang="en-US" sz="1400" b="1" i="1">
                        <a:latin typeface="Cambria Math" panose="02040503050406030204" pitchFamily="18" charset="0"/>
                      </a:rPr>
                      <m:t>상</m:t>
                    </m:r>
                  </m:oMath>
                </a14:m>
                <a:r>
                  <a:rPr lang="ko-KR" altLang="en-US" sz="1400" b="1" dirty="0"/>
                  <a:t>태 변환 확률</a:t>
                </a:r>
              </a:p>
            </p:txBody>
          </p:sp>
        </mc:Choice>
        <mc:Fallback>
          <p:sp>
            <p:nvSpPr>
              <p:cNvPr id="23" name="사각형: 둥근 모서리 22">
                <a:extLst>
                  <a:ext uri="{FF2B5EF4-FFF2-40B4-BE49-F238E27FC236}">
                    <a16:creationId xmlns:a16="http://schemas.microsoft.com/office/drawing/2014/main" id="{3AFA1A3F-FDFC-4875-927A-4448A8743CB2}"/>
                  </a:ext>
                </a:extLst>
              </p:cNvPr>
              <p:cNvSpPr>
                <a:spLocks noRot="1" noChangeAspect="1" noMove="1" noResize="1" noEditPoints="1" noAdjustHandles="1" noChangeArrowheads="1" noChangeShapeType="1" noTextEdit="1"/>
              </p:cNvSpPr>
              <p:nvPr/>
            </p:nvSpPr>
            <p:spPr>
              <a:xfrm>
                <a:off x="6223633" y="3047221"/>
                <a:ext cx="1476687" cy="338901"/>
              </a:xfrm>
              <a:prstGeom prst="roundRect">
                <a:avLst/>
              </a:prstGeom>
              <a:blipFill>
                <a:blip r:embed="rId4"/>
                <a:stretch>
                  <a:fillRect b="-12281"/>
                </a:stretch>
              </a:blipFill>
              <a:ln>
                <a:solidFill>
                  <a:schemeClr val="tx2"/>
                </a:solidFill>
              </a:ln>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5" name="사각형: 둥근 모서리 24">
                <a:extLst>
                  <a:ext uri="{FF2B5EF4-FFF2-40B4-BE49-F238E27FC236}">
                    <a16:creationId xmlns:a16="http://schemas.microsoft.com/office/drawing/2014/main" id="{4818A96D-AEDB-4261-BDDF-7880A1AA81F5}"/>
                  </a:ext>
                </a:extLst>
              </p:cNvPr>
              <p:cNvSpPr/>
              <p:nvPr/>
            </p:nvSpPr>
            <p:spPr>
              <a:xfrm>
                <a:off x="7888914" y="3056209"/>
                <a:ext cx="981238" cy="338901"/>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ko-KR" altLang="en-US" sz="1400" b="1" i="1" smtClean="0">
                        <a:latin typeface="Cambria Math" panose="02040503050406030204" pitchFamily="18" charset="0"/>
                      </a:rPr>
                      <m:t>감</m:t>
                    </m:r>
                  </m:oMath>
                </a14:m>
                <a:r>
                  <a:rPr lang="ko-KR" altLang="en-US" sz="1400" b="1" dirty="0"/>
                  <a:t>가율</a:t>
                </a:r>
              </a:p>
            </p:txBody>
          </p:sp>
        </mc:Choice>
        <mc:Fallback>
          <p:sp>
            <p:nvSpPr>
              <p:cNvPr id="25" name="사각형: 둥근 모서리 24">
                <a:extLst>
                  <a:ext uri="{FF2B5EF4-FFF2-40B4-BE49-F238E27FC236}">
                    <a16:creationId xmlns:a16="http://schemas.microsoft.com/office/drawing/2014/main" id="{4818A96D-AEDB-4261-BDDF-7880A1AA81F5}"/>
                  </a:ext>
                </a:extLst>
              </p:cNvPr>
              <p:cNvSpPr>
                <a:spLocks noRot="1" noChangeAspect="1" noMove="1" noResize="1" noEditPoints="1" noAdjustHandles="1" noChangeArrowheads="1" noChangeShapeType="1" noTextEdit="1"/>
              </p:cNvSpPr>
              <p:nvPr/>
            </p:nvSpPr>
            <p:spPr>
              <a:xfrm>
                <a:off x="7888914" y="3056209"/>
                <a:ext cx="981238" cy="338901"/>
              </a:xfrm>
              <a:prstGeom prst="roundRect">
                <a:avLst/>
              </a:prstGeom>
              <a:blipFill>
                <a:blip r:embed="rId5"/>
                <a:stretch>
                  <a:fillRect b="-10345"/>
                </a:stretch>
              </a:blipFill>
              <a:ln>
                <a:solidFill>
                  <a:schemeClr val="tx2"/>
                </a:solidFill>
              </a:ln>
            </p:spPr>
            <p:txBody>
              <a:bodyPr/>
              <a:lstStyle/>
              <a:p>
                <a:r>
                  <a:rPr lang="ko-KR" altLang="en-US">
                    <a:noFill/>
                  </a:rPr>
                  <a:t> </a:t>
                </a:r>
              </a:p>
            </p:txBody>
          </p:sp>
        </mc:Fallback>
      </mc:AlternateContent>
      <p:sp>
        <p:nvSpPr>
          <p:cNvPr id="27" name="직사각형 26">
            <a:extLst>
              <a:ext uri="{FF2B5EF4-FFF2-40B4-BE49-F238E27FC236}">
                <a16:creationId xmlns:a16="http://schemas.microsoft.com/office/drawing/2014/main" id="{5CA276C5-2637-491C-9B1E-3E276EAA7F8C}"/>
              </a:ext>
            </a:extLst>
          </p:cNvPr>
          <p:cNvSpPr/>
          <p:nvPr/>
        </p:nvSpPr>
        <p:spPr>
          <a:xfrm>
            <a:off x="427139" y="3636855"/>
            <a:ext cx="4983061"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a:t>상태 </a:t>
            </a:r>
            <a:r>
              <a:rPr lang="en-US" altLang="ko-KR" b="1" dirty="0"/>
              <a:t>(State) – </a:t>
            </a:r>
            <a:r>
              <a:rPr lang="ko-KR" altLang="en-US" b="1" dirty="0"/>
              <a:t>현재 상황을 나타내는 정보</a:t>
            </a:r>
            <a:endParaRPr lang="en-US" altLang="ko-KR" b="1" dirty="0"/>
          </a:p>
        </p:txBody>
      </p: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D09B23FD-B411-485D-B44C-A3420B55F5C0}"/>
                  </a:ext>
                </a:extLst>
              </p:cNvPr>
              <p:cNvSpPr txBox="1"/>
              <p:nvPr/>
            </p:nvSpPr>
            <p:spPr>
              <a:xfrm>
                <a:off x="753217" y="4006187"/>
                <a:ext cx="8852936" cy="2590517"/>
              </a:xfrm>
              <a:prstGeom prst="rect">
                <a:avLst/>
              </a:prstGeom>
              <a:noFill/>
            </p:spPr>
            <p:txBody>
              <a:bodyPr wrap="none" rtlCol="0">
                <a:spAutoFit/>
              </a:bodyPr>
              <a:lstStyle/>
              <a:p>
                <a:pPr marL="342900" indent="-342900">
                  <a:buFont typeface="Arial" panose="020B0604020202020204" pitchFamily="34" charset="0"/>
                  <a:buChar char="•"/>
                </a:pPr>
                <a14:m>
                  <m:oMath xmlns:m="http://schemas.openxmlformats.org/officeDocument/2006/math">
                    <m:r>
                      <a:rPr lang="en-US" altLang="ko-KR" b="0" i="1" smtClean="0">
                        <a:latin typeface="Cambria Math" panose="02040503050406030204" pitchFamily="18" charset="0"/>
                      </a:rPr>
                      <m:t>𝐴𝑔𝑒𝑛𝑡</m:t>
                    </m:r>
                  </m:oMath>
                </a14:m>
                <a:r>
                  <a:rPr lang="ko-KR" altLang="en-US" dirty="0"/>
                  <a:t> 가 </a:t>
                </a:r>
                <a:r>
                  <a:rPr lang="ko-KR" altLang="en-US" u="sng" dirty="0"/>
                  <a:t>관찰 가능한 상태의 집합</a:t>
                </a:r>
                <a:r>
                  <a:rPr lang="en-US" altLang="ko-KR" dirty="0"/>
                  <a:t>(Set)</a:t>
                </a:r>
              </a:p>
              <a:p>
                <a:pPr marL="342900" indent="-342900">
                  <a:buFont typeface="Arial" panose="020B0604020202020204" pitchFamily="34" charset="0"/>
                  <a:buChar char="•"/>
                </a:pPr>
                <a:r>
                  <a:rPr lang="ko-KR" altLang="en-US" dirty="0"/>
                  <a:t>예를 들어</a:t>
                </a:r>
                <a:r>
                  <a:rPr lang="en-US" altLang="ko-KR" dirty="0"/>
                  <a:t>, Grid World (5 x 5)</a:t>
                </a:r>
                <a:r>
                  <a:rPr lang="ko-KR" altLang="en-US" dirty="0"/>
                  <a:t>에서는 상태 집합을 아래와 같이 표현</a:t>
                </a:r>
                <a:endParaRPr lang="en-US" altLang="ko-KR" dirty="0"/>
              </a:p>
              <a:p>
                <a:pPr marL="342900" indent="-342900">
                  <a:buFont typeface="Arial" panose="020B0604020202020204" pitchFamily="34" charset="0"/>
                  <a:buChar char="•"/>
                </a:pPr>
                <a:endParaRPr lang="en-US" altLang="ko-KR" b="0" i="1" dirty="0">
                  <a:latin typeface="Cambria Math" panose="02040503050406030204" pitchFamily="18" charset="0"/>
                </a:endParaRPr>
              </a:p>
              <a:p>
                <a:pPr marL="342900" indent="-342900">
                  <a:buFont typeface="Arial" panose="020B0604020202020204" pitchFamily="34" charset="0"/>
                  <a:buChar char="•"/>
                </a:pPr>
                <a:endParaRPr lang="en-US" altLang="ko-KR" b="0" i="1" dirty="0">
                  <a:latin typeface="Cambria Math" panose="02040503050406030204" pitchFamily="18" charset="0"/>
                </a:endParaRPr>
              </a:p>
              <a:p>
                <a:pPr marL="342900" indent="-342900">
                  <a:buFont typeface="Arial" panose="020B0604020202020204" pitchFamily="34" charset="0"/>
                  <a:buChar char="•"/>
                </a:pPr>
                <a:endParaRPr lang="en-US" altLang="ko-KR" dirty="0"/>
              </a:p>
              <a:p>
                <a:pPr marL="342900" indent="-342900">
                  <a:buFont typeface="Arial" panose="020B0604020202020204" pitchFamily="34" charset="0"/>
                  <a:buChar char="•"/>
                </a:pPr>
                <a:r>
                  <a:rPr lang="ko-KR" altLang="en-US" u="sng" dirty="0"/>
                  <a:t>상태는 </a:t>
                </a:r>
                <a14:m>
                  <m:oMath xmlns:m="http://schemas.openxmlformats.org/officeDocument/2006/math">
                    <m:r>
                      <a:rPr lang="en-US" altLang="ko-KR" b="0" i="1" u="sng" smtClean="0">
                        <a:latin typeface="Cambria Math" panose="02040503050406030204" pitchFamily="18" charset="0"/>
                      </a:rPr>
                      <m:t>𝑡</m:t>
                    </m:r>
                    <m:r>
                      <a:rPr lang="en-US" altLang="ko-KR" b="0" i="1" u="sng" smtClean="0">
                        <a:latin typeface="Cambria Math" panose="02040503050406030204" pitchFamily="18" charset="0"/>
                      </a:rPr>
                      <m:t> </m:t>
                    </m:r>
                  </m:oMath>
                </a14:m>
                <a:r>
                  <a:rPr lang="en-US" altLang="ko-KR" u="sng" dirty="0"/>
                  <a:t>(</a:t>
                </a:r>
                <a:r>
                  <a:rPr lang="ko-KR" altLang="en-US" u="sng" dirty="0"/>
                  <a:t>시간</a:t>
                </a:r>
                <a:r>
                  <a:rPr lang="en-US" altLang="ko-KR" u="sng" dirty="0"/>
                  <a:t>)</a:t>
                </a:r>
                <a:r>
                  <a:rPr lang="ko-KR" altLang="en-US" u="sng" dirty="0"/>
                  <a:t>에 따라 변하므로</a:t>
                </a:r>
                <a:r>
                  <a:rPr lang="ko-KR" altLang="en-US" dirty="0"/>
                  <a:t> 확률 변수</a:t>
                </a:r>
                <a:r>
                  <a:rPr lang="en-US" altLang="ko-KR" dirty="0"/>
                  <a:t>(</a:t>
                </a:r>
                <a:r>
                  <a:rPr lang="ko-KR" altLang="en-US" dirty="0"/>
                  <a:t>변하기 때문에</a:t>
                </a:r>
                <a:r>
                  <a:rPr lang="en-US" altLang="ko-KR" dirty="0"/>
                  <a:t>)</a:t>
                </a:r>
                <a:r>
                  <a:rPr lang="ko-KR" altLang="en-US" dirty="0"/>
                  <a:t>처럼 아래와 같이 표현</a:t>
                </a:r>
                <a:endParaRPr lang="en-US" altLang="ko-KR" dirty="0"/>
              </a:p>
              <a:p>
                <a:pPr marL="342900" indent="-342900">
                  <a:buFont typeface="Arial" panose="020B0604020202020204" pitchFamily="34" charset="0"/>
                  <a:buChar char="•"/>
                </a:pPr>
                <a:endParaRPr lang="en-US" altLang="ko-KR" dirty="0"/>
              </a:p>
              <a:p>
                <a:endParaRPr lang="en-US" altLang="ko-KR" dirty="0"/>
              </a:p>
              <a:p>
                <a:pPr marL="342900" indent="-342900">
                  <a:buFont typeface="Arial" panose="020B0604020202020204" pitchFamily="34" charset="0"/>
                  <a:buChar char="•"/>
                </a:pPr>
                <a:r>
                  <a:rPr lang="en-US" altLang="ko-KR" dirty="0"/>
                  <a:t>“</a:t>
                </a:r>
                <a:r>
                  <a:rPr lang="ko-KR" altLang="en-US" dirty="0"/>
                  <a:t>시간 </a:t>
                </a:r>
                <a14:m>
                  <m:oMath xmlns:m="http://schemas.openxmlformats.org/officeDocument/2006/math">
                    <m:r>
                      <a:rPr lang="en-US" altLang="ko-KR" i="1">
                        <a:latin typeface="Cambria Math" panose="02040503050406030204" pitchFamily="18" charset="0"/>
                      </a:rPr>
                      <m:t>𝑡</m:t>
                    </m:r>
                    <m:r>
                      <a:rPr lang="en-US" altLang="ko-KR" i="1">
                        <a:latin typeface="Cambria Math" panose="02040503050406030204" pitchFamily="18" charset="0"/>
                      </a:rPr>
                      <m:t> </m:t>
                    </m:r>
                    <m:r>
                      <a:rPr lang="ko-KR" altLang="en-US" i="1" smtClean="0">
                        <a:latin typeface="Cambria Math" panose="02040503050406030204" pitchFamily="18" charset="0"/>
                      </a:rPr>
                      <m:t>에</m:t>
                    </m:r>
                  </m:oMath>
                </a14:m>
                <a:r>
                  <a:rPr lang="ko-KR" altLang="en-US" dirty="0"/>
                  <a:t>서의 상태 </a:t>
                </a:r>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𝑆</m:t>
                        </m:r>
                      </m:e>
                      <m:sub>
                        <m:r>
                          <a:rPr lang="en-US" altLang="ko-KR" i="1">
                            <a:latin typeface="Cambria Math" panose="02040503050406030204" pitchFamily="18" charset="0"/>
                          </a:rPr>
                          <m:t>𝑡</m:t>
                        </m:r>
                      </m:sub>
                    </m:sSub>
                  </m:oMath>
                </a14:m>
                <a:r>
                  <a:rPr lang="ko-KR" altLang="en-US" dirty="0"/>
                  <a:t>가 어떤 상태 </a:t>
                </a:r>
                <a:r>
                  <a:rPr lang="en-US" altLang="ko-KR" dirty="0"/>
                  <a:t>s</a:t>
                </a:r>
                <a:r>
                  <a:rPr lang="ko-KR" altLang="en-US" dirty="0"/>
                  <a:t>다</a:t>
                </a:r>
                <a:r>
                  <a:rPr lang="en-US" altLang="ko-KR" dirty="0"/>
                  <a:t>“</a:t>
                </a:r>
              </a:p>
            </p:txBody>
          </p:sp>
        </mc:Choice>
        <mc:Fallback>
          <p:sp>
            <p:nvSpPr>
              <p:cNvPr id="29" name="TextBox 28">
                <a:extLst>
                  <a:ext uri="{FF2B5EF4-FFF2-40B4-BE49-F238E27FC236}">
                    <a16:creationId xmlns:a16="http://schemas.microsoft.com/office/drawing/2014/main" id="{D09B23FD-B411-485D-B44C-A3420B55F5C0}"/>
                  </a:ext>
                </a:extLst>
              </p:cNvPr>
              <p:cNvSpPr txBox="1">
                <a:spLocks noRot="1" noChangeAspect="1" noMove="1" noResize="1" noEditPoints="1" noAdjustHandles="1" noChangeArrowheads="1" noChangeShapeType="1" noTextEdit="1"/>
              </p:cNvSpPr>
              <p:nvPr/>
            </p:nvSpPr>
            <p:spPr>
              <a:xfrm>
                <a:off x="753217" y="4006187"/>
                <a:ext cx="8852936" cy="2590517"/>
              </a:xfrm>
              <a:prstGeom prst="rect">
                <a:avLst/>
              </a:prstGeom>
              <a:blipFill>
                <a:blip r:embed="rId6"/>
                <a:stretch>
                  <a:fillRect l="-482" t="-1176" b="-2824"/>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82206987-3E43-46E3-A656-EE44FDD81CAD}"/>
                  </a:ext>
                </a:extLst>
              </p:cNvPr>
              <p:cNvSpPr txBox="1"/>
              <p:nvPr/>
            </p:nvSpPr>
            <p:spPr>
              <a:xfrm>
                <a:off x="3054208" y="4802397"/>
                <a:ext cx="6096000" cy="369332"/>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ko-KR" b="1" i="1" smtClean="0">
                          <a:latin typeface="Cambria Math" panose="02040503050406030204" pitchFamily="18" charset="0"/>
                        </a:rPr>
                        <m:t>𝑺</m:t>
                      </m:r>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1,1</m:t>
                          </m:r>
                        </m:e>
                      </m:d>
                      <m:r>
                        <a:rPr lang="en-US" altLang="ko-KR" i="1">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2</m:t>
                          </m:r>
                          <m:r>
                            <a:rPr lang="en-US" altLang="ko-KR" i="1">
                              <a:latin typeface="Cambria Math" panose="02040503050406030204" pitchFamily="18" charset="0"/>
                            </a:rPr>
                            <m:t>,</m:t>
                          </m:r>
                          <m:r>
                            <a:rPr lang="en-US" altLang="ko-KR" b="0" i="1" smtClean="0">
                              <a:latin typeface="Cambria Math" panose="02040503050406030204" pitchFamily="18" charset="0"/>
                            </a:rPr>
                            <m:t>1</m:t>
                          </m:r>
                        </m:e>
                      </m:d>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r>
                            <a:rPr lang="en-US" altLang="ko-KR" i="1" smtClean="0">
                              <a:latin typeface="Cambria Math" panose="02040503050406030204" pitchFamily="18" charset="0"/>
                            </a:rPr>
                            <m:t>1</m:t>
                          </m:r>
                          <m:r>
                            <a:rPr lang="en-US" altLang="ko-KR" i="1">
                              <a:latin typeface="Cambria Math" panose="02040503050406030204" pitchFamily="18" charset="0"/>
                            </a:rPr>
                            <m:t>,</m:t>
                          </m:r>
                          <m:r>
                            <a:rPr lang="en-US" altLang="ko-KR" i="1" smtClean="0">
                              <a:latin typeface="Cambria Math" panose="02040503050406030204" pitchFamily="18" charset="0"/>
                            </a:rPr>
                            <m:t>2</m:t>
                          </m:r>
                        </m:e>
                      </m:d>
                      <m:r>
                        <a:rPr lang="en-US" altLang="ko-KR" b="0" i="1" smtClean="0">
                          <a:latin typeface="Cambria Math" panose="02040503050406030204" pitchFamily="18" charset="0"/>
                        </a:rPr>
                        <m:t>,</m:t>
                      </m:r>
                      <m:r>
                        <a:rPr lang="en-US" altLang="ko-KR" i="1" smtClean="0">
                          <a:latin typeface="Cambria Math" panose="02040503050406030204" pitchFamily="18" charset="0"/>
                        </a:rPr>
                        <m:t>…</m:t>
                      </m:r>
                      <m:r>
                        <a:rPr lang="en-US" altLang="ko-KR" b="0" i="1" smtClean="0">
                          <a:latin typeface="Cambria Math" panose="02040503050406030204" pitchFamily="18" charset="0"/>
                        </a:rPr>
                        <m:t>,</m:t>
                      </m:r>
                      <m:r>
                        <a:rPr lang="en-US" altLang="ko-KR" i="1">
                          <a:latin typeface="Cambria Math" panose="02040503050406030204" pitchFamily="18" charset="0"/>
                        </a:rPr>
                        <m:t>(</m:t>
                      </m:r>
                      <m:r>
                        <a:rPr lang="en-US" altLang="ko-KR" i="1" smtClean="0">
                          <a:latin typeface="Cambria Math" panose="02040503050406030204" pitchFamily="18" charset="0"/>
                        </a:rPr>
                        <m:t>5</m:t>
                      </m:r>
                      <m:r>
                        <a:rPr lang="en-US" altLang="ko-KR" b="0" i="1" smtClean="0">
                          <a:latin typeface="Cambria Math" panose="02040503050406030204" pitchFamily="18" charset="0"/>
                        </a:rPr>
                        <m:t>,</m:t>
                      </m:r>
                      <m:r>
                        <a:rPr lang="en-US" altLang="ko-KR" i="1" smtClean="0">
                          <a:latin typeface="Cambria Math" panose="02040503050406030204" pitchFamily="18" charset="0"/>
                        </a:rPr>
                        <m:t>5</m:t>
                      </m:r>
                      <m:r>
                        <a:rPr lang="en-US" altLang="ko-KR" i="1">
                          <a:latin typeface="Cambria Math" panose="02040503050406030204" pitchFamily="18" charset="0"/>
                        </a:rPr>
                        <m:t>)</m:t>
                      </m:r>
                      <m:r>
                        <a:rPr lang="en-US" altLang="ko-KR" b="0" i="1" smtClean="0">
                          <a:latin typeface="Cambria Math" panose="02040503050406030204" pitchFamily="18" charset="0"/>
                        </a:rPr>
                        <m:t>}</m:t>
                      </m:r>
                    </m:oMath>
                  </m:oMathPara>
                </a14:m>
                <a:endParaRPr lang="en-US" altLang="ko-KR" dirty="0"/>
              </a:p>
            </p:txBody>
          </p:sp>
        </mc:Choice>
        <mc:Fallback>
          <p:sp>
            <p:nvSpPr>
              <p:cNvPr id="31" name="TextBox 30">
                <a:extLst>
                  <a:ext uri="{FF2B5EF4-FFF2-40B4-BE49-F238E27FC236}">
                    <a16:creationId xmlns:a16="http://schemas.microsoft.com/office/drawing/2014/main" id="{82206987-3E43-46E3-A656-EE44FDD81CAD}"/>
                  </a:ext>
                </a:extLst>
              </p:cNvPr>
              <p:cNvSpPr txBox="1">
                <a:spLocks noRot="1" noChangeAspect="1" noMove="1" noResize="1" noEditPoints="1" noAdjustHandles="1" noChangeArrowheads="1" noChangeShapeType="1" noTextEdit="1"/>
              </p:cNvSpPr>
              <p:nvPr/>
            </p:nvSpPr>
            <p:spPr>
              <a:xfrm>
                <a:off x="3054208" y="4802397"/>
                <a:ext cx="6096000" cy="369332"/>
              </a:xfrm>
              <a:prstGeom prst="rect">
                <a:avLst/>
              </a:prstGeom>
              <a:blipFill>
                <a:blip r:embed="rId7"/>
                <a:stretch>
                  <a:fillRect b="-20000"/>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7396EA04-62BE-4A44-9613-EC3CD41EA824}"/>
                  </a:ext>
                </a:extLst>
              </p:cNvPr>
              <p:cNvSpPr txBox="1"/>
              <p:nvPr/>
            </p:nvSpPr>
            <p:spPr>
              <a:xfrm>
                <a:off x="3175633" y="5791794"/>
                <a:ext cx="6096000" cy="37452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ko-KR" b="1" i="1" smtClean="0">
                              <a:latin typeface="Cambria Math" panose="02040503050406030204" pitchFamily="18" charset="0"/>
                            </a:rPr>
                          </m:ctrlPr>
                        </m:sSubPr>
                        <m:e>
                          <m:r>
                            <a:rPr lang="en-US" altLang="ko-KR" b="1" i="1">
                              <a:latin typeface="Cambria Math" panose="02040503050406030204" pitchFamily="18" charset="0"/>
                            </a:rPr>
                            <m:t>𝑺</m:t>
                          </m:r>
                        </m:e>
                        <m:sub>
                          <m:r>
                            <a:rPr lang="en-US" altLang="ko-KR" b="1" i="1" smtClean="0">
                              <a:latin typeface="Cambria Math" panose="02040503050406030204" pitchFamily="18" charset="0"/>
                            </a:rPr>
                            <m:t>𝒕</m:t>
                          </m:r>
                        </m:sub>
                      </m:sSub>
                      <m:r>
                        <a:rPr lang="en-US" altLang="ko-KR" b="1" i="1" smtClean="0">
                          <a:latin typeface="Cambria Math" panose="02040503050406030204" pitchFamily="18" charset="0"/>
                        </a:rPr>
                        <m:t>=</m:t>
                      </m:r>
                      <m:r>
                        <m:rPr>
                          <m:nor/>
                        </m:rPr>
                        <a:rPr lang="en-US" altLang="ko-KR" dirty="0"/>
                        <m:t>s</m:t>
                      </m:r>
                    </m:oMath>
                  </m:oMathPara>
                </a14:m>
                <a:endParaRPr lang="ko-KR" altLang="en-US" dirty="0"/>
              </a:p>
            </p:txBody>
          </p:sp>
        </mc:Choice>
        <mc:Fallback>
          <p:sp>
            <p:nvSpPr>
              <p:cNvPr id="33" name="TextBox 32">
                <a:extLst>
                  <a:ext uri="{FF2B5EF4-FFF2-40B4-BE49-F238E27FC236}">
                    <a16:creationId xmlns:a16="http://schemas.microsoft.com/office/drawing/2014/main" id="{7396EA04-62BE-4A44-9613-EC3CD41EA824}"/>
                  </a:ext>
                </a:extLst>
              </p:cNvPr>
              <p:cNvSpPr txBox="1">
                <a:spLocks noRot="1" noChangeAspect="1" noMove="1" noResize="1" noEditPoints="1" noAdjustHandles="1" noChangeArrowheads="1" noChangeShapeType="1" noTextEdit="1"/>
              </p:cNvSpPr>
              <p:nvPr/>
            </p:nvSpPr>
            <p:spPr>
              <a:xfrm>
                <a:off x="3175633" y="5791794"/>
                <a:ext cx="6096000" cy="374526"/>
              </a:xfrm>
              <a:prstGeom prst="rect">
                <a:avLst/>
              </a:prstGeom>
              <a:blipFill>
                <a:blip r:embed="rId8"/>
                <a:stretch>
                  <a:fillRect/>
                </a:stretch>
              </a:blipFill>
            </p:spPr>
            <p:txBody>
              <a:bodyPr/>
              <a:lstStyle/>
              <a:p>
                <a:r>
                  <a:rPr lang="ko-KR" altLang="en-US">
                    <a:noFill/>
                  </a:rPr>
                  <a:t> </a:t>
                </a:r>
              </a:p>
            </p:txBody>
          </p:sp>
        </mc:Fallback>
      </mc:AlternateContent>
      <p:pic>
        <p:nvPicPr>
          <p:cNvPr id="39" name="그림 38">
            <a:extLst>
              <a:ext uri="{FF2B5EF4-FFF2-40B4-BE49-F238E27FC236}">
                <a16:creationId xmlns:a16="http://schemas.microsoft.com/office/drawing/2014/main" id="{C422C191-C998-4781-A76D-E99D48FC3FEF}"/>
              </a:ext>
            </a:extLst>
          </p:cNvPr>
          <p:cNvPicPr>
            <a:picLocks noChangeAspect="1"/>
          </p:cNvPicPr>
          <p:nvPr/>
        </p:nvPicPr>
        <p:blipFill>
          <a:blip r:embed="rId9"/>
          <a:stretch>
            <a:fillRect/>
          </a:stretch>
        </p:blipFill>
        <p:spPr>
          <a:xfrm>
            <a:off x="9688523" y="3854023"/>
            <a:ext cx="2331922" cy="2354784"/>
          </a:xfrm>
          <a:prstGeom prst="rect">
            <a:avLst/>
          </a:prstGeom>
        </p:spPr>
      </p:pic>
      <p:sp>
        <p:nvSpPr>
          <p:cNvPr id="42" name="TextBox 41">
            <a:extLst>
              <a:ext uri="{FF2B5EF4-FFF2-40B4-BE49-F238E27FC236}">
                <a16:creationId xmlns:a16="http://schemas.microsoft.com/office/drawing/2014/main" id="{77B19C3F-74D5-4C11-864F-73121E62EFCB}"/>
              </a:ext>
            </a:extLst>
          </p:cNvPr>
          <p:cNvSpPr txBox="1"/>
          <p:nvPr/>
        </p:nvSpPr>
        <p:spPr>
          <a:xfrm>
            <a:off x="10116140" y="6217850"/>
            <a:ext cx="1476688" cy="276999"/>
          </a:xfrm>
          <a:prstGeom prst="rect">
            <a:avLst/>
          </a:prstGeom>
          <a:noFill/>
        </p:spPr>
        <p:txBody>
          <a:bodyPr wrap="square">
            <a:spAutoFit/>
          </a:bodyPr>
          <a:lstStyle/>
          <a:p>
            <a:r>
              <a:rPr lang="en-US" altLang="ko-KR" sz="1200" b="1" dirty="0"/>
              <a:t>Grid World (5 x 5)</a:t>
            </a:r>
            <a:endParaRPr lang="ko-KR" altLang="en-US" sz="1200" b="1" dirty="0"/>
          </a:p>
        </p:txBody>
      </p:sp>
    </p:spTree>
    <p:extLst>
      <p:ext uri="{BB962C8B-B14F-4D97-AF65-F5344CB8AC3E}">
        <p14:creationId xmlns:p14="http://schemas.microsoft.com/office/powerpoint/2010/main" val="1823123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a:t>행동 </a:t>
            </a:r>
            <a:r>
              <a:rPr lang="en-US" altLang="ko-KR" b="1" dirty="0"/>
              <a:t>(Action)</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A1D79B17-65F1-464E-95C7-7C061249B26F}"/>
                  </a:ext>
                </a:extLst>
              </p:cNvPr>
              <p:cNvSpPr txBox="1"/>
              <p:nvPr/>
            </p:nvSpPr>
            <p:spPr>
              <a:xfrm>
                <a:off x="757212" y="1642888"/>
                <a:ext cx="5676169" cy="1482522"/>
              </a:xfrm>
              <a:prstGeom prst="rect">
                <a:avLst/>
              </a:prstGeom>
              <a:noFill/>
            </p:spPr>
            <p:txBody>
              <a:bodyPr wrap="none" rtlCol="0">
                <a:spAutoFit/>
              </a:bodyPr>
              <a:lstStyle/>
              <a:p>
                <a:pPr marL="342900" indent="-342900">
                  <a:buFont typeface="Arial" panose="020B0604020202020204" pitchFamily="34" charset="0"/>
                  <a:buChar char="•"/>
                </a:pPr>
                <a14:m>
                  <m:oMath xmlns:m="http://schemas.openxmlformats.org/officeDocument/2006/math">
                    <m:r>
                      <a:rPr lang="en-US" altLang="ko-KR" b="0" i="1" smtClean="0">
                        <a:latin typeface="Cambria Math" panose="02040503050406030204" pitchFamily="18" charset="0"/>
                      </a:rPr>
                      <m:t>𝐴𝑔𝑒𝑛𝑡</m:t>
                    </m:r>
                  </m:oMath>
                </a14:m>
                <a:r>
                  <a:rPr lang="ko-KR" altLang="en-US" dirty="0"/>
                  <a:t>가 취할 수 있는 행동의 집합</a:t>
                </a:r>
                <a:endParaRPr lang="en-US" altLang="ko-KR" dirty="0"/>
              </a:p>
              <a:p>
                <a:pPr marL="342900" indent="-342900">
                  <a:buFont typeface="Arial" panose="020B0604020202020204" pitchFamily="34" charset="0"/>
                  <a:buChar char="•"/>
                </a:pPr>
                <a:r>
                  <a:rPr lang="ko-KR" altLang="en-US" dirty="0"/>
                  <a:t>예를 들어</a:t>
                </a:r>
                <a:r>
                  <a:rPr lang="en-US" altLang="ko-KR" dirty="0"/>
                  <a:t>, Grid World (5 x 5)</a:t>
                </a:r>
                <a:r>
                  <a:rPr lang="ko-KR" altLang="en-US" dirty="0"/>
                  <a:t>에서는 행동의 집합</a:t>
                </a:r>
                <a:endParaRPr lang="en-US" altLang="ko-KR" dirty="0"/>
              </a:p>
              <a:p>
                <a:endParaRPr lang="en-US" altLang="ko-KR" b="0" dirty="0"/>
              </a:p>
              <a:p>
                <a:pPr marL="342900" indent="-342900">
                  <a:buFont typeface="Arial" panose="020B0604020202020204" pitchFamily="34" charset="0"/>
                  <a:buChar char="•"/>
                </a:pPr>
                <a:endParaRPr lang="en-US" altLang="ko-KR" b="0" dirty="0"/>
              </a:p>
              <a:p>
                <a:pPr marL="342900" indent="-342900">
                  <a:buFont typeface="Arial" panose="020B0604020202020204" pitchFamily="34" charset="0"/>
                  <a:buChar char="•"/>
                </a:pPr>
                <a:r>
                  <a:rPr lang="en-US" altLang="ko-KR" dirty="0"/>
                  <a:t>“</a:t>
                </a:r>
                <a:r>
                  <a:rPr lang="ko-KR" altLang="en-US" dirty="0"/>
                  <a:t>시간 </a:t>
                </a:r>
                <a14:m>
                  <m:oMath xmlns:m="http://schemas.openxmlformats.org/officeDocument/2006/math">
                    <m:r>
                      <a:rPr lang="en-US" altLang="ko-KR" i="1">
                        <a:latin typeface="Cambria Math" panose="02040503050406030204" pitchFamily="18" charset="0"/>
                      </a:rPr>
                      <m:t>𝑡</m:t>
                    </m:r>
                    <m:r>
                      <a:rPr lang="en-US" altLang="ko-KR" i="1">
                        <a:latin typeface="Cambria Math" panose="02040503050406030204" pitchFamily="18" charset="0"/>
                      </a:rPr>
                      <m:t> </m:t>
                    </m:r>
                    <m:r>
                      <a:rPr lang="ko-KR" altLang="en-US" i="1">
                        <a:latin typeface="Cambria Math" panose="02040503050406030204" pitchFamily="18" charset="0"/>
                      </a:rPr>
                      <m:t>에</m:t>
                    </m:r>
                  </m:oMath>
                </a14:m>
                <a:r>
                  <a:rPr lang="ko-KR" altLang="en-US" dirty="0"/>
                  <a:t>서의 행동 </a:t>
                </a:r>
                <a14:m>
                  <m:oMath xmlns:m="http://schemas.openxmlformats.org/officeDocument/2006/math">
                    <m:r>
                      <m:rPr>
                        <m:nor/>
                      </m:rPr>
                      <a:rPr lang="en-US" altLang="ko-KR">
                        <a:latin typeface="Cambria Math" panose="02040503050406030204" pitchFamily="18" charset="0"/>
                      </a:rPr>
                      <m:t>a</m:t>
                    </m:r>
                  </m:oMath>
                </a14:m>
                <a:r>
                  <a:rPr lang="en-US" altLang="ko-KR" dirty="0"/>
                  <a:t>“</a:t>
                </a:r>
              </a:p>
            </p:txBody>
          </p:sp>
        </mc:Choice>
        <mc:Fallback>
          <p:sp>
            <p:nvSpPr>
              <p:cNvPr id="10" name="TextBox 9">
                <a:extLst>
                  <a:ext uri="{FF2B5EF4-FFF2-40B4-BE49-F238E27FC236}">
                    <a16:creationId xmlns:a16="http://schemas.microsoft.com/office/drawing/2014/main" id="{A1D79B17-65F1-464E-95C7-7C061249B26F}"/>
                  </a:ext>
                </a:extLst>
              </p:cNvPr>
              <p:cNvSpPr txBox="1">
                <a:spLocks noRot="1" noChangeAspect="1" noMove="1" noResize="1" noEditPoints="1" noAdjustHandles="1" noChangeArrowheads="1" noChangeShapeType="1" noTextEdit="1"/>
              </p:cNvSpPr>
              <p:nvPr/>
            </p:nvSpPr>
            <p:spPr>
              <a:xfrm>
                <a:off x="757212" y="1642888"/>
                <a:ext cx="5676169" cy="1482522"/>
              </a:xfrm>
              <a:prstGeom prst="rect">
                <a:avLst/>
              </a:prstGeom>
              <a:blipFill>
                <a:blip r:embed="rId2"/>
                <a:stretch>
                  <a:fillRect l="-644" t="-2469" b="-5761"/>
                </a:stretch>
              </a:blipFill>
            </p:spPr>
            <p:txBody>
              <a:bodyPr/>
              <a:lstStyle/>
              <a:p>
                <a:r>
                  <a:rPr lang="ko-KR" altLang="en-US">
                    <a:noFill/>
                  </a:rPr>
                  <a:t> </a:t>
                </a:r>
              </a:p>
            </p:txBody>
          </p:sp>
        </mc:Fallback>
      </mc:AlternateContent>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23</a:t>
            </a:fld>
            <a:endParaRPr lang="ko-KR" altLang="en-US" dirty="0"/>
          </a:p>
        </p:txBody>
      </p:sp>
      <p:sp>
        <p:nvSpPr>
          <p:cNvPr id="27" name="직사각형 26">
            <a:extLst>
              <a:ext uri="{FF2B5EF4-FFF2-40B4-BE49-F238E27FC236}">
                <a16:creationId xmlns:a16="http://schemas.microsoft.com/office/drawing/2014/main" id="{5CA276C5-2637-491C-9B1E-3E276EAA7F8C}"/>
              </a:ext>
            </a:extLst>
          </p:cNvPr>
          <p:cNvSpPr/>
          <p:nvPr/>
        </p:nvSpPr>
        <p:spPr>
          <a:xfrm>
            <a:off x="427139" y="3636855"/>
            <a:ext cx="6392761"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a:t>보상 함수 </a:t>
            </a:r>
            <a:r>
              <a:rPr lang="en-US" altLang="ko-KR" b="1" dirty="0"/>
              <a:t>(Reward) – </a:t>
            </a:r>
            <a:r>
              <a:rPr lang="ko-KR" altLang="en-US" b="1" dirty="0"/>
              <a:t>행동의 좋고 나쁨을 알려주는 정보</a:t>
            </a:r>
            <a:endParaRPr lang="en-US" altLang="ko-KR" b="1" dirty="0"/>
          </a:p>
        </p:txBody>
      </p: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82206987-3E43-46E3-A656-EE44FDD81CAD}"/>
                  </a:ext>
                </a:extLst>
              </p:cNvPr>
              <p:cNvSpPr txBox="1"/>
              <p:nvPr/>
            </p:nvSpPr>
            <p:spPr>
              <a:xfrm>
                <a:off x="3046252" y="4864277"/>
                <a:ext cx="6096000" cy="33855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Sup>
                        <m:sSubSupPr>
                          <m:ctrlPr>
                            <a:rPr lang="en-US" altLang="ko-KR" sz="1600" i="1" dirty="0" smtClean="0">
                              <a:latin typeface="Cambria Math" panose="02040503050406030204" pitchFamily="18" charset="0"/>
                            </a:rPr>
                          </m:ctrlPr>
                        </m:sSubSupPr>
                        <m:e>
                          <m:r>
                            <a:rPr lang="en-US" altLang="ko-KR" sz="1600" b="1" i="1" dirty="0" smtClean="0">
                              <a:latin typeface="Cambria Math" panose="02040503050406030204" pitchFamily="18" charset="0"/>
                            </a:rPr>
                            <m:t>𝑹</m:t>
                          </m:r>
                        </m:e>
                        <m:sub>
                          <m:r>
                            <a:rPr lang="en-US" altLang="ko-KR" sz="1600" b="0" i="1" dirty="0" smtClean="0">
                              <a:latin typeface="Cambria Math" panose="02040503050406030204" pitchFamily="18" charset="0"/>
                            </a:rPr>
                            <m:t>𝑠</m:t>
                          </m:r>
                        </m:sub>
                        <m:sup>
                          <m:r>
                            <a:rPr lang="en-US" altLang="ko-KR" sz="1600" b="0" i="1">
                              <a:latin typeface="Cambria Math" panose="02040503050406030204" pitchFamily="18" charset="0"/>
                            </a:rPr>
                            <m:t>𝑎</m:t>
                          </m:r>
                        </m:sup>
                      </m:sSubSup>
                      <m:r>
                        <a:rPr lang="en-US" altLang="ko-KR" sz="1600" b="0" i="1" smtClean="0">
                          <a:latin typeface="Cambria Math" panose="02040503050406030204" pitchFamily="18" charset="0"/>
                        </a:rPr>
                        <m:t>=</m:t>
                      </m:r>
                      <m:r>
                        <a:rPr lang="en-US" altLang="ko-KR" sz="1600" b="1" i="1" smtClean="0">
                          <a:latin typeface="Cambria Math" panose="02040503050406030204" pitchFamily="18" charset="0"/>
                        </a:rPr>
                        <m:t>𝑬</m:t>
                      </m:r>
                      <m:d>
                        <m:dPr>
                          <m:begChr m:val="["/>
                          <m:endChr m:val="|"/>
                          <m:ctrlPr>
                            <a:rPr lang="en-US" altLang="ko-KR" sz="1600" b="0" i="1" smtClean="0">
                              <a:latin typeface="Cambria Math" panose="02040503050406030204" pitchFamily="18" charset="0"/>
                            </a:rPr>
                          </m:ctrlPr>
                        </m:dPr>
                        <m:e>
                          <m:sSub>
                            <m:sSubPr>
                              <m:ctrlPr>
                                <a:rPr lang="en-US" altLang="ko-KR" sz="1600" b="0" i="1" smtClean="0">
                                  <a:latin typeface="Cambria Math" panose="02040503050406030204" pitchFamily="18" charset="0"/>
                                </a:rPr>
                              </m:ctrlPr>
                            </m:sSubPr>
                            <m:e>
                              <m:r>
                                <a:rPr lang="en-US" altLang="ko-KR" sz="1600" b="1" i="1" smtClean="0">
                                  <a:latin typeface="Cambria Math" panose="02040503050406030204" pitchFamily="18" charset="0"/>
                                </a:rPr>
                                <m:t>𝑹</m:t>
                              </m:r>
                            </m:e>
                            <m:sub>
                              <m:r>
                                <a:rPr lang="en-US" altLang="ko-KR" sz="1600" b="0" i="1" smtClean="0">
                                  <a:latin typeface="Cambria Math" panose="02040503050406030204" pitchFamily="18" charset="0"/>
                                </a:rPr>
                                <m:t>𝑡</m:t>
                              </m:r>
                              <m:r>
                                <a:rPr lang="en-US" altLang="ko-KR" sz="1600" b="0" i="1" smtClean="0">
                                  <a:latin typeface="Cambria Math" panose="02040503050406030204" pitchFamily="18" charset="0"/>
                                </a:rPr>
                                <m:t>+1</m:t>
                              </m:r>
                            </m:sub>
                          </m:sSub>
                        </m:e>
                      </m:d>
                      <m:sSub>
                        <m:sSubPr>
                          <m:ctrlPr>
                            <a:rPr lang="en-US" altLang="ko-KR" sz="1600" b="1" i="1">
                              <a:latin typeface="Cambria Math" panose="02040503050406030204" pitchFamily="18" charset="0"/>
                            </a:rPr>
                          </m:ctrlPr>
                        </m:sSubPr>
                        <m:e>
                          <m:r>
                            <a:rPr lang="en-US" altLang="ko-KR" sz="1600" b="1" i="1">
                              <a:latin typeface="Cambria Math" panose="02040503050406030204" pitchFamily="18" charset="0"/>
                            </a:rPr>
                            <m:t>𝑺</m:t>
                          </m:r>
                        </m:e>
                        <m:sub>
                          <m:r>
                            <a:rPr lang="en-US" altLang="ko-KR" sz="1600" b="1" i="1">
                              <a:latin typeface="Cambria Math" panose="02040503050406030204" pitchFamily="18" charset="0"/>
                            </a:rPr>
                            <m:t>𝒕</m:t>
                          </m:r>
                        </m:sub>
                      </m:sSub>
                      <m:r>
                        <a:rPr lang="en-US" altLang="ko-KR" sz="1600" b="1" i="1">
                          <a:latin typeface="Cambria Math" panose="02040503050406030204" pitchFamily="18" charset="0"/>
                        </a:rPr>
                        <m:t>=</m:t>
                      </m:r>
                      <m:r>
                        <m:rPr>
                          <m:nor/>
                        </m:rPr>
                        <a:rPr lang="en-US" altLang="ko-KR" sz="1600" dirty="0"/>
                        <m:t>s</m:t>
                      </m:r>
                      <m:r>
                        <a:rPr lang="en-US" altLang="ko-KR" sz="1600" b="0" i="1" dirty="0" smtClean="0">
                          <a:latin typeface="Cambria Math" panose="02040503050406030204" pitchFamily="18" charset="0"/>
                        </a:rPr>
                        <m:t>,</m:t>
                      </m:r>
                      <m:sSub>
                        <m:sSubPr>
                          <m:ctrlPr>
                            <a:rPr lang="en-US" altLang="ko-KR" sz="1600" b="1" i="1">
                              <a:latin typeface="Cambria Math" panose="02040503050406030204" pitchFamily="18" charset="0"/>
                            </a:rPr>
                          </m:ctrlPr>
                        </m:sSubPr>
                        <m:e>
                          <m:r>
                            <a:rPr lang="en-US" altLang="ko-KR" sz="1600" b="1" i="1">
                              <a:latin typeface="Cambria Math" panose="02040503050406030204" pitchFamily="18" charset="0"/>
                            </a:rPr>
                            <m:t>𝑨</m:t>
                          </m:r>
                        </m:e>
                        <m:sub>
                          <m:r>
                            <a:rPr lang="en-US" altLang="ko-KR" sz="1600" b="1" i="1">
                              <a:latin typeface="Cambria Math" panose="02040503050406030204" pitchFamily="18" charset="0"/>
                            </a:rPr>
                            <m:t>𝒕</m:t>
                          </m:r>
                        </m:sub>
                      </m:sSub>
                      <m:r>
                        <a:rPr lang="en-US" altLang="ko-KR" sz="1600" b="1" i="1">
                          <a:latin typeface="Cambria Math" panose="02040503050406030204" pitchFamily="18" charset="0"/>
                        </a:rPr>
                        <m:t>=</m:t>
                      </m:r>
                      <m:r>
                        <a:rPr lang="en-US" altLang="ko-KR" sz="1600" i="1">
                          <a:latin typeface="Cambria Math" panose="02040503050406030204" pitchFamily="18" charset="0"/>
                        </a:rPr>
                        <m:t>𝑎</m:t>
                      </m:r>
                      <m:r>
                        <a:rPr lang="en-US" altLang="ko-KR" sz="1600" b="0" i="1" smtClean="0">
                          <a:latin typeface="Cambria Math" panose="02040503050406030204" pitchFamily="18" charset="0"/>
                        </a:rPr>
                        <m:t>]</m:t>
                      </m:r>
                    </m:oMath>
                  </m:oMathPara>
                </a14:m>
                <a:endParaRPr lang="en-US" altLang="ko-KR" dirty="0"/>
              </a:p>
            </p:txBody>
          </p:sp>
        </mc:Choice>
        <mc:Fallback>
          <p:sp>
            <p:nvSpPr>
              <p:cNvPr id="31" name="TextBox 30">
                <a:extLst>
                  <a:ext uri="{FF2B5EF4-FFF2-40B4-BE49-F238E27FC236}">
                    <a16:creationId xmlns:a16="http://schemas.microsoft.com/office/drawing/2014/main" id="{82206987-3E43-46E3-A656-EE44FDD81CAD}"/>
                  </a:ext>
                </a:extLst>
              </p:cNvPr>
              <p:cNvSpPr txBox="1">
                <a:spLocks noRot="1" noChangeAspect="1" noMove="1" noResize="1" noEditPoints="1" noAdjustHandles="1" noChangeArrowheads="1" noChangeShapeType="1" noTextEdit="1"/>
              </p:cNvSpPr>
              <p:nvPr/>
            </p:nvSpPr>
            <p:spPr>
              <a:xfrm>
                <a:off x="3046252" y="4864277"/>
                <a:ext cx="6096000" cy="338554"/>
              </a:xfrm>
              <a:prstGeom prst="rect">
                <a:avLst/>
              </a:prstGeom>
              <a:blipFill>
                <a:blip r:embed="rId3"/>
                <a:stretch>
                  <a:fillRect b="-14545"/>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1D6BF7E5-1C7B-4E50-9A24-645C693AB9AE}"/>
                  </a:ext>
                </a:extLst>
              </p:cNvPr>
              <p:cNvSpPr txBox="1"/>
              <p:nvPr/>
            </p:nvSpPr>
            <p:spPr>
              <a:xfrm>
                <a:off x="3046252" y="2333410"/>
                <a:ext cx="6096000" cy="3710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𝐴</m:t>
                      </m:r>
                      <m:r>
                        <a:rPr lang="en-US" altLang="ko-KR" b="0" i="1" smtClean="0">
                          <a:latin typeface="Cambria Math" panose="02040503050406030204" pitchFamily="18" charset="0"/>
                        </a:rPr>
                        <m:t>=</m:t>
                      </m:r>
                      <m:d>
                        <m:dPr>
                          <m:begChr m:val="{"/>
                          <m:endChr m:val="}"/>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𝑢𝑝</m:t>
                          </m:r>
                          <m:r>
                            <a:rPr lang="en-US" altLang="ko-KR" b="0" i="1" smtClean="0">
                              <a:latin typeface="Cambria Math" panose="02040503050406030204" pitchFamily="18" charset="0"/>
                            </a:rPr>
                            <m:t>, </m:t>
                          </m:r>
                          <m:r>
                            <a:rPr lang="en-US" altLang="ko-KR" b="0" i="1" smtClean="0">
                              <a:latin typeface="Cambria Math" panose="02040503050406030204" pitchFamily="18" charset="0"/>
                            </a:rPr>
                            <m:t>𝑑𝑜𝑤𝑛</m:t>
                          </m:r>
                          <m:r>
                            <a:rPr lang="en-US" altLang="ko-KR" b="0" i="1" smtClean="0">
                              <a:latin typeface="Cambria Math" panose="02040503050406030204" pitchFamily="18" charset="0"/>
                            </a:rPr>
                            <m:t>, </m:t>
                          </m:r>
                          <m:r>
                            <a:rPr lang="en-US" altLang="ko-KR" b="0" i="1" smtClean="0">
                              <a:latin typeface="Cambria Math" panose="02040503050406030204" pitchFamily="18" charset="0"/>
                            </a:rPr>
                            <m:t>𝑟𝑖𝑔h𝑡</m:t>
                          </m:r>
                          <m:r>
                            <a:rPr lang="en-US" altLang="ko-KR" b="0" i="1" smtClean="0">
                              <a:latin typeface="Cambria Math" panose="02040503050406030204" pitchFamily="18" charset="0"/>
                            </a:rPr>
                            <m:t>, </m:t>
                          </m:r>
                          <m:r>
                            <a:rPr lang="en-US" altLang="ko-KR" b="0" i="1" smtClean="0">
                              <a:latin typeface="Cambria Math" panose="02040503050406030204" pitchFamily="18" charset="0"/>
                            </a:rPr>
                            <m:t>𝑙𝑒𝑓𝑡</m:t>
                          </m:r>
                        </m:e>
                      </m:d>
                    </m:oMath>
                  </m:oMathPara>
                </a14:m>
                <a:endParaRPr lang="ko-KR" altLang="en-US" dirty="0"/>
              </a:p>
            </p:txBody>
          </p:sp>
        </mc:Choice>
        <mc:Fallback>
          <p:sp>
            <p:nvSpPr>
              <p:cNvPr id="24" name="TextBox 23">
                <a:extLst>
                  <a:ext uri="{FF2B5EF4-FFF2-40B4-BE49-F238E27FC236}">
                    <a16:creationId xmlns:a16="http://schemas.microsoft.com/office/drawing/2014/main" id="{1D6BF7E5-1C7B-4E50-9A24-645C693AB9AE}"/>
                  </a:ext>
                </a:extLst>
              </p:cNvPr>
              <p:cNvSpPr txBox="1">
                <a:spLocks noRot="1" noChangeAspect="1" noMove="1" noResize="1" noEditPoints="1" noAdjustHandles="1" noChangeArrowheads="1" noChangeShapeType="1" noTextEdit="1"/>
              </p:cNvSpPr>
              <p:nvPr/>
            </p:nvSpPr>
            <p:spPr>
              <a:xfrm>
                <a:off x="3046252" y="2333410"/>
                <a:ext cx="6096000" cy="371064"/>
              </a:xfrm>
              <a:prstGeom prst="rect">
                <a:avLst/>
              </a:prstGeom>
              <a:blipFill>
                <a:blip r:embed="rId4"/>
                <a:stretch>
                  <a:fillRect b="-14754"/>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0CEDD38F-340E-4ADD-B221-FF42E732C41C}"/>
                  </a:ext>
                </a:extLst>
              </p:cNvPr>
              <p:cNvSpPr txBox="1"/>
              <p:nvPr/>
            </p:nvSpPr>
            <p:spPr>
              <a:xfrm>
                <a:off x="3046252" y="3066507"/>
                <a:ext cx="6096000" cy="3745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b="1" i="1" smtClean="0">
                              <a:latin typeface="Cambria Math" panose="02040503050406030204" pitchFamily="18" charset="0"/>
                            </a:rPr>
                          </m:ctrlPr>
                        </m:sSubPr>
                        <m:e>
                          <m:r>
                            <a:rPr lang="en-US" altLang="ko-KR" b="1" i="1" smtClean="0">
                              <a:latin typeface="Cambria Math" panose="02040503050406030204" pitchFamily="18" charset="0"/>
                            </a:rPr>
                            <m:t>𝑨</m:t>
                          </m:r>
                        </m:e>
                        <m:sub>
                          <m:r>
                            <a:rPr lang="en-US" altLang="ko-KR" b="1" i="1" smtClean="0">
                              <a:latin typeface="Cambria Math" panose="02040503050406030204" pitchFamily="18" charset="0"/>
                            </a:rPr>
                            <m:t>𝒕</m:t>
                          </m:r>
                        </m:sub>
                      </m:sSub>
                      <m:r>
                        <a:rPr lang="en-US" altLang="ko-KR" b="1" i="1" smtClean="0">
                          <a:latin typeface="Cambria Math" panose="02040503050406030204" pitchFamily="18" charset="0"/>
                        </a:rPr>
                        <m:t>=</m:t>
                      </m:r>
                      <m:r>
                        <a:rPr lang="en-US" altLang="ko-KR" i="1">
                          <a:latin typeface="Cambria Math" panose="02040503050406030204" pitchFamily="18" charset="0"/>
                        </a:rPr>
                        <m:t>𝑎</m:t>
                      </m:r>
                    </m:oMath>
                  </m:oMathPara>
                </a14:m>
                <a:endParaRPr lang="ko-KR" altLang="en-US" dirty="0"/>
              </a:p>
            </p:txBody>
          </p:sp>
        </mc:Choice>
        <mc:Fallback>
          <p:sp>
            <p:nvSpPr>
              <p:cNvPr id="7" name="TextBox 6">
                <a:extLst>
                  <a:ext uri="{FF2B5EF4-FFF2-40B4-BE49-F238E27FC236}">
                    <a16:creationId xmlns:a16="http://schemas.microsoft.com/office/drawing/2014/main" id="{0CEDD38F-340E-4ADD-B221-FF42E732C41C}"/>
                  </a:ext>
                </a:extLst>
              </p:cNvPr>
              <p:cNvSpPr txBox="1">
                <a:spLocks noRot="1" noChangeAspect="1" noMove="1" noResize="1" noEditPoints="1" noAdjustHandles="1" noChangeArrowheads="1" noChangeShapeType="1" noTextEdit="1"/>
              </p:cNvSpPr>
              <p:nvPr/>
            </p:nvSpPr>
            <p:spPr>
              <a:xfrm>
                <a:off x="3046252" y="3066507"/>
                <a:ext cx="6096000" cy="374526"/>
              </a:xfrm>
              <a:prstGeom prst="rect">
                <a:avLst/>
              </a:prstGeom>
              <a:blipFill>
                <a:blip r:embed="rId5"/>
                <a:stretch>
                  <a:fillRect b="-1639"/>
                </a:stretch>
              </a:blipFill>
            </p:spPr>
            <p:txBody>
              <a:bodyPr/>
              <a:lstStyle/>
              <a:p>
                <a:r>
                  <a:rPr lang="ko-KR" altLang="en-US">
                    <a:noFill/>
                  </a:rPr>
                  <a:t> </a:t>
                </a:r>
              </a:p>
            </p:txBody>
          </p:sp>
        </mc:Fallback>
      </mc:AlternateContent>
      <p:pic>
        <p:nvPicPr>
          <p:cNvPr id="12" name="그림 11">
            <a:extLst>
              <a:ext uri="{FF2B5EF4-FFF2-40B4-BE49-F238E27FC236}">
                <a16:creationId xmlns:a16="http://schemas.microsoft.com/office/drawing/2014/main" id="{E1526541-0E4B-41BC-B295-68BDD4DD7CFD}"/>
              </a:ext>
            </a:extLst>
          </p:cNvPr>
          <p:cNvPicPr>
            <a:picLocks noChangeAspect="1"/>
          </p:cNvPicPr>
          <p:nvPr/>
        </p:nvPicPr>
        <p:blipFill>
          <a:blip r:embed="rId6"/>
          <a:stretch>
            <a:fillRect/>
          </a:stretch>
        </p:blipFill>
        <p:spPr>
          <a:xfrm>
            <a:off x="9248773" y="1651619"/>
            <a:ext cx="2356781" cy="1895363"/>
          </a:xfrm>
          <a:prstGeom prst="rect">
            <a:avLst/>
          </a:prstGeom>
        </p:spPr>
      </p:pic>
      <p:sp>
        <p:nvSpPr>
          <p:cNvPr id="13" name="TextBox 12">
            <a:extLst>
              <a:ext uri="{FF2B5EF4-FFF2-40B4-BE49-F238E27FC236}">
                <a16:creationId xmlns:a16="http://schemas.microsoft.com/office/drawing/2014/main" id="{0B6C2D99-E4E3-4BC1-B2FE-277E4602EBE9}"/>
              </a:ext>
            </a:extLst>
          </p:cNvPr>
          <p:cNvSpPr txBox="1"/>
          <p:nvPr/>
        </p:nvSpPr>
        <p:spPr>
          <a:xfrm>
            <a:off x="9688819" y="3580994"/>
            <a:ext cx="1476688" cy="276999"/>
          </a:xfrm>
          <a:prstGeom prst="rect">
            <a:avLst/>
          </a:prstGeom>
          <a:noFill/>
        </p:spPr>
        <p:txBody>
          <a:bodyPr wrap="square">
            <a:spAutoFit/>
          </a:bodyPr>
          <a:lstStyle/>
          <a:p>
            <a:r>
              <a:rPr lang="en-US" altLang="ko-KR" sz="1200" b="1" dirty="0"/>
              <a:t>Grid World (5 x 5)</a:t>
            </a:r>
            <a:endParaRPr lang="ko-KR" altLang="en-US" sz="1200" b="1" dirty="0"/>
          </a:p>
        </p:txBody>
      </p:sp>
      <p:pic>
        <p:nvPicPr>
          <p:cNvPr id="18" name="그림 17">
            <a:extLst>
              <a:ext uri="{FF2B5EF4-FFF2-40B4-BE49-F238E27FC236}">
                <a16:creationId xmlns:a16="http://schemas.microsoft.com/office/drawing/2014/main" id="{D6FEE612-9A4B-4571-8A7A-02D2C5F7C033}"/>
              </a:ext>
            </a:extLst>
          </p:cNvPr>
          <p:cNvPicPr>
            <a:picLocks noChangeAspect="1"/>
          </p:cNvPicPr>
          <p:nvPr/>
        </p:nvPicPr>
        <p:blipFill>
          <a:blip r:embed="rId7"/>
          <a:stretch>
            <a:fillRect/>
          </a:stretch>
        </p:blipFill>
        <p:spPr>
          <a:xfrm>
            <a:off x="8934491" y="4485845"/>
            <a:ext cx="1908769" cy="2235630"/>
          </a:xfrm>
          <a:prstGeom prst="rect">
            <a:avLst/>
          </a:prstGeom>
        </p:spPr>
      </p:pic>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EB45F676-0EF4-4BF6-90F7-AEA80FF7C6CC}"/>
                  </a:ext>
                </a:extLst>
              </p:cNvPr>
              <p:cNvSpPr txBox="1"/>
              <p:nvPr/>
            </p:nvSpPr>
            <p:spPr>
              <a:xfrm>
                <a:off x="753217" y="4006187"/>
                <a:ext cx="9659247" cy="1764714"/>
              </a:xfrm>
              <a:prstGeom prst="rect">
                <a:avLst/>
              </a:prstGeom>
              <a:noFill/>
            </p:spPr>
            <p:txBody>
              <a:bodyPr wrap="none" rtlCol="0">
                <a:spAutoFit/>
              </a:bodyPr>
              <a:lstStyle/>
              <a:p>
                <a:pPr marL="342900" indent="-342900">
                  <a:buFont typeface="Arial" panose="020B0604020202020204" pitchFamily="34" charset="0"/>
                  <a:buChar char="•"/>
                </a:pPr>
                <a14:m>
                  <m:oMath xmlns:m="http://schemas.openxmlformats.org/officeDocument/2006/math">
                    <m:r>
                      <a:rPr lang="en-US" altLang="ko-KR" b="0" i="1" smtClean="0">
                        <a:latin typeface="Cambria Math" panose="02040503050406030204" pitchFamily="18" charset="0"/>
                      </a:rPr>
                      <m:t>𝐴𝑔𝑒𝑛𝑡</m:t>
                    </m:r>
                  </m:oMath>
                </a14:m>
                <a:r>
                  <a:rPr lang="ko-KR" altLang="en-US" dirty="0"/>
                  <a:t> 가 한 행동에 대한 </a:t>
                </a:r>
                <a14:m>
                  <m:oMath xmlns:m="http://schemas.openxmlformats.org/officeDocument/2006/math">
                    <m:r>
                      <a:rPr lang="en-US" altLang="ko-KR" b="0" i="1" smtClean="0">
                        <a:latin typeface="Cambria Math" panose="02040503050406030204" pitchFamily="18" charset="0"/>
                      </a:rPr>
                      <m:t>𝐸𝑛𝑣𝑖𝑟𝑜𝑛𝑚𝑒𝑛𝑡</m:t>
                    </m:r>
                    <m:r>
                      <a:rPr lang="ko-KR" altLang="en-US" i="1">
                        <a:latin typeface="Cambria Math" panose="02040503050406030204" pitchFamily="18" charset="0"/>
                      </a:rPr>
                      <m:t>이</m:t>
                    </m:r>
                  </m:oMath>
                </a14:m>
                <a:r>
                  <a:rPr lang="en-US" altLang="ko-KR" dirty="0"/>
                  <a:t> </a:t>
                </a:r>
                <a:r>
                  <a:rPr lang="ko-KR" altLang="en-US" dirty="0"/>
                  <a:t>제공하는 피드백 </a:t>
                </a:r>
                <a:r>
                  <a:rPr lang="en-US" altLang="ko-KR" dirty="0"/>
                  <a:t>(</a:t>
                </a:r>
                <a:r>
                  <a:rPr lang="ko-KR" altLang="en-US" dirty="0"/>
                  <a:t>학습할 수 있는 유일한 정보</a:t>
                </a:r>
                <a:r>
                  <a:rPr lang="en-US" altLang="ko-KR" dirty="0"/>
                  <a:t>)</a:t>
                </a:r>
              </a:p>
              <a:p>
                <a:pPr marL="342900" indent="-342900">
                  <a:buFont typeface="Arial" panose="020B0604020202020204" pitchFamily="34" charset="0"/>
                  <a:buChar char="•"/>
                </a:pPr>
                <a:r>
                  <a:rPr lang="en-US" altLang="ko-KR" dirty="0"/>
                  <a:t>“</a:t>
                </a:r>
                <a:r>
                  <a:rPr lang="ko-KR" altLang="en-US" dirty="0"/>
                  <a:t>시간 </a:t>
                </a:r>
                <a14:m>
                  <m:oMath xmlns:m="http://schemas.openxmlformats.org/officeDocument/2006/math">
                    <m:r>
                      <a:rPr lang="en-US" altLang="ko-KR" i="1">
                        <a:latin typeface="Cambria Math" panose="02040503050406030204" pitchFamily="18" charset="0"/>
                      </a:rPr>
                      <m:t>𝑡</m:t>
                    </m:r>
                    <m:r>
                      <a:rPr lang="en-US" altLang="ko-KR" i="1">
                        <a:latin typeface="Cambria Math" panose="02040503050406030204" pitchFamily="18" charset="0"/>
                      </a:rPr>
                      <m:t> </m:t>
                    </m:r>
                    <m:r>
                      <a:rPr lang="ko-KR" altLang="en-US" i="1">
                        <a:latin typeface="Cambria Math" panose="02040503050406030204" pitchFamily="18" charset="0"/>
                      </a:rPr>
                      <m:t>에</m:t>
                    </m:r>
                  </m:oMath>
                </a14:m>
                <a:r>
                  <a:rPr lang="ko-KR" altLang="en-US" dirty="0"/>
                  <a:t>서 상태가 </a:t>
                </a:r>
                <a14:m>
                  <m:oMath xmlns:m="http://schemas.openxmlformats.org/officeDocument/2006/math">
                    <m:r>
                      <a:rPr lang="en-US" altLang="ko-KR" b="1" i="1" dirty="0" smtClean="0">
                        <a:latin typeface="Cambria Math" panose="02040503050406030204" pitchFamily="18" charset="0"/>
                      </a:rPr>
                      <m:t> </m:t>
                    </m:r>
                    <m:sSub>
                      <m:sSubPr>
                        <m:ctrlPr>
                          <a:rPr lang="en-US" altLang="ko-KR" b="1" i="1" smtClean="0">
                            <a:latin typeface="Cambria Math" panose="02040503050406030204" pitchFamily="18" charset="0"/>
                          </a:rPr>
                        </m:ctrlPr>
                      </m:sSubPr>
                      <m:e>
                        <m:r>
                          <a:rPr lang="en-US" altLang="ko-KR" b="1" i="1">
                            <a:latin typeface="Cambria Math" panose="02040503050406030204" pitchFamily="18" charset="0"/>
                          </a:rPr>
                          <m:t>𝑺</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r>
                      <m:rPr>
                        <m:nor/>
                      </m:rPr>
                      <a:rPr lang="en-US" altLang="ko-KR" dirty="0"/>
                      <m:t>s</m:t>
                    </m:r>
                    <m:r>
                      <a:rPr lang="en-US" altLang="ko-KR" i="1" dirty="0">
                        <a:latin typeface="Cambria Math" panose="02040503050406030204" pitchFamily="18" charset="0"/>
                      </a:rPr>
                      <m:t> </m:t>
                    </m:r>
                  </m:oMath>
                </a14:m>
                <a:r>
                  <a:rPr lang="ko-KR" altLang="en-US" dirty="0"/>
                  <a:t>이고</a:t>
                </a:r>
                <a:r>
                  <a:rPr lang="en-US" altLang="ko-KR" dirty="0"/>
                  <a:t>, </a:t>
                </a:r>
                <a:r>
                  <a:rPr lang="ko-KR" altLang="en-US" dirty="0"/>
                  <a:t>행동이 </a:t>
                </a:r>
                <a14:m>
                  <m:oMath xmlns:m="http://schemas.openxmlformats.org/officeDocument/2006/math">
                    <m:sSub>
                      <m:sSubPr>
                        <m:ctrlPr>
                          <a:rPr lang="en-US" altLang="ko-KR" b="1" i="1">
                            <a:latin typeface="Cambria Math" panose="02040503050406030204" pitchFamily="18" charset="0"/>
                          </a:rPr>
                        </m:ctrlPr>
                      </m:sSubPr>
                      <m:e>
                        <m:r>
                          <a:rPr lang="en-US" altLang="ko-KR" b="1" i="1">
                            <a:latin typeface="Cambria Math" panose="02040503050406030204" pitchFamily="18" charset="0"/>
                          </a:rPr>
                          <m:t>𝑨</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r>
                      <a:rPr lang="en-US" altLang="ko-KR" i="1">
                        <a:latin typeface="Cambria Math" panose="02040503050406030204" pitchFamily="18" charset="0"/>
                      </a:rPr>
                      <m:t>𝑎</m:t>
                    </m:r>
                  </m:oMath>
                </a14:m>
                <a:r>
                  <a:rPr lang="ko-KR" altLang="en-US" dirty="0"/>
                  <a:t> 일 때 </a:t>
                </a:r>
                <a14:m>
                  <m:oMath xmlns:m="http://schemas.openxmlformats.org/officeDocument/2006/math">
                    <m:r>
                      <a:rPr lang="en-US" altLang="ko-KR" i="1">
                        <a:latin typeface="Cambria Math" panose="02040503050406030204" pitchFamily="18" charset="0"/>
                      </a:rPr>
                      <m:t>𝐴𝑔𝑒𝑛𝑡</m:t>
                    </m:r>
                  </m:oMath>
                </a14:m>
                <a:r>
                  <a:rPr lang="en-US" altLang="ko-KR" dirty="0"/>
                  <a:t> </a:t>
                </a:r>
                <a:r>
                  <a:rPr lang="ko-KR" altLang="en-US" dirty="0"/>
                  <a:t>가 받을 보상</a:t>
                </a:r>
                <a:endParaRPr lang="en-US" altLang="ko-KR" dirty="0"/>
              </a:p>
              <a:p>
                <a:pPr marL="342900" indent="-342900">
                  <a:buFont typeface="Arial" panose="020B0604020202020204" pitchFamily="34" charset="0"/>
                  <a:buChar char="•"/>
                </a:pPr>
                <a:endParaRPr lang="en-US" altLang="ko-KR" b="0" i="1" dirty="0">
                  <a:latin typeface="Cambria Math" panose="02040503050406030204" pitchFamily="18" charset="0"/>
                </a:endParaRPr>
              </a:p>
              <a:p>
                <a:pPr marL="342900" indent="-342900">
                  <a:buFont typeface="Arial" panose="020B0604020202020204" pitchFamily="34" charset="0"/>
                  <a:buChar char="•"/>
                </a:pPr>
                <a:endParaRPr lang="en-US" altLang="ko-KR" b="0" i="1" dirty="0">
                  <a:latin typeface="Cambria Math" panose="02040503050406030204" pitchFamily="18" charset="0"/>
                </a:endParaRPr>
              </a:p>
              <a:p>
                <a:pPr marL="342900" indent="-342900">
                  <a:buFont typeface="Arial" panose="020B0604020202020204" pitchFamily="34" charset="0"/>
                  <a:buChar char="•"/>
                </a:pPr>
                <a:endParaRPr lang="en-US" altLang="ko-KR" b="0" i="1" dirty="0">
                  <a:latin typeface="Cambria Math" panose="02040503050406030204" pitchFamily="18" charset="0"/>
                </a:endParaRPr>
              </a:p>
              <a:p>
                <a:pPr marL="342900" indent="-342900">
                  <a:buFont typeface="Arial" panose="020B0604020202020204" pitchFamily="34" charset="0"/>
                  <a:buChar char="•"/>
                </a:pPr>
                <a:r>
                  <a:rPr lang="ko-KR" altLang="en-US" dirty="0" err="1"/>
                  <a:t>기댓값</a:t>
                </a:r>
                <a:r>
                  <a:rPr lang="en-US" altLang="ko-KR" dirty="0"/>
                  <a:t> </a:t>
                </a:r>
                <a:r>
                  <a:rPr lang="ko-KR" altLang="en-US" dirty="0"/>
                  <a:t>표현 </a:t>
                </a:r>
                <a:r>
                  <a:rPr lang="en-US" altLang="ko-KR" dirty="0"/>
                  <a:t>? , </a:t>
                </a:r>
                <a:r>
                  <a:rPr lang="ko-KR" altLang="en-US" dirty="0"/>
                  <a:t>조건부확률의 표현 </a:t>
                </a:r>
                <a:r>
                  <a:rPr lang="en-US" altLang="ko-KR" dirty="0"/>
                  <a:t>? , </a:t>
                </a:r>
                <a14:m>
                  <m:oMath xmlns:m="http://schemas.openxmlformats.org/officeDocument/2006/math">
                    <m:r>
                      <a:rPr lang="en-US" altLang="ko-KR" i="1" smtClean="0">
                        <a:latin typeface="Cambria Math" panose="02040503050406030204" pitchFamily="18" charset="0"/>
                      </a:rPr>
                      <m:t>𝑡</m:t>
                    </m:r>
                    <m:r>
                      <a:rPr lang="en-US" altLang="ko-KR" b="0" i="1" smtClean="0">
                        <a:latin typeface="Cambria Math" panose="02040503050406030204" pitchFamily="18" charset="0"/>
                      </a:rPr>
                      <m:t>+1</m:t>
                    </m:r>
                  </m:oMath>
                </a14:m>
                <a:r>
                  <a:rPr lang="en-US" altLang="ko-KR" dirty="0"/>
                  <a:t> </a:t>
                </a:r>
                <a:r>
                  <a:rPr lang="ko-KR" altLang="en-US" dirty="0"/>
                  <a:t>에서 받는 보상 </a:t>
                </a:r>
                <a:r>
                  <a:rPr lang="en-US" altLang="ko-KR" dirty="0"/>
                  <a:t>?</a:t>
                </a:r>
              </a:p>
            </p:txBody>
          </p:sp>
        </mc:Choice>
        <mc:Fallback>
          <p:sp>
            <p:nvSpPr>
              <p:cNvPr id="19" name="TextBox 18">
                <a:extLst>
                  <a:ext uri="{FF2B5EF4-FFF2-40B4-BE49-F238E27FC236}">
                    <a16:creationId xmlns:a16="http://schemas.microsoft.com/office/drawing/2014/main" id="{EB45F676-0EF4-4BF6-90F7-AEA80FF7C6CC}"/>
                  </a:ext>
                </a:extLst>
              </p:cNvPr>
              <p:cNvSpPr txBox="1">
                <a:spLocks noRot="1" noChangeAspect="1" noMove="1" noResize="1" noEditPoints="1" noAdjustHandles="1" noChangeArrowheads="1" noChangeShapeType="1" noTextEdit="1"/>
              </p:cNvSpPr>
              <p:nvPr/>
            </p:nvSpPr>
            <p:spPr>
              <a:xfrm>
                <a:off x="753217" y="4006187"/>
                <a:ext cx="9659247" cy="1764714"/>
              </a:xfrm>
              <a:prstGeom prst="rect">
                <a:avLst/>
              </a:prstGeom>
              <a:blipFill>
                <a:blip r:embed="rId8"/>
                <a:stretch>
                  <a:fillRect l="-442" t="-1379" b="-4138"/>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AFC2B2D7-2173-4F4D-916F-AE7D7829471D}"/>
                  </a:ext>
                </a:extLst>
              </p:cNvPr>
              <p:cNvSpPr txBox="1"/>
              <p:nvPr/>
            </p:nvSpPr>
            <p:spPr>
              <a:xfrm>
                <a:off x="5208526" y="5932286"/>
                <a:ext cx="2449710" cy="434093"/>
              </a:xfrm>
              <a:prstGeom prst="rect">
                <a:avLst/>
              </a:prstGeom>
              <a:noFill/>
            </p:spPr>
            <p:txBody>
              <a:bodyPr wrap="none" rtlCol="0">
                <a:spAutoFit/>
              </a:bodyPr>
              <a:lstStyle/>
              <a:p>
                <a:pPr algn="ctr"/>
                <a:r>
                  <a:rPr lang="ko-KR" altLang="en-US" sz="1100" b="1" dirty="0">
                    <a:solidFill>
                      <a:srgbClr val="C00000"/>
                    </a:solidFill>
                  </a:rPr>
                  <a:t>환경이 에이전트에게 알려주는 것이</a:t>
                </a:r>
                <a:endParaRPr lang="en-US" altLang="ko-KR" sz="1100" b="1" dirty="0">
                  <a:solidFill>
                    <a:srgbClr val="C00000"/>
                  </a:solidFill>
                </a:endParaRPr>
              </a:p>
              <a:p>
                <a:pPr algn="ctr"/>
                <a:r>
                  <a:rPr lang="ko-KR" altLang="en-US" sz="1100" b="1" dirty="0">
                    <a:solidFill>
                      <a:srgbClr val="C00000"/>
                    </a:solidFill>
                  </a:rPr>
                  <a:t> </a:t>
                </a:r>
                <a:r>
                  <a:rPr lang="en-US" altLang="ko-KR" sz="1100" b="1" dirty="0">
                    <a:solidFill>
                      <a:srgbClr val="C00000"/>
                    </a:solidFill>
                  </a:rPr>
                  <a:t>t+1 </a:t>
                </a:r>
                <a:r>
                  <a:rPr lang="ko-KR" altLang="en-US" sz="1100" b="1" dirty="0">
                    <a:solidFill>
                      <a:srgbClr val="C00000"/>
                    </a:solidFill>
                  </a:rPr>
                  <a:t>시점이므로 </a:t>
                </a:r>
                <a14:m>
                  <m:oMath xmlns:m="http://schemas.openxmlformats.org/officeDocument/2006/math">
                    <m:sSub>
                      <m:sSubPr>
                        <m:ctrlPr>
                          <a:rPr lang="en-US" altLang="ko-KR" sz="1100" b="0" i="1" smtClean="0">
                            <a:solidFill>
                              <a:srgbClr val="C00000"/>
                            </a:solidFill>
                            <a:latin typeface="Cambria Math" panose="02040503050406030204" pitchFamily="18" charset="0"/>
                          </a:rPr>
                        </m:ctrlPr>
                      </m:sSubPr>
                      <m:e>
                        <m:r>
                          <a:rPr lang="en-US" altLang="ko-KR" sz="1100" b="1" i="1" smtClean="0">
                            <a:solidFill>
                              <a:srgbClr val="C00000"/>
                            </a:solidFill>
                            <a:latin typeface="Cambria Math" panose="02040503050406030204" pitchFamily="18" charset="0"/>
                          </a:rPr>
                          <m:t>𝑹</m:t>
                        </m:r>
                      </m:e>
                      <m:sub>
                        <m:r>
                          <a:rPr lang="en-US" altLang="ko-KR" sz="1100" b="0" i="1" smtClean="0">
                            <a:solidFill>
                              <a:srgbClr val="C00000"/>
                            </a:solidFill>
                            <a:latin typeface="Cambria Math" panose="02040503050406030204" pitchFamily="18" charset="0"/>
                          </a:rPr>
                          <m:t>𝑡</m:t>
                        </m:r>
                        <m:r>
                          <a:rPr lang="en-US" altLang="ko-KR" sz="1100" b="0" i="1" smtClean="0">
                            <a:solidFill>
                              <a:srgbClr val="C00000"/>
                            </a:solidFill>
                            <a:latin typeface="Cambria Math" panose="02040503050406030204" pitchFamily="18" charset="0"/>
                          </a:rPr>
                          <m:t>+1</m:t>
                        </m:r>
                      </m:sub>
                    </m:sSub>
                    <m:r>
                      <a:rPr lang="en-US" altLang="ko-KR" sz="1100" b="1" i="0" smtClean="0">
                        <a:solidFill>
                          <a:srgbClr val="C00000"/>
                        </a:solidFill>
                        <a:latin typeface="Cambria Math" panose="02040503050406030204" pitchFamily="18" charset="0"/>
                      </a:rPr>
                      <m:t> </m:t>
                    </m:r>
                    <m:r>
                      <a:rPr lang="ko-KR" altLang="en-US" sz="1100" b="1" i="1">
                        <a:solidFill>
                          <a:srgbClr val="C00000"/>
                        </a:solidFill>
                        <a:latin typeface="Cambria Math" panose="02040503050406030204" pitchFamily="18" charset="0"/>
                      </a:rPr>
                      <m:t>이</m:t>
                    </m:r>
                  </m:oMath>
                </a14:m>
                <a:r>
                  <a:rPr lang="ko-KR" altLang="en-US" sz="1100" b="1" dirty="0">
                    <a:solidFill>
                      <a:srgbClr val="C00000"/>
                    </a:solidFill>
                  </a:rPr>
                  <a:t>라고 표현</a:t>
                </a:r>
              </a:p>
            </p:txBody>
          </p:sp>
        </mc:Choice>
        <mc:Fallback>
          <p:sp>
            <p:nvSpPr>
              <p:cNvPr id="20" name="TextBox 19">
                <a:extLst>
                  <a:ext uri="{FF2B5EF4-FFF2-40B4-BE49-F238E27FC236}">
                    <a16:creationId xmlns:a16="http://schemas.microsoft.com/office/drawing/2014/main" id="{AFC2B2D7-2173-4F4D-916F-AE7D7829471D}"/>
                  </a:ext>
                </a:extLst>
              </p:cNvPr>
              <p:cNvSpPr txBox="1">
                <a:spLocks noRot="1" noChangeAspect="1" noMove="1" noResize="1" noEditPoints="1" noAdjustHandles="1" noChangeArrowheads="1" noChangeShapeType="1" noTextEdit="1"/>
              </p:cNvSpPr>
              <p:nvPr/>
            </p:nvSpPr>
            <p:spPr>
              <a:xfrm>
                <a:off x="5208526" y="5932286"/>
                <a:ext cx="2449710" cy="434093"/>
              </a:xfrm>
              <a:prstGeom prst="rect">
                <a:avLst/>
              </a:prstGeom>
              <a:blipFill>
                <a:blip r:embed="rId9"/>
                <a:stretch>
                  <a:fillRect b="-8451"/>
                </a:stretch>
              </a:blipFill>
            </p:spPr>
            <p:txBody>
              <a:bodyPr/>
              <a:lstStyle/>
              <a:p>
                <a:r>
                  <a:rPr lang="ko-KR" altLang="en-US">
                    <a:noFill/>
                  </a:rPr>
                  <a:t> </a:t>
                </a:r>
              </a:p>
            </p:txBody>
          </p:sp>
        </mc:Fallback>
      </mc:AlternateContent>
      <p:sp>
        <p:nvSpPr>
          <p:cNvPr id="22" name="TextBox 21">
            <a:extLst>
              <a:ext uri="{FF2B5EF4-FFF2-40B4-BE49-F238E27FC236}">
                <a16:creationId xmlns:a16="http://schemas.microsoft.com/office/drawing/2014/main" id="{AD507AB9-6288-4B14-B4C2-04FB791C9AE5}"/>
              </a:ext>
            </a:extLst>
          </p:cNvPr>
          <p:cNvSpPr txBox="1"/>
          <p:nvPr/>
        </p:nvSpPr>
        <p:spPr>
          <a:xfrm>
            <a:off x="1025155" y="5919095"/>
            <a:ext cx="3048531" cy="769441"/>
          </a:xfrm>
          <a:prstGeom prst="rect">
            <a:avLst/>
          </a:prstGeom>
          <a:noFill/>
        </p:spPr>
        <p:txBody>
          <a:bodyPr wrap="square" rtlCol="0">
            <a:spAutoFit/>
          </a:bodyPr>
          <a:lstStyle/>
          <a:p>
            <a:pPr algn="ctr"/>
            <a:r>
              <a:rPr lang="en-US" altLang="ko-KR" sz="1100" b="1" dirty="0">
                <a:solidFill>
                  <a:srgbClr val="C00000"/>
                </a:solidFill>
              </a:rPr>
              <a:t>Reward</a:t>
            </a:r>
            <a:r>
              <a:rPr lang="ko-KR" altLang="en-US" sz="1100" b="1" dirty="0">
                <a:solidFill>
                  <a:srgbClr val="C00000"/>
                </a:solidFill>
              </a:rPr>
              <a:t>를 에이전트에게 주는 것은 환경이고</a:t>
            </a:r>
            <a:r>
              <a:rPr lang="en-US" altLang="ko-KR" sz="1100" b="1" dirty="0">
                <a:solidFill>
                  <a:srgbClr val="C00000"/>
                </a:solidFill>
              </a:rPr>
              <a:t> </a:t>
            </a:r>
            <a:r>
              <a:rPr lang="ko-KR" altLang="en-US" sz="1100" b="1" dirty="0">
                <a:solidFill>
                  <a:srgbClr val="C00000"/>
                </a:solidFill>
              </a:rPr>
              <a:t>환경에 따라서 같은 상태에서 같은 행동을 취하더라도</a:t>
            </a:r>
            <a:r>
              <a:rPr lang="en-US" altLang="ko-KR" sz="1100" b="1" dirty="0">
                <a:solidFill>
                  <a:srgbClr val="C00000"/>
                </a:solidFill>
              </a:rPr>
              <a:t> </a:t>
            </a:r>
            <a:r>
              <a:rPr lang="ko-KR" altLang="en-US" sz="1100" b="1" dirty="0">
                <a:solidFill>
                  <a:srgbClr val="C00000"/>
                </a:solidFill>
              </a:rPr>
              <a:t>다른 보상을 줄 수 있기 때문에</a:t>
            </a:r>
            <a:r>
              <a:rPr lang="en-US" altLang="ko-KR" sz="1100" b="1" dirty="0">
                <a:solidFill>
                  <a:srgbClr val="C00000"/>
                </a:solidFill>
              </a:rPr>
              <a:t>, </a:t>
            </a:r>
            <a:r>
              <a:rPr lang="ko-KR" altLang="en-US" sz="1100" b="1" dirty="0">
                <a:solidFill>
                  <a:srgbClr val="C00000"/>
                </a:solidFill>
              </a:rPr>
              <a:t>이 모든 경우를 고려하기 위해 </a:t>
            </a:r>
            <a:r>
              <a:rPr lang="ko-KR" altLang="en-US" sz="1100" b="1" dirty="0" err="1">
                <a:solidFill>
                  <a:srgbClr val="C00000"/>
                </a:solidFill>
              </a:rPr>
              <a:t>기댓값으로</a:t>
            </a:r>
            <a:r>
              <a:rPr lang="ko-KR" altLang="en-US" sz="1100" b="1" dirty="0">
                <a:solidFill>
                  <a:srgbClr val="C00000"/>
                </a:solidFill>
              </a:rPr>
              <a:t> 계산</a:t>
            </a:r>
          </a:p>
        </p:txBody>
      </p:sp>
      <p:sp>
        <p:nvSpPr>
          <p:cNvPr id="32" name="직사각형 31">
            <a:extLst>
              <a:ext uri="{FF2B5EF4-FFF2-40B4-BE49-F238E27FC236}">
                <a16:creationId xmlns:a16="http://schemas.microsoft.com/office/drawing/2014/main" id="{E507077D-4146-423C-9E1A-C01F7E72778C}"/>
              </a:ext>
            </a:extLst>
          </p:cNvPr>
          <p:cNvSpPr/>
          <p:nvPr/>
        </p:nvSpPr>
        <p:spPr>
          <a:xfrm>
            <a:off x="1025155" y="5918224"/>
            <a:ext cx="3048531" cy="770312"/>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직사각형 40">
            <a:extLst>
              <a:ext uri="{FF2B5EF4-FFF2-40B4-BE49-F238E27FC236}">
                <a16:creationId xmlns:a16="http://schemas.microsoft.com/office/drawing/2014/main" id="{B2AEA8AD-B261-428F-A25E-5D520E61AB34}"/>
              </a:ext>
            </a:extLst>
          </p:cNvPr>
          <p:cNvSpPr/>
          <p:nvPr/>
        </p:nvSpPr>
        <p:spPr>
          <a:xfrm>
            <a:off x="5061780" y="5914439"/>
            <a:ext cx="2743201" cy="434093"/>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2095039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a:t>상태 변환 확률 </a:t>
            </a:r>
            <a:r>
              <a:rPr lang="en-US" altLang="ko-KR" b="1" dirty="0"/>
              <a:t>(State Transition Probability)</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A1D79B17-65F1-464E-95C7-7C061249B26F}"/>
                  </a:ext>
                </a:extLst>
              </p:cNvPr>
              <p:cNvSpPr txBox="1"/>
              <p:nvPr/>
            </p:nvSpPr>
            <p:spPr>
              <a:xfrm>
                <a:off x="757212" y="1642888"/>
                <a:ext cx="9886040" cy="1477328"/>
              </a:xfrm>
              <a:prstGeom prst="rect">
                <a:avLst/>
              </a:prstGeom>
              <a:noFill/>
            </p:spPr>
            <p:txBody>
              <a:bodyPr wrap="none" rtlCol="0">
                <a:spAutoFit/>
              </a:bodyPr>
              <a:lstStyle/>
              <a:p>
                <a:pPr marL="342900" indent="-342900">
                  <a:buFont typeface="Arial" panose="020B0604020202020204" pitchFamily="34" charset="0"/>
                  <a:buChar char="•"/>
                </a:pPr>
                <a:r>
                  <a:rPr lang="ko-KR" altLang="en-US" dirty="0"/>
                  <a:t>상태 </a:t>
                </a:r>
                <a:r>
                  <a:rPr lang="en-US" altLang="ko-KR" dirty="0"/>
                  <a:t>s </a:t>
                </a:r>
                <a:r>
                  <a:rPr lang="ko-KR" altLang="en-US" dirty="0"/>
                  <a:t>에서 행동 </a:t>
                </a:r>
                <a14:m>
                  <m:oMath xmlns:m="http://schemas.openxmlformats.org/officeDocument/2006/math">
                    <m:r>
                      <a:rPr lang="en-US" altLang="ko-KR" i="1" smtClean="0">
                        <a:latin typeface="Cambria Math" panose="02040503050406030204" pitchFamily="18" charset="0"/>
                      </a:rPr>
                      <m:t>𝑎</m:t>
                    </m:r>
                    <m:r>
                      <a:rPr lang="en-US" altLang="ko-KR" i="1" smtClean="0">
                        <a:latin typeface="Cambria Math" panose="02040503050406030204" pitchFamily="18" charset="0"/>
                      </a:rPr>
                      <m:t> </m:t>
                    </m:r>
                  </m:oMath>
                </a14:m>
                <a:r>
                  <a:rPr lang="ko-KR" altLang="en-US" dirty="0"/>
                  <a:t>를 취했을 때 다른 상태 </a:t>
                </a:r>
                <a:r>
                  <a:rPr lang="en-US" altLang="ko-KR" dirty="0"/>
                  <a:t>s’</a:t>
                </a:r>
                <a:r>
                  <a:rPr lang="ko-KR" altLang="en-US" dirty="0"/>
                  <a:t>에 도달할 확률 </a:t>
                </a:r>
                <a:endParaRPr lang="en-US" altLang="ko-KR" dirty="0"/>
              </a:p>
              <a:p>
                <a:pPr marL="342900" indent="-342900">
                  <a:buFont typeface="Arial" panose="020B0604020202020204" pitchFamily="34" charset="0"/>
                  <a:buChar char="•"/>
                </a:pPr>
                <a:endParaRPr lang="en-US" altLang="ko-KR" dirty="0"/>
              </a:p>
              <a:p>
                <a:pPr marL="342900" indent="-342900">
                  <a:buFont typeface="Arial" panose="020B0604020202020204" pitchFamily="34" charset="0"/>
                  <a:buChar char="•"/>
                </a:pPr>
                <a:endParaRPr lang="en-US" altLang="ko-KR" dirty="0"/>
              </a:p>
              <a:p>
                <a:pPr marL="342900" indent="-342900">
                  <a:buFont typeface="Arial" panose="020B0604020202020204" pitchFamily="34" charset="0"/>
                  <a:buChar char="•"/>
                </a:pPr>
                <a:endParaRPr lang="en-US" altLang="ko-KR" dirty="0"/>
              </a:p>
              <a:p>
                <a:pPr marL="342900" indent="-342900">
                  <a:buFont typeface="Arial" panose="020B0604020202020204" pitchFamily="34" charset="0"/>
                  <a:buChar char="•"/>
                </a:pPr>
                <a:r>
                  <a:rPr lang="ko-KR" altLang="en-US" dirty="0"/>
                  <a:t>예를 들면</a:t>
                </a:r>
                <a:r>
                  <a:rPr lang="en-US" altLang="ko-KR" dirty="0"/>
                  <a:t>, </a:t>
                </a:r>
                <a:r>
                  <a:rPr lang="ko-KR" altLang="en-US" dirty="0"/>
                  <a:t>옆에서 바람이 불거나</a:t>
                </a:r>
                <a:r>
                  <a:rPr lang="en-US" altLang="ko-KR" dirty="0"/>
                  <a:t>, </a:t>
                </a:r>
                <a:r>
                  <a:rPr lang="ko-KR" altLang="en-US" dirty="0"/>
                  <a:t>갑자기 넘어지거나</a:t>
                </a:r>
                <a:r>
                  <a:rPr lang="en-US" altLang="ko-KR" dirty="0"/>
                  <a:t>, </a:t>
                </a:r>
                <a:r>
                  <a:rPr lang="ko-KR" altLang="en-US" dirty="0"/>
                  <a:t>미끄러지는 경우 </a:t>
                </a:r>
                <a:r>
                  <a:rPr lang="en-US" altLang="ko-KR" dirty="0"/>
                  <a:t>(</a:t>
                </a:r>
                <a:r>
                  <a:rPr lang="ko-KR" altLang="en-US" dirty="0"/>
                  <a:t>알 수 없는 환경 탓</a:t>
                </a:r>
                <a:r>
                  <a:rPr lang="en-US" altLang="ko-KR" dirty="0"/>
                  <a:t>)</a:t>
                </a:r>
              </a:p>
            </p:txBody>
          </p:sp>
        </mc:Choice>
        <mc:Fallback>
          <p:sp>
            <p:nvSpPr>
              <p:cNvPr id="10" name="TextBox 9">
                <a:extLst>
                  <a:ext uri="{FF2B5EF4-FFF2-40B4-BE49-F238E27FC236}">
                    <a16:creationId xmlns:a16="http://schemas.microsoft.com/office/drawing/2014/main" id="{A1D79B17-65F1-464E-95C7-7C061249B26F}"/>
                  </a:ext>
                </a:extLst>
              </p:cNvPr>
              <p:cNvSpPr txBox="1">
                <a:spLocks noRot="1" noChangeAspect="1" noMove="1" noResize="1" noEditPoints="1" noAdjustHandles="1" noChangeArrowheads="1" noChangeShapeType="1" noTextEdit="1"/>
              </p:cNvSpPr>
              <p:nvPr/>
            </p:nvSpPr>
            <p:spPr>
              <a:xfrm>
                <a:off x="757212" y="1642888"/>
                <a:ext cx="9886040" cy="1477328"/>
              </a:xfrm>
              <a:prstGeom prst="rect">
                <a:avLst/>
              </a:prstGeom>
              <a:blipFill>
                <a:blip r:embed="rId2"/>
                <a:stretch>
                  <a:fillRect l="-370" t="-2479" r="-432" b="-5785"/>
                </a:stretch>
              </a:blipFill>
            </p:spPr>
            <p:txBody>
              <a:bodyPr/>
              <a:lstStyle/>
              <a:p>
                <a:r>
                  <a:rPr lang="ko-KR" altLang="en-US">
                    <a:noFill/>
                  </a:rPr>
                  <a:t> </a:t>
                </a:r>
              </a:p>
            </p:txBody>
          </p:sp>
        </mc:Fallback>
      </mc:AlternateContent>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24</a:t>
            </a:fld>
            <a:endParaRPr lang="ko-KR" altLang="en-US" dirty="0"/>
          </a:p>
        </p:txBody>
      </p:sp>
      <p:sp>
        <p:nvSpPr>
          <p:cNvPr id="27" name="직사각형 26">
            <a:extLst>
              <a:ext uri="{FF2B5EF4-FFF2-40B4-BE49-F238E27FC236}">
                <a16:creationId xmlns:a16="http://schemas.microsoft.com/office/drawing/2014/main" id="{5CA276C5-2637-491C-9B1E-3E276EAA7F8C}"/>
              </a:ext>
            </a:extLst>
          </p:cNvPr>
          <p:cNvSpPr/>
          <p:nvPr/>
        </p:nvSpPr>
        <p:spPr>
          <a:xfrm>
            <a:off x="427139" y="3636855"/>
            <a:ext cx="3741001"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err="1"/>
              <a:t>감가율</a:t>
            </a:r>
            <a:r>
              <a:rPr lang="ko-KR" altLang="en-US" b="1" dirty="0"/>
              <a:t> </a:t>
            </a:r>
            <a:r>
              <a:rPr lang="en-US" altLang="ko-KR" b="1" dirty="0"/>
              <a:t>(Discount Factor)</a:t>
            </a:r>
          </a:p>
        </p:txBody>
      </p: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D09B23FD-B411-485D-B44C-A3420B55F5C0}"/>
                  </a:ext>
                </a:extLst>
              </p:cNvPr>
              <p:cNvSpPr txBox="1"/>
              <p:nvPr/>
            </p:nvSpPr>
            <p:spPr>
              <a:xfrm>
                <a:off x="753217" y="4006187"/>
                <a:ext cx="8752268" cy="1754326"/>
              </a:xfrm>
              <a:prstGeom prst="rect">
                <a:avLst/>
              </a:prstGeom>
              <a:noFill/>
            </p:spPr>
            <p:txBody>
              <a:bodyPr wrap="none" rtlCol="0">
                <a:spAutoFit/>
              </a:bodyPr>
              <a:lstStyle/>
              <a:p>
                <a:pPr marL="342900" indent="-342900">
                  <a:buFont typeface="Arial" panose="020B0604020202020204" pitchFamily="34" charset="0"/>
                  <a:buChar char="•"/>
                </a:pPr>
                <a14:m>
                  <m:oMath xmlns:m="http://schemas.openxmlformats.org/officeDocument/2006/math">
                    <m:r>
                      <a:rPr lang="en-US" altLang="ko-KR" b="0" i="1" smtClean="0">
                        <a:latin typeface="Cambria Math" panose="02040503050406030204" pitchFamily="18" charset="0"/>
                      </a:rPr>
                      <m:t>𝐴𝑔𝑒𝑛𝑡</m:t>
                    </m:r>
                  </m:oMath>
                </a14:m>
                <a:r>
                  <a:rPr lang="ko-KR" altLang="en-US" dirty="0"/>
                  <a:t>는 현재 받을 수 있는 </a:t>
                </a:r>
                <a:r>
                  <a:rPr lang="en-US" altLang="ko-KR" dirty="0"/>
                  <a:t>Reward</a:t>
                </a:r>
                <a:r>
                  <a:rPr lang="ko-KR" altLang="en-US" dirty="0"/>
                  <a:t>와 미래 받을 수 있는 </a:t>
                </a:r>
                <a:r>
                  <a:rPr lang="en-US" altLang="ko-KR" dirty="0"/>
                  <a:t>Reward</a:t>
                </a:r>
                <a:r>
                  <a:rPr lang="ko-KR" altLang="en-US" dirty="0"/>
                  <a:t>를 구분해야 함</a:t>
                </a:r>
                <a:endParaRPr lang="en-US" altLang="ko-KR" dirty="0"/>
              </a:p>
              <a:p>
                <a:pPr marL="342900" indent="-342900">
                  <a:buFont typeface="Arial" panose="020B0604020202020204" pitchFamily="34" charset="0"/>
                  <a:buChar char="•"/>
                </a:pPr>
                <a:endParaRPr lang="en-US" altLang="ko-KR" dirty="0"/>
              </a:p>
              <a:p>
                <a:pPr marL="342900" indent="-342900">
                  <a:buFont typeface="Arial" panose="020B0604020202020204" pitchFamily="34" charset="0"/>
                  <a:buChar char="•"/>
                </a:pPr>
                <a:endParaRPr lang="en-US" altLang="ko-KR" dirty="0"/>
              </a:p>
              <a:p>
                <a:pPr marL="342900" indent="-342900">
                  <a:buFont typeface="Arial" panose="020B0604020202020204" pitchFamily="34" charset="0"/>
                  <a:buChar char="•"/>
                </a:pPr>
                <a:endParaRPr lang="en-US" altLang="ko-KR" dirty="0"/>
              </a:p>
              <a:p>
                <a:pPr marL="342900" indent="-342900">
                  <a:buFont typeface="Arial" panose="020B0604020202020204" pitchFamily="34" charset="0"/>
                  <a:buChar char="•"/>
                </a:pPr>
                <a:r>
                  <a:rPr lang="ko-KR" altLang="en-US" dirty="0"/>
                  <a:t>감가율을 고려한 미래 보상의 현재 가치</a:t>
                </a:r>
                <a:endParaRPr lang="en-US" altLang="ko-KR" dirty="0"/>
              </a:p>
              <a:p>
                <a:pPr marL="342900" indent="-342900">
                  <a:buFont typeface="Arial" panose="020B0604020202020204" pitchFamily="34" charset="0"/>
                  <a:buChar char="•"/>
                </a:pPr>
                <a:endParaRPr lang="en-US" altLang="ko-KR" b="0" i="1" dirty="0">
                  <a:latin typeface="Cambria Math" panose="02040503050406030204" pitchFamily="18" charset="0"/>
                </a:endParaRPr>
              </a:p>
            </p:txBody>
          </p:sp>
        </mc:Choice>
        <mc:Fallback>
          <p:sp>
            <p:nvSpPr>
              <p:cNvPr id="29" name="TextBox 28">
                <a:extLst>
                  <a:ext uri="{FF2B5EF4-FFF2-40B4-BE49-F238E27FC236}">
                    <a16:creationId xmlns:a16="http://schemas.microsoft.com/office/drawing/2014/main" id="{D09B23FD-B411-485D-B44C-A3420B55F5C0}"/>
                  </a:ext>
                </a:extLst>
              </p:cNvPr>
              <p:cNvSpPr txBox="1">
                <a:spLocks noRot="1" noChangeAspect="1" noMove="1" noResize="1" noEditPoints="1" noAdjustHandles="1" noChangeArrowheads="1" noChangeShapeType="1" noTextEdit="1"/>
              </p:cNvSpPr>
              <p:nvPr/>
            </p:nvSpPr>
            <p:spPr>
              <a:xfrm>
                <a:off x="753217" y="4006187"/>
                <a:ext cx="8752268" cy="1754326"/>
              </a:xfrm>
              <a:prstGeom prst="rect">
                <a:avLst/>
              </a:prstGeom>
              <a:blipFill>
                <a:blip r:embed="rId3"/>
                <a:stretch>
                  <a:fillRect l="-488" t="-1736"/>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82206987-3E43-46E3-A656-EE44FDD81CAD}"/>
                  </a:ext>
                </a:extLst>
              </p:cNvPr>
              <p:cNvSpPr txBox="1"/>
              <p:nvPr/>
            </p:nvSpPr>
            <p:spPr>
              <a:xfrm>
                <a:off x="3046252" y="2180593"/>
                <a:ext cx="6096000" cy="33855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Sup>
                        <m:sSubSupPr>
                          <m:ctrlPr>
                            <a:rPr lang="en-US" altLang="ko-KR" sz="1600" i="1" dirty="0" smtClean="0">
                              <a:latin typeface="Cambria Math" panose="02040503050406030204" pitchFamily="18" charset="0"/>
                            </a:rPr>
                          </m:ctrlPr>
                        </m:sSubSupPr>
                        <m:e>
                          <m:r>
                            <a:rPr lang="en-US" altLang="ko-KR" sz="1600" b="1" i="1" dirty="0" smtClean="0">
                              <a:latin typeface="Cambria Math" panose="02040503050406030204" pitchFamily="18" charset="0"/>
                            </a:rPr>
                            <m:t>𝑷</m:t>
                          </m:r>
                        </m:e>
                        <m:sub>
                          <m:r>
                            <a:rPr lang="en-US" altLang="ko-KR" sz="1600" b="0" i="1" dirty="0" smtClean="0">
                              <a:latin typeface="Cambria Math" panose="02040503050406030204" pitchFamily="18" charset="0"/>
                            </a:rPr>
                            <m:t>𝑠𝑠</m:t>
                          </m:r>
                          <m:r>
                            <a:rPr lang="en-US" altLang="ko-KR" sz="1600" b="0" i="1" dirty="0" smtClean="0">
                              <a:latin typeface="Cambria Math" panose="02040503050406030204" pitchFamily="18" charset="0"/>
                            </a:rPr>
                            <m:t>′</m:t>
                          </m:r>
                        </m:sub>
                        <m:sup>
                          <m:r>
                            <a:rPr lang="en-US" altLang="ko-KR" sz="1600" b="0" i="1">
                              <a:latin typeface="Cambria Math" panose="02040503050406030204" pitchFamily="18" charset="0"/>
                            </a:rPr>
                            <m:t>𝑎</m:t>
                          </m:r>
                        </m:sup>
                      </m:sSubSup>
                      <m:r>
                        <a:rPr lang="en-US" altLang="ko-KR" sz="1600" b="0" i="1" smtClean="0">
                          <a:latin typeface="Cambria Math" panose="02040503050406030204" pitchFamily="18" charset="0"/>
                        </a:rPr>
                        <m:t>=</m:t>
                      </m:r>
                      <m:r>
                        <a:rPr lang="en-US" altLang="ko-KR" sz="1600" b="1" i="1" smtClean="0">
                          <a:latin typeface="Cambria Math" panose="02040503050406030204" pitchFamily="18" charset="0"/>
                        </a:rPr>
                        <m:t>𝑷</m:t>
                      </m:r>
                      <m:d>
                        <m:dPr>
                          <m:begChr m:val="["/>
                          <m:endChr m:val="|"/>
                          <m:ctrlPr>
                            <a:rPr lang="en-US" altLang="ko-KR" sz="1600" b="0" i="1" smtClean="0">
                              <a:latin typeface="Cambria Math" panose="02040503050406030204" pitchFamily="18" charset="0"/>
                            </a:rPr>
                          </m:ctrlPr>
                        </m:dPr>
                        <m:e>
                          <m:sSub>
                            <m:sSubPr>
                              <m:ctrlPr>
                                <a:rPr lang="en-US" altLang="ko-KR" sz="1600" b="0" i="1" smtClean="0">
                                  <a:latin typeface="Cambria Math" panose="02040503050406030204" pitchFamily="18" charset="0"/>
                                </a:rPr>
                              </m:ctrlPr>
                            </m:sSubPr>
                            <m:e>
                              <m:r>
                                <a:rPr lang="en-US" altLang="ko-KR" sz="1600" b="1" i="1" smtClean="0">
                                  <a:latin typeface="Cambria Math" panose="02040503050406030204" pitchFamily="18" charset="0"/>
                                </a:rPr>
                                <m:t>𝑺</m:t>
                              </m:r>
                            </m:e>
                            <m:sub>
                              <m:r>
                                <a:rPr lang="en-US" altLang="ko-KR" sz="1600" b="0" i="1" smtClean="0">
                                  <a:latin typeface="Cambria Math" panose="02040503050406030204" pitchFamily="18" charset="0"/>
                                </a:rPr>
                                <m:t>𝑡</m:t>
                              </m:r>
                              <m:r>
                                <a:rPr lang="en-US" altLang="ko-KR" sz="1600" b="0" i="1" smtClean="0">
                                  <a:latin typeface="Cambria Math" panose="02040503050406030204" pitchFamily="18" charset="0"/>
                                </a:rPr>
                                <m:t>+1</m:t>
                              </m:r>
                            </m:sub>
                          </m:sSub>
                        </m:e>
                      </m:d>
                      <m:sSub>
                        <m:sSubPr>
                          <m:ctrlPr>
                            <a:rPr lang="en-US" altLang="ko-KR" sz="1600" b="1" i="1">
                              <a:latin typeface="Cambria Math" panose="02040503050406030204" pitchFamily="18" charset="0"/>
                            </a:rPr>
                          </m:ctrlPr>
                        </m:sSubPr>
                        <m:e>
                          <m:r>
                            <a:rPr lang="en-US" altLang="ko-KR" sz="1600" b="1" i="1">
                              <a:latin typeface="Cambria Math" panose="02040503050406030204" pitchFamily="18" charset="0"/>
                            </a:rPr>
                            <m:t>𝑺</m:t>
                          </m:r>
                        </m:e>
                        <m:sub>
                          <m:r>
                            <a:rPr lang="en-US" altLang="ko-KR" sz="1600" b="1" i="1">
                              <a:latin typeface="Cambria Math" panose="02040503050406030204" pitchFamily="18" charset="0"/>
                            </a:rPr>
                            <m:t>𝒕</m:t>
                          </m:r>
                        </m:sub>
                      </m:sSub>
                      <m:r>
                        <a:rPr lang="en-US" altLang="ko-KR" sz="1600" b="1" i="1">
                          <a:latin typeface="Cambria Math" panose="02040503050406030204" pitchFamily="18" charset="0"/>
                        </a:rPr>
                        <m:t>=</m:t>
                      </m:r>
                      <m:r>
                        <m:rPr>
                          <m:nor/>
                        </m:rPr>
                        <a:rPr lang="en-US" altLang="ko-KR" sz="1600" dirty="0"/>
                        <m:t>s</m:t>
                      </m:r>
                      <m:r>
                        <a:rPr lang="en-US" altLang="ko-KR" sz="1600" b="0" i="1" dirty="0" smtClean="0">
                          <a:latin typeface="Cambria Math" panose="02040503050406030204" pitchFamily="18" charset="0"/>
                        </a:rPr>
                        <m:t>,</m:t>
                      </m:r>
                      <m:sSub>
                        <m:sSubPr>
                          <m:ctrlPr>
                            <a:rPr lang="en-US" altLang="ko-KR" sz="1600" b="1" i="1">
                              <a:latin typeface="Cambria Math" panose="02040503050406030204" pitchFamily="18" charset="0"/>
                            </a:rPr>
                          </m:ctrlPr>
                        </m:sSubPr>
                        <m:e>
                          <m:r>
                            <a:rPr lang="en-US" altLang="ko-KR" sz="1600" b="1" i="1">
                              <a:latin typeface="Cambria Math" panose="02040503050406030204" pitchFamily="18" charset="0"/>
                            </a:rPr>
                            <m:t>𝑨</m:t>
                          </m:r>
                        </m:e>
                        <m:sub>
                          <m:r>
                            <a:rPr lang="en-US" altLang="ko-KR" sz="1600" b="1" i="1">
                              <a:latin typeface="Cambria Math" panose="02040503050406030204" pitchFamily="18" charset="0"/>
                            </a:rPr>
                            <m:t>𝒕</m:t>
                          </m:r>
                        </m:sub>
                      </m:sSub>
                      <m:r>
                        <a:rPr lang="en-US" altLang="ko-KR" sz="1600" b="1" i="1">
                          <a:latin typeface="Cambria Math" panose="02040503050406030204" pitchFamily="18" charset="0"/>
                        </a:rPr>
                        <m:t>=</m:t>
                      </m:r>
                      <m:r>
                        <a:rPr lang="en-US" altLang="ko-KR" sz="1600" i="1">
                          <a:latin typeface="Cambria Math" panose="02040503050406030204" pitchFamily="18" charset="0"/>
                        </a:rPr>
                        <m:t>𝑎</m:t>
                      </m:r>
                      <m:r>
                        <a:rPr lang="en-US" altLang="ko-KR" sz="1600" b="0" i="1" smtClean="0">
                          <a:latin typeface="Cambria Math" panose="02040503050406030204" pitchFamily="18" charset="0"/>
                        </a:rPr>
                        <m:t>]</m:t>
                      </m:r>
                    </m:oMath>
                  </m:oMathPara>
                </a14:m>
                <a:endParaRPr lang="en-US" altLang="ko-KR" dirty="0"/>
              </a:p>
            </p:txBody>
          </p:sp>
        </mc:Choice>
        <mc:Fallback>
          <p:sp>
            <p:nvSpPr>
              <p:cNvPr id="31" name="TextBox 30">
                <a:extLst>
                  <a:ext uri="{FF2B5EF4-FFF2-40B4-BE49-F238E27FC236}">
                    <a16:creationId xmlns:a16="http://schemas.microsoft.com/office/drawing/2014/main" id="{82206987-3E43-46E3-A656-EE44FDD81CAD}"/>
                  </a:ext>
                </a:extLst>
              </p:cNvPr>
              <p:cNvSpPr txBox="1">
                <a:spLocks noRot="1" noChangeAspect="1" noMove="1" noResize="1" noEditPoints="1" noAdjustHandles="1" noChangeArrowheads="1" noChangeShapeType="1" noTextEdit="1"/>
              </p:cNvSpPr>
              <p:nvPr/>
            </p:nvSpPr>
            <p:spPr>
              <a:xfrm>
                <a:off x="3046252" y="2180593"/>
                <a:ext cx="6096000" cy="338554"/>
              </a:xfrm>
              <a:prstGeom prst="rect">
                <a:avLst/>
              </a:prstGeom>
              <a:blipFill>
                <a:blip r:embed="rId4"/>
                <a:stretch>
                  <a:fillRect b="-14545"/>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CF1F814B-B293-4E7E-A372-48BF9EF813E3}"/>
                  </a:ext>
                </a:extLst>
              </p:cNvPr>
              <p:cNvSpPr txBox="1"/>
              <p:nvPr/>
            </p:nvSpPr>
            <p:spPr>
              <a:xfrm>
                <a:off x="3046252" y="4557570"/>
                <a:ext cx="6096000" cy="3745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ko-KR" altLang="en-US" b="1" i="1" smtClean="0">
                          <a:latin typeface="Cambria Math" panose="02040503050406030204" pitchFamily="18" charset="0"/>
                        </a:rPr>
                        <m:t>𝜸</m:t>
                      </m:r>
                      <m:r>
                        <a:rPr lang="en-US" altLang="ko-KR" b="1" i="1" smtClean="0">
                          <a:latin typeface="Cambria Math" panose="02040503050406030204" pitchFamily="18" charset="0"/>
                        </a:rPr>
                        <m:t> </m:t>
                      </m:r>
                      <m:r>
                        <a:rPr lang="en-US" altLang="ko-KR" b="1" i="1" smtClean="0">
                          <a:latin typeface="Cambria Math" panose="02040503050406030204" pitchFamily="18" charset="0"/>
                          <a:ea typeface="Cambria Math" panose="02040503050406030204" pitchFamily="18" charset="0"/>
                        </a:rPr>
                        <m:t>∈[</m:t>
                      </m:r>
                      <m:r>
                        <a:rPr lang="en-US" altLang="ko-KR" b="1" i="1" smtClean="0">
                          <a:latin typeface="Cambria Math" panose="02040503050406030204" pitchFamily="18" charset="0"/>
                          <a:ea typeface="Cambria Math" panose="02040503050406030204" pitchFamily="18" charset="0"/>
                        </a:rPr>
                        <m:t>𝟎</m:t>
                      </m:r>
                      <m:r>
                        <a:rPr lang="en-US" altLang="ko-KR" b="1" i="1" smtClean="0">
                          <a:latin typeface="Cambria Math" panose="02040503050406030204" pitchFamily="18" charset="0"/>
                          <a:ea typeface="Cambria Math" panose="02040503050406030204" pitchFamily="18" charset="0"/>
                        </a:rPr>
                        <m:t>, </m:t>
                      </m:r>
                      <m:r>
                        <a:rPr lang="en-US" altLang="ko-KR" b="1" i="1" smtClean="0">
                          <a:latin typeface="Cambria Math" panose="02040503050406030204" pitchFamily="18" charset="0"/>
                          <a:ea typeface="Cambria Math" panose="02040503050406030204" pitchFamily="18" charset="0"/>
                        </a:rPr>
                        <m:t>𝟏</m:t>
                      </m:r>
                      <m:r>
                        <a:rPr lang="en-US" altLang="ko-KR" b="1" i="1" smtClean="0">
                          <a:latin typeface="Cambria Math" panose="02040503050406030204" pitchFamily="18" charset="0"/>
                          <a:ea typeface="Cambria Math" panose="02040503050406030204" pitchFamily="18" charset="0"/>
                        </a:rPr>
                        <m:t>]</m:t>
                      </m:r>
                    </m:oMath>
                  </m:oMathPara>
                </a14:m>
                <a:endParaRPr lang="ko-KR" altLang="en-US" dirty="0"/>
              </a:p>
            </p:txBody>
          </p:sp>
        </mc:Choice>
        <mc:Fallback>
          <p:sp>
            <p:nvSpPr>
              <p:cNvPr id="6" name="TextBox 5">
                <a:extLst>
                  <a:ext uri="{FF2B5EF4-FFF2-40B4-BE49-F238E27FC236}">
                    <a16:creationId xmlns:a16="http://schemas.microsoft.com/office/drawing/2014/main" id="{CF1F814B-B293-4E7E-A372-48BF9EF813E3}"/>
                  </a:ext>
                </a:extLst>
              </p:cNvPr>
              <p:cNvSpPr txBox="1">
                <a:spLocks noRot="1" noChangeAspect="1" noMove="1" noResize="1" noEditPoints="1" noAdjustHandles="1" noChangeArrowheads="1" noChangeShapeType="1" noTextEdit="1"/>
              </p:cNvSpPr>
              <p:nvPr/>
            </p:nvSpPr>
            <p:spPr>
              <a:xfrm>
                <a:off x="3046252" y="4557570"/>
                <a:ext cx="6096000" cy="374526"/>
              </a:xfrm>
              <a:prstGeom prst="rect">
                <a:avLst/>
              </a:prstGeom>
              <a:blipFill>
                <a:blip r:embed="rId5"/>
                <a:stretch>
                  <a:fillRect b="-18033"/>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CFB264CA-0C97-497C-BC67-D1F53184E9B4}"/>
                  </a:ext>
                </a:extLst>
              </p:cNvPr>
              <p:cNvSpPr txBox="1"/>
              <p:nvPr/>
            </p:nvSpPr>
            <p:spPr>
              <a:xfrm>
                <a:off x="3046252" y="5585078"/>
                <a:ext cx="6096000" cy="3745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ko-KR" i="1" smtClean="0">
                              <a:latin typeface="Cambria Math" panose="02040503050406030204" pitchFamily="18" charset="0"/>
                            </a:rPr>
                          </m:ctrlPr>
                        </m:sSupPr>
                        <m:e>
                          <m:r>
                            <a:rPr lang="ko-KR" altLang="en-US" b="1" i="1">
                              <a:latin typeface="Cambria Math" panose="02040503050406030204" pitchFamily="18" charset="0"/>
                            </a:rPr>
                            <m:t>𝜸</m:t>
                          </m:r>
                        </m:e>
                        <m:sup>
                          <m:r>
                            <a:rPr lang="en-US" altLang="ko-KR" b="0" i="1" smtClean="0">
                              <a:latin typeface="Cambria Math" panose="02040503050406030204" pitchFamily="18" charset="0"/>
                            </a:rPr>
                            <m:t>𝑘</m:t>
                          </m:r>
                          <m:r>
                            <a:rPr lang="en-US" altLang="ko-KR" b="0" i="1" smtClean="0">
                              <a:latin typeface="Cambria Math" panose="02040503050406030204" pitchFamily="18" charset="0"/>
                            </a:rPr>
                            <m:t>−1</m:t>
                          </m:r>
                        </m:sup>
                      </m:sSup>
                      <m:sSub>
                        <m:sSubPr>
                          <m:ctrlPr>
                            <a:rPr lang="en-US" altLang="ko-KR" i="1">
                              <a:latin typeface="Cambria Math" panose="02040503050406030204" pitchFamily="18" charset="0"/>
                            </a:rPr>
                          </m:ctrlPr>
                        </m:sSubPr>
                        <m:e>
                          <m:r>
                            <a:rPr lang="en-US" altLang="ko-KR" b="1" i="1" smtClean="0">
                              <a:latin typeface="Cambria Math" panose="02040503050406030204" pitchFamily="18" charset="0"/>
                            </a:rPr>
                            <m:t>𝑹</m:t>
                          </m:r>
                        </m:e>
                        <m:sub>
                          <m:r>
                            <a:rPr lang="en-US" altLang="ko-KR" b="0" i="1" smtClean="0">
                              <a:latin typeface="Cambria Math" panose="02040503050406030204" pitchFamily="18" charset="0"/>
                            </a:rPr>
                            <m:t>𝑡</m:t>
                          </m:r>
                          <m:r>
                            <a:rPr lang="en-US" altLang="ko-KR" b="0" i="1" smtClean="0">
                              <a:latin typeface="Cambria Math" panose="02040503050406030204" pitchFamily="18" charset="0"/>
                            </a:rPr>
                            <m:t>+</m:t>
                          </m:r>
                          <m:r>
                            <a:rPr lang="en-US" altLang="ko-KR" b="0" i="1" smtClean="0">
                              <a:latin typeface="Cambria Math" panose="02040503050406030204" pitchFamily="18" charset="0"/>
                            </a:rPr>
                            <m:t>𝑘</m:t>
                          </m:r>
                        </m:sub>
                      </m:sSub>
                    </m:oMath>
                  </m:oMathPara>
                </a14:m>
                <a:endParaRPr lang="ko-KR" altLang="en-US" dirty="0"/>
              </a:p>
            </p:txBody>
          </p:sp>
        </mc:Choice>
        <mc:Fallback>
          <p:sp>
            <p:nvSpPr>
              <p:cNvPr id="8" name="TextBox 7">
                <a:extLst>
                  <a:ext uri="{FF2B5EF4-FFF2-40B4-BE49-F238E27FC236}">
                    <a16:creationId xmlns:a16="http://schemas.microsoft.com/office/drawing/2014/main" id="{CFB264CA-0C97-497C-BC67-D1F53184E9B4}"/>
                  </a:ext>
                </a:extLst>
              </p:cNvPr>
              <p:cNvSpPr txBox="1">
                <a:spLocks noRot="1" noChangeAspect="1" noMove="1" noResize="1" noEditPoints="1" noAdjustHandles="1" noChangeArrowheads="1" noChangeShapeType="1" noTextEdit="1"/>
              </p:cNvSpPr>
              <p:nvPr/>
            </p:nvSpPr>
            <p:spPr>
              <a:xfrm>
                <a:off x="3046252" y="5585078"/>
                <a:ext cx="6096000" cy="374590"/>
              </a:xfrm>
              <a:prstGeom prst="rect">
                <a:avLst/>
              </a:prstGeom>
              <a:blipFill>
                <a:blip r:embed="rId6"/>
                <a:stretch>
                  <a:fillRect b="-4839"/>
                </a:stretch>
              </a:blipFill>
            </p:spPr>
            <p:txBody>
              <a:bodyPr/>
              <a:lstStyle/>
              <a:p>
                <a:r>
                  <a:rPr lang="ko-KR" altLang="en-US">
                    <a:noFill/>
                  </a:rPr>
                  <a:t> </a:t>
                </a:r>
              </a:p>
            </p:txBody>
          </p:sp>
        </mc:Fallback>
      </mc:AlternateContent>
      <p:pic>
        <p:nvPicPr>
          <p:cNvPr id="3074" name="Picture 2" descr="사진">
            <a:extLst>
              <a:ext uri="{FF2B5EF4-FFF2-40B4-BE49-F238E27FC236}">
                <a16:creationId xmlns:a16="http://schemas.microsoft.com/office/drawing/2014/main" id="{A8EE815F-5320-4655-A0DA-7152E0A2C7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62079" y="4399065"/>
            <a:ext cx="3325440" cy="2362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3724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a:t>정책 </a:t>
            </a:r>
            <a:r>
              <a:rPr lang="en-US" altLang="ko-KR" b="1" dirty="0"/>
              <a:t>(Policy)</a:t>
            </a:r>
          </a:p>
        </p:txBody>
      </p:sp>
      <p:sp>
        <p:nvSpPr>
          <p:cNvPr id="10" name="TextBox 9">
            <a:extLst>
              <a:ext uri="{FF2B5EF4-FFF2-40B4-BE49-F238E27FC236}">
                <a16:creationId xmlns:a16="http://schemas.microsoft.com/office/drawing/2014/main" id="{A1D79B17-65F1-464E-95C7-7C061249B26F}"/>
              </a:ext>
            </a:extLst>
          </p:cNvPr>
          <p:cNvSpPr txBox="1"/>
          <p:nvPr/>
        </p:nvSpPr>
        <p:spPr>
          <a:xfrm>
            <a:off x="757212" y="1642888"/>
            <a:ext cx="8451353" cy="2585323"/>
          </a:xfrm>
          <a:prstGeom prst="rect">
            <a:avLst/>
          </a:prstGeom>
          <a:noFill/>
        </p:spPr>
        <p:txBody>
          <a:bodyPr wrap="none" rtlCol="0">
            <a:spAutoFit/>
          </a:bodyPr>
          <a:lstStyle/>
          <a:p>
            <a:pPr marL="342900" indent="-342900">
              <a:buFont typeface="Arial" panose="020B0604020202020204" pitchFamily="34" charset="0"/>
              <a:buChar char="•"/>
            </a:pPr>
            <a:r>
              <a:rPr lang="ko-KR" altLang="en-US" dirty="0"/>
              <a:t>모든 상태에서 에이전트가 할 행동 </a:t>
            </a:r>
            <a:r>
              <a:rPr lang="en-US" altLang="ko-KR" dirty="0"/>
              <a:t>(</a:t>
            </a:r>
            <a:r>
              <a:rPr lang="ko-KR" altLang="en-US" dirty="0"/>
              <a:t>강화학습의 목표</a:t>
            </a:r>
            <a:r>
              <a:rPr lang="en-US" altLang="ko-KR" dirty="0"/>
              <a:t>)</a:t>
            </a:r>
          </a:p>
          <a:p>
            <a:pPr marL="342900" indent="-342900">
              <a:buFont typeface="Arial" panose="020B0604020202020204" pitchFamily="34" charset="0"/>
              <a:buChar char="•"/>
            </a:pPr>
            <a:endParaRPr lang="en-US" altLang="ko-KR" dirty="0"/>
          </a:p>
          <a:p>
            <a:pPr marL="342900" indent="-342900">
              <a:buFont typeface="Arial" panose="020B0604020202020204" pitchFamily="34" charset="0"/>
              <a:buChar char="•"/>
            </a:pPr>
            <a:endParaRPr lang="en-US" altLang="ko-KR" dirty="0"/>
          </a:p>
          <a:p>
            <a:pPr marL="342900" indent="-342900">
              <a:buFont typeface="Arial" panose="020B0604020202020204" pitchFamily="34" charset="0"/>
              <a:buChar char="•"/>
            </a:pPr>
            <a:endParaRPr lang="en-US" altLang="ko-KR" dirty="0"/>
          </a:p>
          <a:p>
            <a:pPr marL="342900" indent="-342900">
              <a:buFont typeface="Arial" panose="020B0604020202020204" pitchFamily="34" charset="0"/>
              <a:buChar char="•"/>
            </a:pPr>
            <a:endParaRPr lang="en-US" altLang="ko-KR" dirty="0"/>
          </a:p>
          <a:p>
            <a:pPr marL="342900" indent="-342900">
              <a:buFont typeface="Arial" panose="020B0604020202020204" pitchFamily="34" charset="0"/>
              <a:buChar char="•"/>
            </a:pPr>
            <a:endParaRPr lang="en-US" altLang="ko-KR" dirty="0"/>
          </a:p>
          <a:p>
            <a:pPr marL="342900" indent="-342900">
              <a:buFont typeface="Arial" panose="020B0604020202020204" pitchFamily="34" charset="0"/>
              <a:buChar char="•"/>
            </a:pPr>
            <a:endParaRPr lang="en-US" altLang="ko-KR" dirty="0"/>
          </a:p>
          <a:p>
            <a:pPr marL="342900" indent="-342900">
              <a:buFont typeface="Arial" panose="020B0604020202020204" pitchFamily="34" charset="0"/>
              <a:buChar char="•"/>
            </a:pPr>
            <a:r>
              <a:rPr lang="ko-KR" altLang="en-US" dirty="0"/>
              <a:t>학습 중일 때는 확률적으로 여러 개의 행동을 선택하지만</a:t>
            </a:r>
            <a:r>
              <a:rPr lang="en-US" altLang="ko-KR" dirty="0"/>
              <a:t>, </a:t>
            </a:r>
            <a:r>
              <a:rPr lang="ko-KR" altLang="en-US" dirty="0"/>
              <a:t>최적의 행동은 </a:t>
            </a:r>
            <a:r>
              <a:rPr lang="en-US" altLang="ko-KR" dirty="0"/>
              <a:t>1</a:t>
            </a:r>
            <a:r>
              <a:rPr lang="ko-KR" altLang="en-US" dirty="0"/>
              <a:t>개</a:t>
            </a:r>
            <a:endParaRPr lang="en-US" altLang="ko-KR" dirty="0"/>
          </a:p>
          <a:p>
            <a:pPr marL="342900" indent="-342900">
              <a:buFont typeface="Arial" panose="020B0604020202020204" pitchFamily="34" charset="0"/>
              <a:buChar char="•"/>
            </a:pPr>
            <a:endParaRPr lang="en-US" altLang="ko-KR" dirty="0"/>
          </a:p>
        </p:txBody>
      </p:sp>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25</a:t>
            </a:fld>
            <a:endParaRPr lang="ko-KR" altLang="en-US" dirty="0"/>
          </a:p>
        </p:txBody>
      </p:sp>
      <p:sp>
        <p:nvSpPr>
          <p:cNvPr id="27" name="직사각형 26">
            <a:extLst>
              <a:ext uri="{FF2B5EF4-FFF2-40B4-BE49-F238E27FC236}">
                <a16:creationId xmlns:a16="http://schemas.microsoft.com/office/drawing/2014/main" id="{5CA276C5-2637-491C-9B1E-3E276EAA7F8C}"/>
              </a:ext>
            </a:extLst>
          </p:cNvPr>
          <p:cNvSpPr/>
          <p:nvPr/>
        </p:nvSpPr>
        <p:spPr>
          <a:xfrm>
            <a:off x="427139" y="3911175"/>
            <a:ext cx="3741001" cy="646331"/>
          </a:xfrm>
          <a:prstGeom prst="rect">
            <a:avLst/>
          </a:prstGeom>
        </p:spPr>
        <p:txBody>
          <a:bodyPr wrap="square">
            <a:spAutoFit/>
          </a:bodyPr>
          <a:lstStyle/>
          <a:p>
            <a:pPr marL="285750" indent="-285750">
              <a:buFont typeface="Wingdings" panose="05000000000000000000" pitchFamily="2" charset="2"/>
              <a:buChar char="§"/>
              <a:defRPr/>
            </a:pPr>
            <a:endParaRPr lang="en-US" altLang="ko-KR" b="1" dirty="0"/>
          </a:p>
          <a:p>
            <a:pPr marL="285750" indent="-285750">
              <a:buFont typeface="Wingdings" panose="05000000000000000000" pitchFamily="2" charset="2"/>
              <a:buChar char="§"/>
              <a:defRPr/>
            </a:pPr>
            <a:r>
              <a:rPr lang="ko-KR" altLang="en-US" b="1" dirty="0"/>
              <a:t>에이전트와 환경의 상호작용</a:t>
            </a:r>
            <a:endParaRPr lang="en-US" altLang="ko-KR" b="1" dirty="0"/>
          </a:p>
        </p:txBody>
      </p: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82206987-3E43-46E3-A656-EE44FDD81CAD}"/>
                  </a:ext>
                </a:extLst>
              </p:cNvPr>
              <p:cNvSpPr txBox="1"/>
              <p:nvPr/>
            </p:nvSpPr>
            <p:spPr>
              <a:xfrm>
                <a:off x="4367448" y="2184184"/>
                <a:ext cx="3453608" cy="338554"/>
              </a:xfrm>
              <a:prstGeom prst="rect">
                <a:avLst/>
              </a:prstGeom>
              <a:noFill/>
            </p:spPr>
            <p:txBody>
              <a:bodyPr wrap="square">
                <a:spAutoFit/>
              </a:bodyPr>
              <a:lstStyle/>
              <a:p>
                <a:pPr algn="ctr"/>
                <a:r>
                  <a:rPr lang="en-US" altLang="ko-KR" sz="1600" b="0" dirty="0"/>
                  <a:t> </a:t>
                </a:r>
                <a14:m>
                  <m:oMath xmlns:m="http://schemas.openxmlformats.org/officeDocument/2006/math">
                    <m:r>
                      <m:rPr>
                        <m:sty m:val="p"/>
                      </m:rPr>
                      <a:rPr lang="el-GR" altLang="ko-KR" sz="1600" b="0" i="1" smtClean="0">
                        <a:latin typeface="Cambria Math" panose="02040503050406030204" pitchFamily="18" charset="0"/>
                        <a:ea typeface="Cambria Math" panose="02040503050406030204" pitchFamily="18" charset="0"/>
                      </a:rPr>
                      <m:t>π</m:t>
                    </m:r>
                    <m:d>
                      <m:dPr>
                        <m:ctrlPr>
                          <a:rPr lang="en-US" altLang="ko-KR" sz="1600" b="0" i="1" smtClean="0">
                            <a:latin typeface="Cambria Math" panose="02040503050406030204" pitchFamily="18" charset="0"/>
                            <a:ea typeface="Cambria Math" panose="02040503050406030204" pitchFamily="18" charset="0"/>
                          </a:rPr>
                        </m:ctrlPr>
                      </m:dPr>
                      <m:e>
                        <m:r>
                          <a:rPr lang="en-US" altLang="ko-KR" sz="1600" b="0" i="1" smtClean="0">
                            <a:latin typeface="Cambria Math" panose="02040503050406030204" pitchFamily="18" charset="0"/>
                            <a:ea typeface="Cambria Math" panose="02040503050406030204" pitchFamily="18" charset="0"/>
                          </a:rPr>
                          <m:t>𝑎</m:t>
                        </m:r>
                      </m:e>
                      <m:e>
                        <m:r>
                          <a:rPr lang="en-US" altLang="ko-KR" sz="1600" b="0" i="1" smtClean="0">
                            <a:latin typeface="Cambria Math" panose="02040503050406030204" pitchFamily="18" charset="0"/>
                            <a:ea typeface="Cambria Math" panose="02040503050406030204" pitchFamily="18" charset="0"/>
                          </a:rPr>
                          <m:t>𝑠</m:t>
                        </m:r>
                      </m:e>
                    </m:d>
                    <m:r>
                      <a:rPr lang="en-US" altLang="ko-KR" sz="1600" b="0" i="1" smtClean="0">
                        <a:latin typeface="Cambria Math" panose="02040503050406030204" pitchFamily="18" charset="0"/>
                      </a:rPr>
                      <m:t>=</m:t>
                    </m:r>
                    <m:r>
                      <a:rPr lang="en-US" altLang="ko-KR" sz="1600" b="1" i="1" smtClean="0">
                        <a:latin typeface="Cambria Math" panose="02040503050406030204" pitchFamily="18" charset="0"/>
                      </a:rPr>
                      <m:t>𝑷</m:t>
                    </m:r>
                    <m:d>
                      <m:dPr>
                        <m:begChr m:val="["/>
                        <m:endChr m:val="|"/>
                        <m:ctrlPr>
                          <a:rPr lang="en-US" altLang="ko-KR" sz="1600" b="0" i="1" smtClean="0">
                            <a:latin typeface="Cambria Math" panose="02040503050406030204" pitchFamily="18" charset="0"/>
                          </a:rPr>
                        </m:ctrlPr>
                      </m:dPr>
                      <m:e>
                        <m:sSub>
                          <m:sSubPr>
                            <m:ctrlPr>
                              <a:rPr lang="en-US" altLang="ko-KR" sz="1600" i="1" smtClean="0">
                                <a:latin typeface="Cambria Math" panose="02040503050406030204" pitchFamily="18" charset="0"/>
                              </a:rPr>
                            </m:ctrlPr>
                          </m:sSubPr>
                          <m:e>
                            <m:r>
                              <a:rPr lang="en-US" altLang="ko-KR" sz="1600" b="1" i="1" smtClean="0">
                                <a:latin typeface="Cambria Math" panose="02040503050406030204" pitchFamily="18" charset="0"/>
                              </a:rPr>
                              <m:t>𝑨</m:t>
                            </m:r>
                          </m:e>
                          <m:sub>
                            <m:r>
                              <a:rPr lang="en-US" altLang="ko-KR" sz="1600" b="0" i="1" smtClean="0">
                                <a:latin typeface="Cambria Math" panose="02040503050406030204" pitchFamily="18" charset="0"/>
                              </a:rPr>
                              <m:t>𝑡</m:t>
                            </m:r>
                          </m:sub>
                        </m:sSub>
                        <m:r>
                          <a:rPr lang="en-US" altLang="ko-KR" sz="1600" b="0" i="1" smtClean="0">
                            <a:latin typeface="Cambria Math" panose="02040503050406030204" pitchFamily="18" charset="0"/>
                          </a:rPr>
                          <m:t>=</m:t>
                        </m:r>
                        <m:r>
                          <a:rPr lang="en-US" altLang="ko-KR" sz="1600" b="0" i="1" smtClean="0">
                            <a:latin typeface="Cambria Math" panose="02040503050406030204" pitchFamily="18" charset="0"/>
                          </a:rPr>
                          <m:t>𝑎</m:t>
                        </m:r>
                        <m:r>
                          <a:rPr lang="en-US" altLang="ko-KR" sz="1600" b="0" i="1" smtClean="0">
                            <a:latin typeface="Cambria Math" panose="02040503050406030204" pitchFamily="18" charset="0"/>
                          </a:rPr>
                          <m:t> </m:t>
                        </m:r>
                      </m:e>
                    </m:d>
                    <m:r>
                      <a:rPr lang="en-US" altLang="ko-KR" sz="1600" b="0" i="1" smtClean="0">
                        <a:latin typeface="Cambria Math" panose="02040503050406030204" pitchFamily="18" charset="0"/>
                      </a:rPr>
                      <m:t> </m:t>
                    </m:r>
                    <m:sSub>
                      <m:sSubPr>
                        <m:ctrlPr>
                          <a:rPr lang="en-US" altLang="ko-KR" sz="1600" b="1" i="1">
                            <a:latin typeface="Cambria Math" panose="02040503050406030204" pitchFamily="18" charset="0"/>
                          </a:rPr>
                        </m:ctrlPr>
                      </m:sSubPr>
                      <m:e>
                        <m:r>
                          <a:rPr lang="en-US" altLang="ko-KR" sz="1600" b="1" i="1">
                            <a:latin typeface="Cambria Math" panose="02040503050406030204" pitchFamily="18" charset="0"/>
                          </a:rPr>
                          <m:t>𝑺</m:t>
                        </m:r>
                      </m:e>
                      <m:sub>
                        <m:r>
                          <a:rPr lang="en-US" altLang="ko-KR" sz="1600" b="0" i="1">
                            <a:latin typeface="Cambria Math" panose="02040503050406030204" pitchFamily="18" charset="0"/>
                          </a:rPr>
                          <m:t>𝑡</m:t>
                        </m:r>
                      </m:sub>
                    </m:sSub>
                    <m:r>
                      <a:rPr lang="en-US" altLang="ko-KR" sz="1600" b="1" i="1">
                        <a:latin typeface="Cambria Math" panose="02040503050406030204" pitchFamily="18" charset="0"/>
                      </a:rPr>
                      <m:t>=</m:t>
                    </m:r>
                    <m:r>
                      <m:rPr>
                        <m:nor/>
                      </m:rPr>
                      <a:rPr lang="en-US" altLang="ko-KR" sz="1600" dirty="0"/>
                      <m:t>s</m:t>
                    </m:r>
                    <m:r>
                      <a:rPr lang="en-US" altLang="ko-KR" sz="1600" b="0" i="1" smtClean="0">
                        <a:latin typeface="Cambria Math" panose="02040503050406030204" pitchFamily="18" charset="0"/>
                      </a:rPr>
                      <m:t>]</m:t>
                    </m:r>
                  </m:oMath>
                </a14:m>
                <a:endParaRPr lang="en-US" altLang="ko-KR" dirty="0"/>
              </a:p>
            </p:txBody>
          </p:sp>
        </mc:Choice>
        <mc:Fallback>
          <p:sp>
            <p:nvSpPr>
              <p:cNvPr id="31" name="TextBox 30">
                <a:extLst>
                  <a:ext uri="{FF2B5EF4-FFF2-40B4-BE49-F238E27FC236}">
                    <a16:creationId xmlns:a16="http://schemas.microsoft.com/office/drawing/2014/main" id="{82206987-3E43-46E3-A656-EE44FDD81CAD}"/>
                  </a:ext>
                </a:extLst>
              </p:cNvPr>
              <p:cNvSpPr txBox="1">
                <a:spLocks noRot="1" noChangeAspect="1" noMove="1" noResize="1" noEditPoints="1" noAdjustHandles="1" noChangeArrowheads="1" noChangeShapeType="1" noTextEdit="1"/>
              </p:cNvSpPr>
              <p:nvPr/>
            </p:nvSpPr>
            <p:spPr>
              <a:xfrm>
                <a:off x="4367448" y="2184184"/>
                <a:ext cx="3453608" cy="338554"/>
              </a:xfrm>
              <a:prstGeom prst="rect">
                <a:avLst/>
              </a:prstGeom>
              <a:blipFill>
                <a:blip r:embed="rId2"/>
                <a:stretch>
                  <a:fillRect b="-12500"/>
                </a:stretch>
              </a:blipFill>
            </p:spPr>
            <p:txBody>
              <a:bodyPr/>
              <a:lstStyle/>
              <a:p>
                <a:r>
                  <a:rPr lang="ko-KR" altLang="en-US">
                    <a:noFill/>
                  </a:rPr>
                  <a:t> </a:t>
                </a:r>
              </a:p>
            </p:txBody>
          </p:sp>
        </mc:Fallback>
      </mc:AlternateContent>
      <p:pic>
        <p:nvPicPr>
          <p:cNvPr id="7" name="그림 6">
            <a:extLst>
              <a:ext uri="{FF2B5EF4-FFF2-40B4-BE49-F238E27FC236}">
                <a16:creationId xmlns:a16="http://schemas.microsoft.com/office/drawing/2014/main" id="{298F9742-2089-4E23-B872-AD493DAB32E4}"/>
              </a:ext>
            </a:extLst>
          </p:cNvPr>
          <p:cNvPicPr>
            <a:picLocks noChangeAspect="1"/>
          </p:cNvPicPr>
          <p:nvPr/>
        </p:nvPicPr>
        <p:blipFill>
          <a:blip r:embed="rId3"/>
          <a:stretch>
            <a:fillRect/>
          </a:stretch>
        </p:blipFill>
        <p:spPr>
          <a:xfrm>
            <a:off x="9566756" y="1671540"/>
            <a:ext cx="2133593" cy="2190926"/>
          </a:xfrm>
          <a:prstGeom prst="rect">
            <a:avLst/>
          </a:prstGeom>
        </p:spPr>
      </p:pic>
      <p:sp>
        <p:nvSpPr>
          <p:cNvPr id="9" name="TextBox 8">
            <a:extLst>
              <a:ext uri="{FF2B5EF4-FFF2-40B4-BE49-F238E27FC236}">
                <a16:creationId xmlns:a16="http://schemas.microsoft.com/office/drawing/2014/main" id="{FD4D8953-C59D-4DDD-8F8F-21C579381394}"/>
              </a:ext>
            </a:extLst>
          </p:cNvPr>
          <p:cNvSpPr txBox="1"/>
          <p:nvPr/>
        </p:nvSpPr>
        <p:spPr>
          <a:xfrm>
            <a:off x="10114255" y="3911175"/>
            <a:ext cx="1038593" cy="276999"/>
          </a:xfrm>
          <a:prstGeom prst="rect">
            <a:avLst/>
          </a:prstGeom>
          <a:noFill/>
        </p:spPr>
        <p:txBody>
          <a:bodyPr wrap="square">
            <a:spAutoFit/>
          </a:bodyPr>
          <a:lstStyle/>
          <a:p>
            <a:r>
              <a:rPr lang="ko-KR" altLang="en-US" sz="1200" b="1" dirty="0"/>
              <a:t>정책의 예시</a:t>
            </a:r>
          </a:p>
        </p:txBody>
      </p:sp>
      <p:pic>
        <p:nvPicPr>
          <p:cNvPr id="12" name="그림 11">
            <a:extLst>
              <a:ext uri="{FF2B5EF4-FFF2-40B4-BE49-F238E27FC236}">
                <a16:creationId xmlns:a16="http://schemas.microsoft.com/office/drawing/2014/main" id="{5858C3DE-2A71-42E9-B8CA-D420F2D26FFB}"/>
              </a:ext>
            </a:extLst>
          </p:cNvPr>
          <p:cNvPicPr>
            <a:picLocks noChangeAspect="1"/>
          </p:cNvPicPr>
          <p:nvPr/>
        </p:nvPicPr>
        <p:blipFill>
          <a:blip r:embed="rId4"/>
          <a:stretch>
            <a:fillRect/>
          </a:stretch>
        </p:blipFill>
        <p:spPr>
          <a:xfrm>
            <a:off x="3886200" y="2743386"/>
            <a:ext cx="4724400" cy="608699"/>
          </a:xfrm>
          <a:prstGeom prst="rect">
            <a:avLst/>
          </a:prstGeom>
        </p:spPr>
      </p:pic>
      <p:pic>
        <p:nvPicPr>
          <p:cNvPr id="15" name="그림 14">
            <a:extLst>
              <a:ext uri="{FF2B5EF4-FFF2-40B4-BE49-F238E27FC236}">
                <a16:creationId xmlns:a16="http://schemas.microsoft.com/office/drawing/2014/main" id="{21F7442F-2A98-4327-8A62-FA945CCB8E84}"/>
              </a:ext>
            </a:extLst>
          </p:cNvPr>
          <p:cNvPicPr>
            <a:picLocks noChangeAspect="1"/>
          </p:cNvPicPr>
          <p:nvPr/>
        </p:nvPicPr>
        <p:blipFill>
          <a:blip r:embed="rId5"/>
          <a:stretch>
            <a:fillRect/>
          </a:stretch>
        </p:blipFill>
        <p:spPr>
          <a:xfrm>
            <a:off x="8136732" y="4188174"/>
            <a:ext cx="3955046" cy="2036915"/>
          </a:xfrm>
          <a:prstGeom prst="rect">
            <a:avLst/>
          </a:prstGeom>
        </p:spPr>
      </p:pic>
      <p:sp>
        <p:nvSpPr>
          <p:cNvPr id="16" name="TextBox 15">
            <a:extLst>
              <a:ext uri="{FF2B5EF4-FFF2-40B4-BE49-F238E27FC236}">
                <a16:creationId xmlns:a16="http://schemas.microsoft.com/office/drawing/2014/main" id="{13DCA574-41AD-4BB9-B617-E48C78A8CCFD}"/>
              </a:ext>
            </a:extLst>
          </p:cNvPr>
          <p:cNvSpPr txBox="1"/>
          <p:nvPr/>
        </p:nvSpPr>
        <p:spPr>
          <a:xfrm>
            <a:off x="757212" y="4724431"/>
            <a:ext cx="5176417" cy="1477328"/>
          </a:xfrm>
          <a:prstGeom prst="rect">
            <a:avLst/>
          </a:prstGeom>
          <a:noFill/>
        </p:spPr>
        <p:txBody>
          <a:bodyPr wrap="none" rtlCol="0">
            <a:spAutoFit/>
          </a:bodyPr>
          <a:lstStyle/>
          <a:p>
            <a:pPr marL="342900" indent="-342900">
              <a:buFont typeface="+mj-lt"/>
              <a:buAutoNum type="arabicPeriod"/>
            </a:pPr>
            <a:r>
              <a:rPr lang="ko-KR" altLang="en-US" dirty="0"/>
              <a:t>에이전트가 환경에서 자신의 상태를 관찰</a:t>
            </a:r>
            <a:endParaRPr lang="en-US" altLang="ko-KR" dirty="0"/>
          </a:p>
          <a:p>
            <a:pPr marL="342900" indent="-342900">
              <a:buFont typeface="+mj-lt"/>
              <a:buAutoNum type="arabicPeriod"/>
            </a:pPr>
            <a:r>
              <a:rPr lang="ko-KR" altLang="en-US" dirty="0"/>
              <a:t>그 상태에서 </a:t>
            </a:r>
            <a:r>
              <a:rPr lang="ko-KR" altLang="en-US" b="1" dirty="0">
                <a:solidFill>
                  <a:srgbClr val="C00000"/>
                </a:solidFill>
              </a:rPr>
              <a:t>어떠한 기준</a:t>
            </a:r>
            <a:r>
              <a:rPr lang="ko-KR" altLang="en-US" dirty="0"/>
              <a:t>에 따라 행동을 선택</a:t>
            </a:r>
            <a:endParaRPr lang="en-US" altLang="ko-KR" dirty="0"/>
          </a:p>
          <a:p>
            <a:pPr marL="342900" indent="-342900">
              <a:buFont typeface="+mj-lt"/>
              <a:buAutoNum type="arabicPeriod"/>
            </a:pPr>
            <a:r>
              <a:rPr lang="ko-KR" altLang="en-US" dirty="0"/>
              <a:t>선택한 행동을 환경에서 실행</a:t>
            </a:r>
            <a:endParaRPr lang="en-US" altLang="ko-KR" dirty="0"/>
          </a:p>
          <a:p>
            <a:pPr marL="342900" indent="-342900">
              <a:buFont typeface="+mj-lt"/>
              <a:buAutoNum type="arabicPeriod"/>
            </a:pPr>
            <a:r>
              <a:rPr lang="ko-KR" altLang="en-US" dirty="0"/>
              <a:t>환경으로부터 다음 상태와 보상을 받음</a:t>
            </a:r>
            <a:endParaRPr lang="en-US" altLang="ko-KR" dirty="0"/>
          </a:p>
          <a:p>
            <a:pPr marL="342900" indent="-342900">
              <a:buFont typeface="+mj-lt"/>
              <a:buAutoNum type="arabicPeriod"/>
            </a:pPr>
            <a:r>
              <a:rPr lang="ko-KR" altLang="en-US" dirty="0"/>
              <a:t>보상을 통해 에이전트가 가진 정보를 수정함</a:t>
            </a:r>
            <a:endParaRPr lang="en-US" altLang="ko-KR" dirty="0"/>
          </a:p>
        </p:txBody>
      </p:sp>
      <p:pic>
        <p:nvPicPr>
          <p:cNvPr id="19" name="그림 18">
            <a:extLst>
              <a:ext uri="{FF2B5EF4-FFF2-40B4-BE49-F238E27FC236}">
                <a16:creationId xmlns:a16="http://schemas.microsoft.com/office/drawing/2014/main" id="{B62C058D-1749-493C-B83A-31F1DD8C19F8}"/>
              </a:ext>
            </a:extLst>
          </p:cNvPr>
          <p:cNvPicPr>
            <a:picLocks noChangeAspect="1"/>
          </p:cNvPicPr>
          <p:nvPr/>
        </p:nvPicPr>
        <p:blipFill>
          <a:blip r:embed="rId6"/>
          <a:stretch>
            <a:fillRect/>
          </a:stretch>
        </p:blipFill>
        <p:spPr>
          <a:xfrm>
            <a:off x="2354579" y="6394675"/>
            <a:ext cx="2125979" cy="288473"/>
          </a:xfrm>
          <a:prstGeom prst="rect">
            <a:avLst/>
          </a:prstGeom>
        </p:spPr>
      </p:pic>
      <p:sp>
        <p:nvSpPr>
          <p:cNvPr id="21" name="TextBox 20">
            <a:extLst>
              <a:ext uri="{FF2B5EF4-FFF2-40B4-BE49-F238E27FC236}">
                <a16:creationId xmlns:a16="http://schemas.microsoft.com/office/drawing/2014/main" id="{67932D1D-CC9C-4C9B-BA52-6B69ADC8D858}"/>
              </a:ext>
            </a:extLst>
          </p:cNvPr>
          <p:cNvSpPr txBox="1"/>
          <p:nvPr/>
        </p:nvSpPr>
        <p:spPr>
          <a:xfrm>
            <a:off x="9208565" y="6201759"/>
            <a:ext cx="2125978" cy="276999"/>
          </a:xfrm>
          <a:prstGeom prst="rect">
            <a:avLst/>
          </a:prstGeom>
          <a:noFill/>
        </p:spPr>
        <p:txBody>
          <a:bodyPr wrap="square">
            <a:spAutoFit/>
          </a:bodyPr>
          <a:lstStyle/>
          <a:p>
            <a:r>
              <a:rPr lang="ko-KR" altLang="en-US" sz="1200" b="1" dirty="0"/>
              <a:t>에이전트와 환경의 상호작용</a:t>
            </a:r>
          </a:p>
        </p:txBody>
      </p:sp>
      <p:sp>
        <p:nvSpPr>
          <p:cNvPr id="22" name="직사각형 21">
            <a:extLst>
              <a:ext uri="{FF2B5EF4-FFF2-40B4-BE49-F238E27FC236}">
                <a16:creationId xmlns:a16="http://schemas.microsoft.com/office/drawing/2014/main" id="{BAE39C8C-45E6-4A73-B8DA-DAD41510080A}"/>
              </a:ext>
            </a:extLst>
          </p:cNvPr>
          <p:cNvSpPr/>
          <p:nvPr/>
        </p:nvSpPr>
        <p:spPr>
          <a:xfrm>
            <a:off x="2484119" y="5049098"/>
            <a:ext cx="1249681" cy="266700"/>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 name="직사각형 22">
            <a:extLst>
              <a:ext uri="{FF2B5EF4-FFF2-40B4-BE49-F238E27FC236}">
                <a16:creationId xmlns:a16="http://schemas.microsoft.com/office/drawing/2014/main" id="{CD8E8D60-0751-45E4-AFC8-0A338A3D7652}"/>
              </a:ext>
            </a:extLst>
          </p:cNvPr>
          <p:cNvSpPr/>
          <p:nvPr/>
        </p:nvSpPr>
        <p:spPr>
          <a:xfrm>
            <a:off x="6248400" y="5049098"/>
            <a:ext cx="1226820" cy="266700"/>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solidFill>
                  <a:srgbClr val="C00000"/>
                </a:solidFill>
              </a:rPr>
              <a:t>가치 함수</a:t>
            </a:r>
          </a:p>
        </p:txBody>
      </p:sp>
      <p:cxnSp>
        <p:nvCxnSpPr>
          <p:cNvPr id="30" name="연결선: 꺾임 29">
            <a:extLst>
              <a:ext uri="{FF2B5EF4-FFF2-40B4-BE49-F238E27FC236}">
                <a16:creationId xmlns:a16="http://schemas.microsoft.com/office/drawing/2014/main" id="{A9F2B0F6-3081-446A-B200-797BBDD81A02}"/>
              </a:ext>
            </a:extLst>
          </p:cNvPr>
          <p:cNvCxnSpPr>
            <a:cxnSpLocks/>
            <a:stCxn id="22" idx="0"/>
            <a:endCxn id="23" idx="0"/>
          </p:cNvCxnSpPr>
          <p:nvPr/>
        </p:nvCxnSpPr>
        <p:spPr>
          <a:xfrm rot="5400000" flipH="1" flipV="1">
            <a:off x="4985385" y="3172673"/>
            <a:ext cx="12700" cy="3752850"/>
          </a:xfrm>
          <a:prstGeom prst="bentConnector3">
            <a:avLst>
              <a:gd name="adj1" fmla="val 324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985016F-7914-4BBA-B09E-1AE500E3AAE1}"/>
              </a:ext>
            </a:extLst>
          </p:cNvPr>
          <p:cNvSpPr txBox="1"/>
          <p:nvPr/>
        </p:nvSpPr>
        <p:spPr>
          <a:xfrm>
            <a:off x="5953486" y="4012733"/>
            <a:ext cx="1829347" cy="307777"/>
          </a:xfrm>
          <a:prstGeom prst="rect">
            <a:avLst/>
          </a:prstGeom>
          <a:noFill/>
        </p:spPr>
        <p:txBody>
          <a:bodyPr wrap="none" rtlCol="0">
            <a:spAutoFit/>
          </a:bodyPr>
          <a:lstStyle/>
          <a:p>
            <a:r>
              <a:rPr lang="ko-KR" altLang="en-US" sz="1400" dirty="0">
                <a:solidFill>
                  <a:srgbClr val="C00000"/>
                </a:solidFill>
              </a:rPr>
              <a:t>어떻게 행동을 선택</a:t>
            </a:r>
            <a:r>
              <a:rPr lang="en-US" altLang="ko-KR" sz="1400" dirty="0">
                <a:solidFill>
                  <a:srgbClr val="C00000"/>
                </a:solidFill>
              </a:rPr>
              <a:t>?</a:t>
            </a:r>
            <a:endParaRPr lang="ko-KR" altLang="en-US" sz="1400" dirty="0">
              <a:solidFill>
                <a:srgbClr val="C00000"/>
              </a:solidFill>
            </a:endParaRPr>
          </a:p>
        </p:txBody>
      </p:sp>
      <p:sp>
        <p:nvSpPr>
          <p:cNvPr id="36" name="TextBox 35">
            <a:extLst>
              <a:ext uri="{FF2B5EF4-FFF2-40B4-BE49-F238E27FC236}">
                <a16:creationId xmlns:a16="http://schemas.microsoft.com/office/drawing/2014/main" id="{76489F85-806C-48F9-A17A-8E5A3700A7B3}"/>
              </a:ext>
            </a:extLst>
          </p:cNvPr>
          <p:cNvSpPr txBox="1"/>
          <p:nvPr/>
        </p:nvSpPr>
        <p:spPr>
          <a:xfrm>
            <a:off x="5988814" y="4327702"/>
            <a:ext cx="1745991" cy="307777"/>
          </a:xfrm>
          <a:prstGeom prst="rect">
            <a:avLst/>
          </a:prstGeom>
          <a:noFill/>
        </p:spPr>
        <p:txBody>
          <a:bodyPr wrap="none" rtlCol="0">
            <a:spAutoFit/>
          </a:bodyPr>
          <a:lstStyle/>
          <a:p>
            <a:r>
              <a:rPr lang="ko-KR" altLang="en-US" sz="1400" dirty="0">
                <a:solidFill>
                  <a:srgbClr val="C00000"/>
                </a:solidFill>
              </a:rPr>
              <a:t>판단의 기준이 필요</a:t>
            </a:r>
          </a:p>
        </p:txBody>
      </p:sp>
    </p:spTree>
    <p:extLst>
      <p:ext uri="{BB962C8B-B14F-4D97-AF65-F5344CB8AC3E}">
        <p14:creationId xmlns:p14="http://schemas.microsoft.com/office/powerpoint/2010/main" val="32301374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a:t>가치함수 </a:t>
            </a:r>
            <a:r>
              <a:rPr lang="en-US" altLang="ko-KR" b="1" dirty="0"/>
              <a:t>(Value Function) – [</a:t>
            </a:r>
            <a:r>
              <a:rPr lang="ko-KR" altLang="en-US" b="1" dirty="0"/>
              <a:t>상태가치함수 와</a:t>
            </a:r>
            <a:r>
              <a:rPr lang="en-US" altLang="ko-KR" b="1" dirty="0"/>
              <a:t> </a:t>
            </a:r>
            <a:r>
              <a:rPr lang="ko-KR" altLang="en-US" b="1" dirty="0"/>
              <a:t>행동가치함수로 구분</a:t>
            </a:r>
            <a:r>
              <a:rPr lang="en-US" altLang="ko-KR" b="1" dirty="0"/>
              <a:t>]</a:t>
            </a:r>
          </a:p>
        </p:txBody>
      </p:sp>
      <p:sp>
        <p:nvSpPr>
          <p:cNvPr id="10" name="TextBox 9">
            <a:extLst>
              <a:ext uri="{FF2B5EF4-FFF2-40B4-BE49-F238E27FC236}">
                <a16:creationId xmlns:a16="http://schemas.microsoft.com/office/drawing/2014/main" id="{A1D79B17-65F1-464E-95C7-7C061249B26F}"/>
              </a:ext>
            </a:extLst>
          </p:cNvPr>
          <p:cNvSpPr txBox="1"/>
          <p:nvPr/>
        </p:nvSpPr>
        <p:spPr>
          <a:xfrm>
            <a:off x="757212" y="1642888"/>
            <a:ext cx="6123792" cy="3970318"/>
          </a:xfrm>
          <a:prstGeom prst="rect">
            <a:avLst/>
          </a:prstGeom>
          <a:noFill/>
        </p:spPr>
        <p:txBody>
          <a:bodyPr wrap="none" rtlCol="0">
            <a:spAutoFit/>
          </a:bodyPr>
          <a:lstStyle/>
          <a:p>
            <a:pPr marL="342900" indent="-342900">
              <a:buFont typeface="Arial" panose="020B0604020202020204" pitchFamily="34" charset="0"/>
              <a:buChar char="•"/>
            </a:pPr>
            <a:r>
              <a:rPr lang="ko-KR" altLang="en-US" dirty="0"/>
              <a:t>만약 즉각적인 보상만을 고려해서 행동을 선택한다면</a:t>
            </a:r>
            <a:r>
              <a:rPr lang="en-US" altLang="ko-KR" dirty="0"/>
              <a:t>?</a:t>
            </a:r>
          </a:p>
          <a:p>
            <a:pPr marL="342900" indent="-342900">
              <a:buFont typeface="Arial" panose="020B0604020202020204" pitchFamily="34" charset="0"/>
              <a:buChar char="•"/>
            </a:pPr>
            <a:endParaRPr lang="en-US" altLang="ko-KR" dirty="0"/>
          </a:p>
          <a:p>
            <a:pPr marL="342900" indent="-342900">
              <a:buFont typeface="Arial" panose="020B0604020202020204" pitchFamily="34" charset="0"/>
              <a:buChar char="•"/>
            </a:pPr>
            <a:endParaRPr lang="en-US" altLang="ko-KR" dirty="0"/>
          </a:p>
          <a:p>
            <a:pPr marL="342900" indent="-342900">
              <a:buFont typeface="Arial" panose="020B0604020202020204" pitchFamily="34" charset="0"/>
              <a:buChar char="•"/>
            </a:pPr>
            <a:endParaRPr lang="en-US" altLang="ko-KR" dirty="0"/>
          </a:p>
          <a:p>
            <a:pPr marL="342900" indent="-342900">
              <a:buFont typeface="Arial" panose="020B0604020202020204" pitchFamily="34" charset="0"/>
              <a:buChar char="•"/>
            </a:pPr>
            <a:endParaRPr lang="en-US" altLang="ko-KR" dirty="0"/>
          </a:p>
          <a:p>
            <a:pPr marL="342900" indent="-342900">
              <a:buFont typeface="Arial" panose="020B0604020202020204" pitchFamily="34" charset="0"/>
              <a:buChar char="•"/>
            </a:pPr>
            <a:endParaRPr lang="en-US" altLang="ko-KR" dirty="0"/>
          </a:p>
          <a:p>
            <a:pPr marL="342900" indent="-342900">
              <a:buFont typeface="Arial" panose="020B0604020202020204" pitchFamily="34" charset="0"/>
              <a:buChar char="•"/>
            </a:pPr>
            <a:endParaRPr lang="en-US" altLang="ko-KR" dirty="0"/>
          </a:p>
          <a:p>
            <a:pPr marL="342900" indent="-342900">
              <a:buFont typeface="Arial" panose="020B0604020202020204" pitchFamily="34" charset="0"/>
              <a:buChar char="•"/>
            </a:pPr>
            <a:endParaRPr lang="en-US" altLang="ko-KR" dirty="0"/>
          </a:p>
          <a:p>
            <a:pPr marL="342900" indent="-342900">
              <a:buFont typeface="Arial" panose="020B0604020202020204" pitchFamily="34" charset="0"/>
              <a:buChar char="•"/>
            </a:pPr>
            <a:endParaRPr lang="en-US" altLang="ko-KR" dirty="0"/>
          </a:p>
          <a:p>
            <a:pPr marL="342900" indent="-342900">
              <a:buFont typeface="Arial" panose="020B0604020202020204" pitchFamily="34" charset="0"/>
              <a:buChar char="•"/>
            </a:pPr>
            <a:r>
              <a:rPr lang="ko-KR" altLang="en-US" dirty="0"/>
              <a:t>보상은 딜레이 된다</a:t>
            </a:r>
            <a:r>
              <a:rPr lang="en-US" altLang="ko-KR" dirty="0"/>
              <a:t>.</a:t>
            </a:r>
          </a:p>
          <a:p>
            <a:pPr marL="342900" indent="-342900">
              <a:buFont typeface="Arial" panose="020B0604020202020204" pitchFamily="34" charset="0"/>
              <a:buChar char="•"/>
            </a:pPr>
            <a:r>
              <a:rPr lang="ko-KR" altLang="en-US" dirty="0"/>
              <a:t>어떤 행동이 그 보상을 얻게 했는지 명확하지 않음</a:t>
            </a:r>
            <a:endParaRPr lang="en-US" altLang="ko-KR" dirty="0"/>
          </a:p>
          <a:p>
            <a:pPr marL="342900" indent="-342900">
              <a:buFont typeface="Arial" panose="020B0604020202020204" pitchFamily="34" charset="0"/>
              <a:buChar char="•"/>
            </a:pPr>
            <a:endParaRPr lang="en-US" altLang="ko-KR" dirty="0"/>
          </a:p>
          <a:p>
            <a:pPr marL="342900" indent="-342900">
              <a:buFont typeface="Arial" panose="020B0604020202020204" pitchFamily="34" charset="0"/>
              <a:buChar char="•"/>
            </a:pPr>
            <a:endParaRPr lang="en-US" altLang="ko-KR" dirty="0"/>
          </a:p>
          <a:p>
            <a:pPr marL="342900" indent="-342900">
              <a:buFont typeface="Arial" panose="020B0604020202020204" pitchFamily="34" charset="0"/>
              <a:buChar char="•"/>
            </a:pPr>
            <a:endParaRPr lang="en-US" altLang="ko-KR" dirty="0"/>
          </a:p>
        </p:txBody>
      </p:sp>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26</a:t>
            </a:fld>
            <a:endParaRPr lang="ko-KR" altLang="en-US" dirty="0"/>
          </a:p>
        </p:txBody>
      </p:sp>
      <p:pic>
        <p:nvPicPr>
          <p:cNvPr id="11" name="그림 10">
            <a:extLst>
              <a:ext uri="{FF2B5EF4-FFF2-40B4-BE49-F238E27FC236}">
                <a16:creationId xmlns:a16="http://schemas.microsoft.com/office/drawing/2014/main" id="{B6B4EED7-D230-4AB7-A515-56B73881B7EC}"/>
              </a:ext>
            </a:extLst>
          </p:cNvPr>
          <p:cNvPicPr>
            <a:picLocks noChangeAspect="1"/>
          </p:cNvPicPr>
          <p:nvPr/>
        </p:nvPicPr>
        <p:blipFill>
          <a:blip r:embed="rId2"/>
          <a:stretch>
            <a:fillRect/>
          </a:stretch>
        </p:blipFill>
        <p:spPr>
          <a:xfrm>
            <a:off x="4268956" y="2103649"/>
            <a:ext cx="4047593" cy="1972453"/>
          </a:xfrm>
          <a:prstGeom prst="rect">
            <a:avLst/>
          </a:prstGeom>
        </p:spPr>
      </p:pic>
      <p:pic>
        <p:nvPicPr>
          <p:cNvPr id="14" name="그림 13">
            <a:extLst>
              <a:ext uri="{FF2B5EF4-FFF2-40B4-BE49-F238E27FC236}">
                <a16:creationId xmlns:a16="http://schemas.microsoft.com/office/drawing/2014/main" id="{1391F461-EF70-444F-9C0C-17416FDBFAED}"/>
              </a:ext>
            </a:extLst>
          </p:cNvPr>
          <p:cNvPicPr>
            <a:picLocks noChangeAspect="1"/>
          </p:cNvPicPr>
          <p:nvPr/>
        </p:nvPicPr>
        <p:blipFill>
          <a:blip r:embed="rId3"/>
          <a:stretch>
            <a:fillRect/>
          </a:stretch>
        </p:blipFill>
        <p:spPr>
          <a:xfrm>
            <a:off x="1976544" y="5712171"/>
            <a:ext cx="2854536" cy="834277"/>
          </a:xfrm>
          <a:prstGeom prst="rect">
            <a:avLst/>
          </a:prstGeom>
        </p:spPr>
      </p:pic>
      <p:pic>
        <p:nvPicPr>
          <p:cNvPr id="20" name="그림 19">
            <a:extLst>
              <a:ext uri="{FF2B5EF4-FFF2-40B4-BE49-F238E27FC236}">
                <a16:creationId xmlns:a16="http://schemas.microsoft.com/office/drawing/2014/main" id="{7C77104B-84A8-4D10-BA9C-4B0D4763433A}"/>
              </a:ext>
            </a:extLst>
          </p:cNvPr>
          <p:cNvPicPr>
            <a:picLocks noChangeAspect="1"/>
          </p:cNvPicPr>
          <p:nvPr/>
        </p:nvPicPr>
        <p:blipFill>
          <a:blip r:embed="rId4"/>
          <a:stretch>
            <a:fillRect/>
          </a:stretch>
        </p:blipFill>
        <p:spPr>
          <a:xfrm>
            <a:off x="6881004" y="5140152"/>
            <a:ext cx="3695534" cy="1413683"/>
          </a:xfrm>
          <a:prstGeom prst="rect">
            <a:avLst/>
          </a:prstGeom>
        </p:spPr>
      </p:pic>
      <p:sp>
        <p:nvSpPr>
          <p:cNvPr id="24" name="직사각형 23">
            <a:extLst>
              <a:ext uri="{FF2B5EF4-FFF2-40B4-BE49-F238E27FC236}">
                <a16:creationId xmlns:a16="http://schemas.microsoft.com/office/drawing/2014/main" id="{87EC2FF1-6345-41D4-82F5-A002B9715876}"/>
              </a:ext>
            </a:extLst>
          </p:cNvPr>
          <p:cNvSpPr/>
          <p:nvPr/>
        </p:nvSpPr>
        <p:spPr>
          <a:xfrm>
            <a:off x="6791991" y="5140152"/>
            <a:ext cx="1231869" cy="704388"/>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직사각형 24">
            <a:extLst>
              <a:ext uri="{FF2B5EF4-FFF2-40B4-BE49-F238E27FC236}">
                <a16:creationId xmlns:a16="http://schemas.microsoft.com/office/drawing/2014/main" id="{8D339873-D6E7-4B2B-9E87-633F2AF0A598}"/>
              </a:ext>
            </a:extLst>
          </p:cNvPr>
          <p:cNvSpPr/>
          <p:nvPr/>
        </p:nvSpPr>
        <p:spPr>
          <a:xfrm>
            <a:off x="8120456" y="5140152"/>
            <a:ext cx="1231869" cy="704388"/>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 name="직사각형 25">
            <a:extLst>
              <a:ext uri="{FF2B5EF4-FFF2-40B4-BE49-F238E27FC236}">
                <a16:creationId xmlns:a16="http://schemas.microsoft.com/office/drawing/2014/main" id="{9A1BA981-76EA-443D-B46B-A6A6B3D8AE6C}"/>
              </a:ext>
            </a:extLst>
          </p:cNvPr>
          <p:cNvSpPr/>
          <p:nvPr/>
        </p:nvSpPr>
        <p:spPr>
          <a:xfrm>
            <a:off x="9441265" y="5140152"/>
            <a:ext cx="1231869" cy="704388"/>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직사각형 27">
            <a:extLst>
              <a:ext uri="{FF2B5EF4-FFF2-40B4-BE49-F238E27FC236}">
                <a16:creationId xmlns:a16="http://schemas.microsoft.com/office/drawing/2014/main" id="{6A2FA33B-BB6A-4A93-B1F6-8C8AB8678E08}"/>
              </a:ext>
            </a:extLst>
          </p:cNvPr>
          <p:cNvSpPr/>
          <p:nvPr/>
        </p:nvSpPr>
        <p:spPr>
          <a:xfrm>
            <a:off x="7282135" y="6286501"/>
            <a:ext cx="2743200" cy="221848"/>
          </a:xfrm>
          <a:prstGeom prst="rect">
            <a:avLst/>
          </a:prstGeom>
          <a:solidFill>
            <a:schemeClr val="accent1">
              <a:alpha val="20000"/>
            </a:scheme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38" name="직선 화살표 연결선 37">
            <a:extLst>
              <a:ext uri="{FF2B5EF4-FFF2-40B4-BE49-F238E27FC236}">
                <a16:creationId xmlns:a16="http://schemas.microsoft.com/office/drawing/2014/main" id="{727A8519-6018-4013-A1A3-E971822F5561}"/>
              </a:ext>
            </a:extLst>
          </p:cNvPr>
          <p:cNvCxnSpPr>
            <a:cxnSpLocks/>
            <a:stCxn id="41" idx="3"/>
            <a:endCxn id="28" idx="1"/>
          </p:cNvCxnSpPr>
          <p:nvPr/>
        </p:nvCxnSpPr>
        <p:spPr>
          <a:xfrm>
            <a:off x="4775412" y="6397425"/>
            <a:ext cx="25067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직사각형 40">
            <a:extLst>
              <a:ext uri="{FF2B5EF4-FFF2-40B4-BE49-F238E27FC236}">
                <a16:creationId xmlns:a16="http://schemas.microsoft.com/office/drawing/2014/main" id="{FCA7E358-68FF-4653-814C-9D0020AA601E}"/>
              </a:ext>
            </a:extLst>
          </p:cNvPr>
          <p:cNvSpPr/>
          <p:nvPr/>
        </p:nvSpPr>
        <p:spPr>
          <a:xfrm>
            <a:off x="2032212" y="6286501"/>
            <a:ext cx="2743200" cy="221848"/>
          </a:xfrm>
          <a:prstGeom prst="rect">
            <a:avLst/>
          </a:prstGeom>
          <a:solidFill>
            <a:schemeClr val="accent1">
              <a:alpha val="20000"/>
            </a:scheme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4" name="TextBox 43">
            <a:extLst>
              <a:ext uri="{FF2B5EF4-FFF2-40B4-BE49-F238E27FC236}">
                <a16:creationId xmlns:a16="http://schemas.microsoft.com/office/drawing/2014/main" id="{7BE59760-3B6C-4619-B33D-291686F0AFAA}"/>
              </a:ext>
            </a:extLst>
          </p:cNvPr>
          <p:cNvSpPr txBox="1"/>
          <p:nvPr/>
        </p:nvSpPr>
        <p:spPr>
          <a:xfrm>
            <a:off x="1084065" y="6246058"/>
            <a:ext cx="836811" cy="307777"/>
          </a:xfrm>
          <a:prstGeom prst="rect">
            <a:avLst/>
          </a:prstGeom>
          <a:noFill/>
        </p:spPr>
        <p:txBody>
          <a:bodyPr wrap="square">
            <a:spAutoFit/>
          </a:bodyPr>
          <a:lstStyle/>
          <a:p>
            <a:pPr algn="l"/>
            <a:r>
              <a:rPr lang="ko-KR" altLang="en-US" sz="1400" b="1" i="0" dirty="0" err="1">
                <a:solidFill>
                  <a:srgbClr val="333333"/>
                </a:solidFill>
                <a:effectLst/>
                <a:latin typeface="Helvetica Neue"/>
              </a:rPr>
              <a:t>단순합</a:t>
            </a:r>
            <a:endParaRPr lang="ko-KR" altLang="en-US" sz="1400" b="1" i="0" dirty="0">
              <a:solidFill>
                <a:srgbClr val="333333"/>
              </a:solidFill>
              <a:effectLst/>
              <a:latin typeface="Helvetica Neue"/>
            </a:endParaRPr>
          </a:p>
        </p:txBody>
      </p: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A56CC7E7-BF71-42B5-AC09-48439E33C566}"/>
                  </a:ext>
                </a:extLst>
              </p:cNvPr>
              <p:cNvSpPr txBox="1"/>
              <p:nvPr/>
            </p:nvSpPr>
            <p:spPr>
              <a:xfrm>
                <a:off x="6659549" y="6525108"/>
                <a:ext cx="836811" cy="261610"/>
              </a:xfrm>
              <a:prstGeom prst="rect">
                <a:avLst/>
              </a:prstGeom>
              <a:noFill/>
            </p:spPr>
            <p:txBody>
              <a:bodyPr wrap="square">
                <a:spAutoFit/>
              </a:bodyPr>
              <a:lstStyle/>
              <a:p>
                <a:pPr algn="l"/>
                <a:r>
                  <a:rPr lang="ko-KR" altLang="en-US" sz="1100" b="1" dirty="0">
                    <a:solidFill>
                      <a:srgbClr val="C00000"/>
                    </a:solidFill>
                    <a:latin typeface="Helvetica Neue"/>
                  </a:rPr>
                  <a:t>반환값</a:t>
                </a:r>
                <a:r>
                  <a:rPr lang="en-US" altLang="ko-KR" sz="1100" b="1" dirty="0">
                    <a:solidFill>
                      <a:srgbClr val="C00000"/>
                    </a:solidFill>
                    <a:latin typeface="Helvetica Neue"/>
                  </a:rPr>
                  <a:t>(</a:t>
                </a:r>
                <a14:m>
                  <m:oMath xmlns:m="http://schemas.openxmlformats.org/officeDocument/2006/math">
                    <m:sSub>
                      <m:sSubPr>
                        <m:ctrlPr>
                          <a:rPr lang="en-US" altLang="ko-KR" sz="1100" b="1" i="1" smtClean="0">
                            <a:solidFill>
                              <a:srgbClr val="C00000"/>
                            </a:solidFill>
                            <a:latin typeface="Cambria Math" panose="02040503050406030204" pitchFamily="18" charset="0"/>
                          </a:rPr>
                        </m:ctrlPr>
                      </m:sSubPr>
                      <m:e>
                        <m:r>
                          <a:rPr lang="en-US" altLang="ko-KR" sz="1100" b="1" i="1" smtClean="0">
                            <a:solidFill>
                              <a:srgbClr val="C00000"/>
                            </a:solidFill>
                            <a:latin typeface="Cambria Math" panose="02040503050406030204" pitchFamily="18" charset="0"/>
                          </a:rPr>
                          <m:t>𝑮</m:t>
                        </m:r>
                      </m:e>
                      <m:sub>
                        <m:r>
                          <a:rPr lang="en-US" altLang="ko-KR" sz="1100" b="1" i="1" dirty="0" smtClean="0">
                            <a:solidFill>
                              <a:srgbClr val="C00000"/>
                            </a:solidFill>
                            <a:latin typeface="Cambria Math" panose="02040503050406030204" pitchFamily="18" charset="0"/>
                          </a:rPr>
                          <m:t>𝒕</m:t>
                        </m:r>
                      </m:sub>
                    </m:sSub>
                  </m:oMath>
                </a14:m>
                <a:r>
                  <a:rPr lang="en-US" altLang="ko-KR" sz="1100" b="1" i="0" dirty="0">
                    <a:solidFill>
                      <a:srgbClr val="C00000"/>
                    </a:solidFill>
                    <a:effectLst/>
                    <a:latin typeface="Helvetica Neue"/>
                  </a:rPr>
                  <a:t>)</a:t>
                </a:r>
                <a:endParaRPr lang="ko-KR" altLang="en-US" sz="1100" b="1" i="0" dirty="0">
                  <a:solidFill>
                    <a:srgbClr val="C00000"/>
                  </a:solidFill>
                  <a:effectLst/>
                  <a:latin typeface="Helvetica Neue"/>
                </a:endParaRPr>
              </a:p>
            </p:txBody>
          </p:sp>
        </mc:Choice>
        <mc:Fallback>
          <p:sp>
            <p:nvSpPr>
              <p:cNvPr id="46" name="TextBox 45">
                <a:extLst>
                  <a:ext uri="{FF2B5EF4-FFF2-40B4-BE49-F238E27FC236}">
                    <a16:creationId xmlns:a16="http://schemas.microsoft.com/office/drawing/2014/main" id="{A56CC7E7-BF71-42B5-AC09-48439E33C566}"/>
                  </a:ext>
                </a:extLst>
              </p:cNvPr>
              <p:cNvSpPr txBox="1">
                <a:spLocks noRot="1" noChangeAspect="1" noMove="1" noResize="1" noEditPoints="1" noAdjustHandles="1" noChangeArrowheads="1" noChangeShapeType="1" noTextEdit="1"/>
              </p:cNvSpPr>
              <p:nvPr/>
            </p:nvSpPr>
            <p:spPr>
              <a:xfrm>
                <a:off x="6659549" y="6525108"/>
                <a:ext cx="836811" cy="261610"/>
              </a:xfrm>
              <a:prstGeom prst="rect">
                <a:avLst/>
              </a:prstGeom>
              <a:blipFill>
                <a:blip r:embed="rId5"/>
                <a:stretch>
                  <a:fillRect t="-2326" r="-5072" b="-13953"/>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518E4595-1FD3-4FD6-AE7B-E11FC9895FCA}"/>
              </a:ext>
            </a:extLst>
          </p:cNvPr>
          <p:cNvSpPr txBox="1"/>
          <p:nvPr/>
        </p:nvSpPr>
        <p:spPr>
          <a:xfrm>
            <a:off x="8037893" y="4828228"/>
            <a:ext cx="1417405" cy="276999"/>
          </a:xfrm>
          <a:prstGeom prst="rect">
            <a:avLst/>
          </a:prstGeom>
          <a:noFill/>
        </p:spPr>
        <p:txBody>
          <a:bodyPr wrap="square">
            <a:spAutoFit/>
          </a:bodyPr>
          <a:lstStyle/>
          <a:p>
            <a:r>
              <a:rPr lang="ko-KR" altLang="en-US" sz="1200" b="1" dirty="0"/>
              <a:t> 세 가지 문제점</a:t>
            </a:r>
          </a:p>
        </p:txBody>
      </p:sp>
      <p:sp>
        <p:nvSpPr>
          <p:cNvPr id="50" name="TextBox 49">
            <a:extLst>
              <a:ext uri="{FF2B5EF4-FFF2-40B4-BE49-F238E27FC236}">
                <a16:creationId xmlns:a16="http://schemas.microsoft.com/office/drawing/2014/main" id="{47B529EF-5119-4D49-ADA3-B4A411C882FC}"/>
              </a:ext>
            </a:extLst>
          </p:cNvPr>
          <p:cNvSpPr txBox="1"/>
          <p:nvPr/>
        </p:nvSpPr>
        <p:spPr>
          <a:xfrm>
            <a:off x="7150555" y="5941350"/>
            <a:ext cx="1061680" cy="276999"/>
          </a:xfrm>
          <a:prstGeom prst="rect">
            <a:avLst/>
          </a:prstGeom>
          <a:noFill/>
        </p:spPr>
        <p:txBody>
          <a:bodyPr wrap="square">
            <a:spAutoFit/>
          </a:bodyPr>
          <a:lstStyle/>
          <a:p>
            <a:r>
              <a:rPr lang="ko-KR" altLang="en-US" sz="1200" b="1" dirty="0" err="1"/>
              <a:t>감가율</a:t>
            </a:r>
            <a:r>
              <a:rPr lang="ko-KR" altLang="en-US" sz="1200" b="1" dirty="0"/>
              <a:t> 도입</a:t>
            </a:r>
            <a:endParaRPr lang="ko-KR" altLang="en-US" sz="1200" dirty="0"/>
          </a:p>
        </p:txBody>
      </p:sp>
      <p:pic>
        <p:nvPicPr>
          <p:cNvPr id="52" name="그림 51">
            <a:extLst>
              <a:ext uri="{FF2B5EF4-FFF2-40B4-BE49-F238E27FC236}">
                <a16:creationId xmlns:a16="http://schemas.microsoft.com/office/drawing/2014/main" id="{85A548A4-24A2-4EB0-A177-F420C88DABDE}"/>
              </a:ext>
            </a:extLst>
          </p:cNvPr>
          <p:cNvPicPr>
            <a:picLocks noChangeAspect="1"/>
          </p:cNvPicPr>
          <p:nvPr/>
        </p:nvPicPr>
        <p:blipFill>
          <a:blip r:embed="rId6"/>
          <a:stretch>
            <a:fillRect/>
          </a:stretch>
        </p:blipFill>
        <p:spPr>
          <a:xfrm>
            <a:off x="7598104" y="6538912"/>
            <a:ext cx="2427231" cy="251622"/>
          </a:xfrm>
          <a:prstGeom prst="rect">
            <a:avLst/>
          </a:prstGeom>
        </p:spPr>
      </p:pic>
    </p:spTree>
    <p:extLst>
      <p:ext uri="{BB962C8B-B14F-4D97-AF65-F5344CB8AC3E}">
        <p14:creationId xmlns:p14="http://schemas.microsoft.com/office/powerpoint/2010/main" val="32552985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그림 36">
            <a:extLst>
              <a:ext uri="{FF2B5EF4-FFF2-40B4-BE49-F238E27FC236}">
                <a16:creationId xmlns:a16="http://schemas.microsoft.com/office/drawing/2014/main" id="{E4321B5E-1D69-4AED-A2A6-CC5B088617E5}"/>
              </a:ext>
            </a:extLst>
          </p:cNvPr>
          <p:cNvPicPr>
            <a:picLocks noChangeAspect="1"/>
          </p:cNvPicPr>
          <p:nvPr/>
        </p:nvPicPr>
        <p:blipFill>
          <a:blip r:embed="rId2"/>
          <a:stretch>
            <a:fillRect/>
          </a:stretch>
        </p:blipFill>
        <p:spPr>
          <a:xfrm>
            <a:off x="8688749" y="2088652"/>
            <a:ext cx="3458528" cy="1240486"/>
          </a:xfrm>
          <a:prstGeom prst="rect">
            <a:avLst/>
          </a:prstGeom>
        </p:spPr>
      </p:pic>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a:t>상태 가치함수 </a:t>
            </a:r>
            <a:r>
              <a:rPr lang="en-US" altLang="ko-KR" b="1" dirty="0"/>
              <a:t>(State Value Function)</a:t>
            </a:r>
          </a:p>
        </p:txBody>
      </p:sp>
      <p:sp>
        <p:nvSpPr>
          <p:cNvPr id="10" name="TextBox 9">
            <a:extLst>
              <a:ext uri="{FF2B5EF4-FFF2-40B4-BE49-F238E27FC236}">
                <a16:creationId xmlns:a16="http://schemas.microsoft.com/office/drawing/2014/main" id="{A1D79B17-65F1-464E-95C7-7C061249B26F}"/>
              </a:ext>
            </a:extLst>
          </p:cNvPr>
          <p:cNvSpPr txBox="1"/>
          <p:nvPr/>
        </p:nvSpPr>
        <p:spPr>
          <a:xfrm>
            <a:off x="757212" y="1642888"/>
            <a:ext cx="7661072" cy="1477328"/>
          </a:xfrm>
          <a:prstGeom prst="rect">
            <a:avLst/>
          </a:prstGeom>
          <a:noFill/>
        </p:spPr>
        <p:txBody>
          <a:bodyPr wrap="none" rtlCol="0">
            <a:spAutoFit/>
          </a:bodyPr>
          <a:lstStyle/>
          <a:p>
            <a:pPr marL="342900" indent="-342900">
              <a:buFont typeface="Arial" panose="020B0604020202020204" pitchFamily="34" charset="0"/>
              <a:buChar char="•"/>
            </a:pPr>
            <a:r>
              <a:rPr lang="ko-KR" altLang="en-US" dirty="0"/>
              <a:t>지금 상태에서 미래에 받을 것이라고 기대하는 보상의 합 </a:t>
            </a:r>
            <a:r>
              <a:rPr lang="en-US" altLang="ko-KR" dirty="0"/>
              <a:t>= </a:t>
            </a:r>
            <a:r>
              <a:rPr lang="ko-KR" altLang="en-US" b="1" dirty="0">
                <a:solidFill>
                  <a:srgbClr val="00B0F0"/>
                </a:solidFill>
              </a:rPr>
              <a:t>가치함수</a:t>
            </a:r>
            <a:endParaRPr lang="en-US" altLang="ko-KR" b="1" dirty="0">
              <a:solidFill>
                <a:srgbClr val="00B0F0"/>
              </a:solidFill>
            </a:endParaRPr>
          </a:p>
          <a:p>
            <a:pPr marL="342900" indent="-342900">
              <a:buFont typeface="Arial" panose="020B0604020202020204" pitchFamily="34" charset="0"/>
              <a:buChar char="•"/>
            </a:pPr>
            <a:endParaRPr lang="en-US" altLang="ko-KR" dirty="0"/>
          </a:p>
          <a:p>
            <a:pPr marL="342900" indent="-342900">
              <a:buFont typeface="Arial" panose="020B0604020202020204" pitchFamily="34" charset="0"/>
              <a:buChar char="•"/>
            </a:pPr>
            <a:endParaRPr lang="en-US" altLang="ko-KR" b="1" dirty="0"/>
          </a:p>
          <a:p>
            <a:endParaRPr lang="en-US" altLang="ko-KR" dirty="0"/>
          </a:p>
          <a:p>
            <a:pPr marL="342900" indent="-342900">
              <a:buFont typeface="Arial" panose="020B0604020202020204" pitchFamily="34" charset="0"/>
              <a:buChar char="•"/>
            </a:pPr>
            <a:endParaRPr lang="en-US" altLang="ko-KR" dirty="0"/>
          </a:p>
        </p:txBody>
      </p:sp>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27</a:t>
            </a:fld>
            <a:endParaRPr lang="ko-KR" altLang="en-US" dirty="0"/>
          </a:p>
        </p:txBody>
      </p:sp>
      <p:pic>
        <p:nvPicPr>
          <p:cNvPr id="6" name="그림 5">
            <a:extLst>
              <a:ext uri="{FF2B5EF4-FFF2-40B4-BE49-F238E27FC236}">
                <a16:creationId xmlns:a16="http://schemas.microsoft.com/office/drawing/2014/main" id="{6BDA4B49-86D7-489A-A968-E237E2AD374A}"/>
              </a:ext>
            </a:extLst>
          </p:cNvPr>
          <p:cNvPicPr>
            <a:picLocks noChangeAspect="1"/>
          </p:cNvPicPr>
          <p:nvPr/>
        </p:nvPicPr>
        <p:blipFill>
          <a:blip r:embed="rId3"/>
          <a:stretch>
            <a:fillRect/>
          </a:stretch>
        </p:blipFill>
        <p:spPr>
          <a:xfrm>
            <a:off x="3572104" y="2293933"/>
            <a:ext cx="5044296" cy="340231"/>
          </a:xfrm>
          <a:prstGeom prst="rect">
            <a:avLst/>
          </a:prstGeom>
        </p:spPr>
      </p:pic>
      <p:sp>
        <p:nvSpPr>
          <p:cNvPr id="7" name="직사각형 6">
            <a:extLst>
              <a:ext uri="{FF2B5EF4-FFF2-40B4-BE49-F238E27FC236}">
                <a16:creationId xmlns:a16="http://schemas.microsoft.com/office/drawing/2014/main" id="{79FA0BCD-7A34-4375-8E08-5B3EB8751A35}"/>
              </a:ext>
            </a:extLst>
          </p:cNvPr>
          <p:cNvSpPr/>
          <p:nvPr/>
        </p:nvSpPr>
        <p:spPr>
          <a:xfrm>
            <a:off x="427139" y="3244334"/>
            <a:ext cx="7596721"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a:t>행동 가치함수 </a:t>
            </a:r>
            <a:r>
              <a:rPr lang="en-US" altLang="ko-KR" b="1" dirty="0"/>
              <a:t>(Action Value Function or Q Function)</a:t>
            </a:r>
          </a:p>
        </p:txBody>
      </p:sp>
      <p:sp>
        <p:nvSpPr>
          <p:cNvPr id="8" name="TextBox 7">
            <a:extLst>
              <a:ext uri="{FF2B5EF4-FFF2-40B4-BE49-F238E27FC236}">
                <a16:creationId xmlns:a16="http://schemas.microsoft.com/office/drawing/2014/main" id="{BB80ED40-D8A2-48FB-94A6-5E0DE606E80D}"/>
              </a:ext>
            </a:extLst>
          </p:cNvPr>
          <p:cNvSpPr txBox="1"/>
          <p:nvPr/>
        </p:nvSpPr>
        <p:spPr>
          <a:xfrm>
            <a:off x="757212" y="3642716"/>
            <a:ext cx="9834744" cy="1477328"/>
          </a:xfrm>
          <a:prstGeom prst="rect">
            <a:avLst/>
          </a:prstGeom>
          <a:noFill/>
        </p:spPr>
        <p:txBody>
          <a:bodyPr wrap="none" rtlCol="0">
            <a:spAutoFit/>
          </a:bodyPr>
          <a:lstStyle/>
          <a:p>
            <a:pPr marL="342900" indent="-342900">
              <a:buFont typeface="Arial" panose="020B0604020202020204" pitchFamily="34" charset="0"/>
              <a:buChar char="•"/>
            </a:pPr>
            <a:r>
              <a:rPr lang="ko-KR" altLang="en-US" dirty="0"/>
              <a:t>지금 상태에서 </a:t>
            </a:r>
            <a:r>
              <a:rPr lang="ko-KR" altLang="en-US" b="1" dirty="0">
                <a:solidFill>
                  <a:srgbClr val="C00000"/>
                </a:solidFill>
              </a:rPr>
              <a:t>각 행동</a:t>
            </a:r>
            <a:r>
              <a:rPr lang="ko-KR" altLang="en-US" dirty="0"/>
              <a:t>을 선택했을 때</a:t>
            </a:r>
            <a:r>
              <a:rPr lang="en-US" altLang="ko-KR" dirty="0"/>
              <a:t>, </a:t>
            </a:r>
            <a:r>
              <a:rPr lang="ko-KR" altLang="en-US" dirty="0"/>
              <a:t>미래에 받을 것이라 기대하는 보상의 합 </a:t>
            </a:r>
            <a:r>
              <a:rPr lang="en-US" altLang="ko-KR" dirty="0"/>
              <a:t>= </a:t>
            </a:r>
            <a:r>
              <a:rPr lang="ko-KR" altLang="en-US" dirty="0">
                <a:solidFill>
                  <a:srgbClr val="00B0F0"/>
                </a:solidFill>
              </a:rPr>
              <a:t>큐 함수</a:t>
            </a:r>
            <a:endParaRPr lang="en-US" altLang="ko-KR" dirty="0">
              <a:solidFill>
                <a:srgbClr val="00B0F0"/>
              </a:solidFill>
            </a:endParaRPr>
          </a:p>
          <a:p>
            <a:pPr marL="342900" indent="-342900">
              <a:buFont typeface="Arial" panose="020B0604020202020204" pitchFamily="34" charset="0"/>
              <a:buChar char="•"/>
            </a:pPr>
            <a:endParaRPr lang="en-US" altLang="ko-KR" dirty="0"/>
          </a:p>
          <a:p>
            <a:pPr marL="342900" indent="-342900">
              <a:buFont typeface="Arial" panose="020B0604020202020204" pitchFamily="34" charset="0"/>
              <a:buChar char="•"/>
            </a:pPr>
            <a:endParaRPr lang="en-US" altLang="ko-KR" b="1" dirty="0"/>
          </a:p>
          <a:p>
            <a:endParaRPr lang="en-US" altLang="ko-KR" dirty="0"/>
          </a:p>
          <a:p>
            <a:pPr marL="342900" indent="-342900">
              <a:buFont typeface="Arial" panose="020B0604020202020204" pitchFamily="34" charset="0"/>
              <a:buChar char="•"/>
            </a:pPr>
            <a:endParaRPr lang="en-US" altLang="ko-KR" dirty="0"/>
          </a:p>
        </p:txBody>
      </p:sp>
      <p:pic>
        <p:nvPicPr>
          <p:cNvPr id="12" name="그림 11">
            <a:extLst>
              <a:ext uri="{FF2B5EF4-FFF2-40B4-BE49-F238E27FC236}">
                <a16:creationId xmlns:a16="http://schemas.microsoft.com/office/drawing/2014/main" id="{8B35C7CE-458F-4271-AD9E-CEE96C51C7C1}"/>
              </a:ext>
            </a:extLst>
          </p:cNvPr>
          <p:cNvPicPr>
            <a:picLocks noChangeAspect="1"/>
          </p:cNvPicPr>
          <p:nvPr/>
        </p:nvPicPr>
        <p:blipFill>
          <a:blip r:embed="rId4"/>
          <a:stretch>
            <a:fillRect/>
          </a:stretch>
        </p:blipFill>
        <p:spPr>
          <a:xfrm>
            <a:off x="5193097" y="4013133"/>
            <a:ext cx="1802310" cy="1925119"/>
          </a:xfrm>
          <a:prstGeom prst="rect">
            <a:avLst/>
          </a:prstGeom>
        </p:spPr>
      </p:pic>
      <p:pic>
        <p:nvPicPr>
          <p:cNvPr id="16" name="그림 15">
            <a:extLst>
              <a:ext uri="{FF2B5EF4-FFF2-40B4-BE49-F238E27FC236}">
                <a16:creationId xmlns:a16="http://schemas.microsoft.com/office/drawing/2014/main" id="{850FE0A1-FB6B-45CE-B550-2958B12B5D6F}"/>
              </a:ext>
            </a:extLst>
          </p:cNvPr>
          <p:cNvPicPr>
            <a:picLocks noChangeAspect="1"/>
          </p:cNvPicPr>
          <p:nvPr/>
        </p:nvPicPr>
        <p:blipFill>
          <a:blip r:embed="rId5"/>
          <a:stretch>
            <a:fillRect/>
          </a:stretch>
        </p:blipFill>
        <p:spPr>
          <a:xfrm>
            <a:off x="3572104" y="5983000"/>
            <a:ext cx="5674838" cy="311108"/>
          </a:xfrm>
          <a:prstGeom prst="rect">
            <a:avLst/>
          </a:prstGeom>
        </p:spPr>
      </p:pic>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7F6EA030-FF72-4E13-8745-933E596E30E1}"/>
                  </a:ext>
                </a:extLst>
              </p:cNvPr>
              <p:cNvSpPr txBox="1"/>
              <p:nvPr/>
            </p:nvSpPr>
            <p:spPr>
              <a:xfrm>
                <a:off x="4225499" y="2624453"/>
                <a:ext cx="452072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b="1" i="1" smtClean="0">
                              <a:solidFill>
                                <a:schemeClr val="tx1"/>
                              </a:solidFill>
                              <a:latin typeface="Cambria Math" panose="02040503050406030204" pitchFamily="18" charset="0"/>
                            </a:rPr>
                          </m:ctrlPr>
                        </m:sSubPr>
                        <m:e>
                          <m:r>
                            <m:rPr>
                              <m:nor/>
                            </m:rPr>
                            <a:rPr lang="en-US" altLang="ko-KR" sz="2000" b="1" dirty="0">
                              <a:solidFill>
                                <a:schemeClr val="tx1"/>
                              </a:solidFill>
                            </a:rPr>
                            <m:t>v</m:t>
                          </m:r>
                        </m:e>
                        <m:sub>
                          <m:r>
                            <a:rPr lang="ko-KR" altLang="en-US" sz="2000" b="1" i="1" smtClean="0">
                              <a:solidFill>
                                <a:schemeClr val="tx1"/>
                              </a:solidFill>
                              <a:latin typeface="Cambria Math" panose="02040503050406030204" pitchFamily="18" charset="0"/>
                            </a:rPr>
                            <m:t>𝝅</m:t>
                          </m:r>
                        </m:sub>
                      </m:sSub>
                      <m:d>
                        <m:dPr>
                          <m:ctrlPr>
                            <a:rPr lang="en-US" altLang="ko-KR" sz="2000" b="1" i="1" smtClean="0">
                              <a:solidFill>
                                <a:schemeClr val="tx1"/>
                              </a:solidFill>
                              <a:latin typeface="Cambria Math" panose="02040503050406030204" pitchFamily="18" charset="0"/>
                            </a:rPr>
                          </m:ctrlPr>
                        </m:dPr>
                        <m:e>
                          <m:r>
                            <a:rPr lang="en-US" altLang="ko-KR" sz="2000" b="1" i="1" smtClean="0">
                              <a:solidFill>
                                <a:schemeClr val="tx1"/>
                              </a:solidFill>
                              <a:latin typeface="Cambria Math" panose="02040503050406030204" pitchFamily="18" charset="0"/>
                            </a:rPr>
                            <m:t>𝒔</m:t>
                          </m:r>
                        </m:e>
                      </m:d>
                      <m:r>
                        <a:rPr lang="en-US" altLang="ko-KR" sz="2000" b="1" i="1" smtClean="0">
                          <a:solidFill>
                            <a:schemeClr val="tx1"/>
                          </a:solidFill>
                          <a:latin typeface="Cambria Math" panose="02040503050406030204" pitchFamily="18" charset="0"/>
                        </a:rPr>
                        <m:t>=</m:t>
                      </m:r>
                      <m:sSub>
                        <m:sSubPr>
                          <m:ctrlPr>
                            <a:rPr lang="en-US" altLang="ko-KR" sz="2000" b="1" i="1">
                              <a:latin typeface="Cambria Math" panose="02040503050406030204" pitchFamily="18" charset="0"/>
                            </a:rPr>
                          </m:ctrlPr>
                        </m:sSubPr>
                        <m:e>
                          <m:r>
                            <a:rPr lang="en-US" altLang="ko-KR" sz="2000" b="1">
                              <a:latin typeface="Cambria Math" panose="02040503050406030204" pitchFamily="18" charset="0"/>
                            </a:rPr>
                            <m:t>𝐄</m:t>
                          </m:r>
                        </m:e>
                        <m:sub>
                          <m:r>
                            <a:rPr lang="ko-KR" altLang="en-US" sz="2000" b="1" i="1">
                              <a:latin typeface="Cambria Math" panose="02040503050406030204" pitchFamily="18" charset="0"/>
                            </a:rPr>
                            <m:t>𝝅</m:t>
                          </m:r>
                        </m:sub>
                      </m:sSub>
                      <m:d>
                        <m:dPr>
                          <m:begChr m:val="["/>
                          <m:endChr m:val="|"/>
                          <m:ctrlPr>
                            <a:rPr lang="en-US" altLang="ko-KR" sz="2000" b="1" i="1" smtClean="0">
                              <a:solidFill>
                                <a:schemeClr val="tx1"/>
                              </a:solidFill>
                              <a:latin typeface="Cambria Math" panose="02040503050406030204" pitchFamily="18" charset="0"/>
                            </a:rPr>
                          </m:ctrlPr>
                        </m:dPr>
                        <m:e>
                          <m:sSub>
                            <m:sSubPr>
                              <m:ctrlPr>
                                <a:rPr lang="en-US" altLang="ko-KR" sz="2000" b="1" i="1">
                                  <a:solidFill>
                                    <a:schemeClr val="tx1"/>
                                  </a:solidFill>
                                  <a:latin typeface="Cambria Math" panose="02040503050406030204" pitchFamily="18" charset="0"/>
                                </a:rPr>
                              </m:ctrlPr>
                            </m:sSubPr>
                            <m:e>
                              <m:r>
                                <a:rPr lang="en-US" altLang="ko-KR" sz="2000" b="1" i="1">
                                  <a:solidFill>
                                    <a:schemeClr val="tx1"/>
                                  </a:solidFill>
                                  <a:latin typeface="Cambria Math" panose="02040503050406030204" pitchFamily="18" charset="0"/>
                                </a:rPr>
                                <m:t>𝑹</m:t>
                              </m:r>
                            </m:e>
                            <m:sub>
                              <m:r>
                                <a:rPr lang="en-US" altLang="ko-KR" sz="2000" b="1" i="1">
                                  <a:solidFill>
                                    <a:schemeClr val="tx1"/>
                                  </a:solidFill>
                                  <a:latin typeface="Cambria Math" panose="02040503050406030204" pitchFamily="18" charset="0"/>
                                </a:rPr>
                                <m:t>𝒕</m:t>
                              </m:r>
                              <m:r>
                                <a:rPr lang="en-US" altLang="ko-KR" sz="2000" b="1" i="1">
                                  <a:solidFill>
                                    <a:schemeClr val="tx1"/>
                                  </a:solidFill>
                                  <a:latin typeface="Cambria Math" panose="02040503050406030204" pitchFamily="18" charset="0"/>
                                </a:rPr>
                                <m:t>+</m:t>
                              </m:r>
                              <m:r>
                                <a:rPr lang="en-US" altLang="ko-KR" sz="2000" b="1" i="1">
                                  <a:solidFill>
                                    <a:schemeClr val="tx1"/>
                                  </a:solidFill>
                                  <a:latin typeface="Cambria Math" panose="02040503050406030204" pitchFamily="18" charset="0"/>
                                </a:rPr>
                                <m:t>𝟏</m:t>
                              </m:r>
                            </m:sub>
                          </m:sSub>
                          <m:r>
                            <a:rPr lang="en-US" altLang="ko-KR" sz="2000" b="1" i="1" smtClean="0">
                              <a:solidFill>
                                <a:schemeClr val="tx1"/>
                              </a:solidFill>
                              <a:latin typeface="Cambria Math" panose="02040503050406030204" pitchFamily="18" charset="0"/>
                            </a:rPr>
                            <m:t>+</m:t>
                          </m:r>
                          <m:r>
                            <a:rPr lang="ko-KR" altLang="en-US" sz="2000" b="1" i="1">
                              <a:solidFill>
                                <a:schemeClr val="tx1"/>
                              </a:solidFill>
                              <a:latin typeface="Cambria Math" panose="02040503050406030204" pitchFamily="18" charset="0"/>
                            </a:rPr>
                            <m:t>𝜸</m:t>
                          </m:r>
                          <m:sSub>
                            <m:sSubPr>
                              <m:ctrlPr>
                                <a:rPr lang="en-US" altLang="ko-KR" sz="2000" b="1" i="1">
                                  <a:solidFill>
                                    <a:schemeClr val="tx1"/>
                                  </a:solidFill>
                                  <a:latin typeface="Cambria Math" panose="02040503050406030204" pitchFamily="18" charset="0"/>
                                </a:rPr>
                              </m:ctrlPr>
                            </m:sSubPr>
                            <m:e>
                              <m:r>
                                <m:rPr>
                                  <m:nor/>
                                </m:rPr>
                                <a:rPr lang="en-US" altLang="ko-KR" sz="2000" b="1" dirty="0">
                                  <a:solidFill>
                                    <a:schemeClr val="tx1"/>
                                  </a:solidFill>
                                </a:rPr>
                                <m:t>v</m:t>
                              </m:r>
                            </m:e>
                            <m:sub>
                              <m:r>
                                <a:rPr lang="ko-KR" altLang="en-US" sz="2000" b="1" i="1">
                                  <a:solidFill>
                                    <a:schemeClr val="tx1"/>
                                  </a:solidFill>
                                  <a:latin typeface="Cambria Math" panose="02040503050406030204" pitchFamily="18" charset="0"/>
                                </a:rPr>
                                <m:t>𝝅</m:t>
                              </m:r>
                            </m:sub>
                          </m:sSub>
                          <m:d>
                            <m:dPr>
                              <m:ctrlPr>
                                <a:rPr lang="en-US" altLang="ko-KR" sz="2000" b="1" i="1">
                                  <a:solidFill>
                                    <a:schemeClr val="tx1"/>
                                  </a:solidFill>
                                  <a:latin typeface="Cambria Math" panose="02040503050406030204" pitchFamily="18" charset="0"/>
                                </a:rPr>
                              </m:ctrlPr>
                            </m:dPr>
                            <m:e>
                              <m:sSub>
                                <m:sSubPr>
                                  <m:ctrlPr>
                                    <a:rPr lang="en-US" altLang="ko-KR" sz="2000" b="1" i="1">
                                      <a:solidFill>
                                        <a:schemeClr val="tx1"/>
                                      </a:solidFill>
                                      <a:latin typeface="Cambria Math" panose="02040503050406030204" pitchFamily="18" charset="0"/>
                                    </a:rPr>
                                  </m:ctrlPr>
                                </m:sSubPr>
                                <m:e>
                                  <m:r>
                                    <a:rPr lang="en-US" altLang="ko-KR" sz="2000" b="1" i="1">
                                      <a:solidFill>
                                        <a:schemeClr val="tx1"/>
                                      </a:solidFill>
                                      <a:latin typeface="Cambria Math" panose="02040503050406030204" pitchFamily="18" charset="0"/>
                                    </a:rPr>
                                    <m:t>𝒔</m:t>
                                  </m:r>
                                </m:e>
                                <m:sub>
                                  <m:r>
                                    <a:rPr lang="en-US" altLang="ko-KR" sz="2000" b="1" i="1">
                                      <a:solidFill>
                                        <a:schemeClr val="tx1"/>
                                      </a:solidFill>
                                      <a:latin typeface="Cambria Math" panose="02040503050406030204" pitchFamily="18" charset="0"/>
                                    </a:rPr>
                                    <m:t>𝒕</m:t>
                                  </m:r>
                                  <m:r>
                                    <a:rPr lang="en-US" altLang="ko-KR" sz="2000" b="1" i="1">
                                      <a:solidFill>
                                        <a:schemeClr val="tx1"/>
                                      </a:solidFill>
                                      <a:latin typeface="Cambria Math" panose="02040503050406030204" pitchFamily="18" charset="0"/>
                                    </a:rPr>
                                    <m:t>+</m:t>
                                  </m:r>
                                  <m:r>
                                    <a:rPr lang="en-US" altLang="ko-KR" sz="2000" b="1" i="1">
                                      <a:solidFill>
                                        <a:schemeClr val="tx1"/>
                                      </a:solidFill>
                                      <a:latin typeface="Cambria Math" panose="02040503050406030204" pitchFamily="18" charset="0"/>
                                    </a:rPr>
                                    <m:t>𝟏</m:t>
                                  </m:r>
                                </m:sub>
                              </m:sSub>
                            </m:e>
                          </m:d>
                          <m:r>
                            <a:rPr lang="en-US" altLang="ko-KR" sz="2000" b="1" i="1" smtClean="0">
                              <a:solidFill>
                                <a:schemeClr val="tx1"/>
                              </a:solidFill>
                              <a:latin typeface="Cambria Math" panose="02040503050406030204" pitchFamily="18" charset="0"/>
                            </a:rPr>
                            <m:t> </m:t>
                          </m:r>
                        </m:e>
                      </m:d>
                      <m:r>
                        <a:rPr lang="en-US" altLang="ko-KR" sz="2000" b="1" i="1" smtClean="0">
                          <a:solidFill>
                            <a:schemeClr val="tx1"/>
                          </a:solidFill>
                          <a:latin typeface="Cambria Math" panose="02040503050406030204" pitchFamily="18" charset="0"/>
                        </a:rPr>
                        <m:t> </m:t>
                      </m:r>
                      <m:sSub>
                        <m:sSubPr>
                          <m:ctrlPr>
                            <a:rPr lang="en-US" altLang="ko-KR" sz="2000" b="1" i="1">
                              <a:solidFill>
                                <a:schemeClr val="tx1"/>
                              </a:solidFill>
                              <a:latin typeface="Cambria Math" panose="02040503050406030204" pitchFamily="18" charset="0"/>
                            </a:rPr>
                          </m:ctrlPr>
                        </m:sSubPr>
                        <m:e>
                          <m:r>
                            <a:rPr lang="en-US" altLang="ko-KR" sz="2000" b="1" i="1" smtClean="0">
                              <a:solidFill>
                                <a:schemeClr val="tx1"/>
                              </a:solidFill>
                              <a:latin typeface="Cambria Math" panose="02040503050406030204" pitchFamily="18" charset="0"/>
                            </a:rPr>
                            <m:t>𝑺</m:t>
                          </m:r>
                        </m:e>
                        <m:sub>
                          <m:r>
                            <a:rPr lang="en-US" altLang="ko-KR" sz="2000" b="1" i="1">
                              <a:solidFill>
                                <a:schemeClr val="tx1"/>
                              </a:solidFill>
                              <a:latin typeface="Cambria Math" panose="02040503050406030204" pitchFamily="18" charset="0"/>
                            </a:rPr>
                            <m:t>𝒕</m:t>
                          </m:r>
                        </m:sub>
                      </m:sSub>
                      <m:r>
                        <a:rPr lang="en-US" altLang="ko-KR" sz="2000" b="1" i="1" smtClean="0">
                          <a:solidFill>
                            <a:schemeClr val="tx1"/>
                          </a:solidFill>
                          <a:latin typeface="Cambria Math" panose="02040503050406030204" pitchFamily="18" charset="0"/>
                        </a:rPr>
                        <m:t>=</m:t>
                      </m:r>
                      <m:r>
                        <a:rPr lang="en-US" altLang="ko-KR" sz="2000" b="1" i="1">
                          <a:solidFill>
                            <a:schemeClr val="tx1"/>
                          </a:solidFill>
                          <a:latin typeface="Cambria Math" panose="02040503050406030204" pitchFamily="18" charset="0"/>
                        </a:rPr>
                        <m:t>𝒔</m:t>
                      </m:r>
                      <m:r>
                        <a:rPr lang="en-US" altLang="ko-KR" sz="2000" b="1" i="1">
                          <a:solidFill>
                            <a:schemeClr val="tx1"/>
                          </a:solidFill>
                          <a:latin typeface="Cambria Math" panose="02040503050406030204" pitchFamily="18" charset="0"/>
                        </a:rPr>
                        <m:t>]</m:t>
                      </m:r>
                    </m:oMath>
                  </m:oMathPara>
                </a14:m>
                <a:endParaRPr lang="ko-KR" altLang="en-US" sz="2000" b="1" dirty="0">
                  <a:solidFill>
                    <a:schemeClr val="tx1"/>
                  </a:solidFill>
                </a:endParaRPr>
              </a:p>
            </p:txBody>
          </p:sp>
        </mc:Choice>
        <mc:Fallback>
          <p:sp>
            <p:nvSpPr>
              <p:cNvPr id="19" name="TextBox 18">
                <a:extLst>
                  <a:ext uri="{FF2B5EF4-FFF2-40B4-BE49-F238E27FC236}">
                    <a16:creationId xmlns:a16="http://schemas.microsoft.com/office/drawing/2014/main" id="{7F6EA030-FF72-4E13-8745-933E596E30E1}"/>
                  </a:ext>
                </a:extLst>
              </p:cNvPr>
              <p:cNvSpPr txBox="1">
                <a:spLocks noRot="1" noChangeAspect="1" noMove="1" noResize="1" noEditPoints="1" noAdjustHandles="1" noChangeArrowheads="1" noChangeShapeType="1" noTextEdit="1"/>
              </p:cNvSpPr>
              <p:nvPr/>
            </p:nvSpPr>
            <p:spPr>
              <a:xfrm>
                <a:off x="4225499" y="2624453"/>
                <a:ext cx="4520725" cy="400110"/>
              </a:xfrm>
              <a:prstGeom prst="rect">
                <a:avLst/>
              </a:prstGeom>
              <a:blipFill>
                <a:blip r:embed="rId6"/>
                <a:stretch>
                  <a:fillRect b="-18462"/>
                </a:stretch>
              </a:blipFill>
            </p:spPr>
            <p:txBody>
              <a:bodyPr/>
              <a:lstStyle/>
              <a:p>
                <a:r>
                  <a:rPr lang="ko-KR" altLang="en-US">
                    <a:noFill/>
                  </a:rPr>
                  <a:t> </a:t>
                </a:r>
              </a:p>
            </p:txBody>
          </p:sp>
        </mc:Fallback>
      </mc:AlternateContent>
      <p:sp>
        <p:nvSpPr>
          <p:cNvPr id="30" name="직사각형 29">
            <a:extLst>
              <a:ext uri="{FF2B5EF4-FFF2-40B4-BE49-F238E27FC236}">
                <a16:creationId xmlns:a16="http://schemas.microsoft.com/office/drawing/2014/main" id="{DCDA0D23-4591-4288-A06D-DCF6CE73B0CB}"/>
              </a:ext>
            </a:extLst>
          </p:cNvPr>
          <p:cNvSpPr/>
          <p:nvPr/>
        </p:nvSpPr>
        <p:spPr>
          <a:xfrm>
            <a:off x="8814516" y="2088652"/>
            <a:ext cx="3186984" cy="1167740"/>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31" name="연결선: 꺾임 30">
            <a:extLst>
              <a:ext uri="{FF2B5EF4-FFF2-40B4-BE49-F238E27FC236}">
                <a16:creationId xmlns:a16="http://schemas.microsoft.com/office/drawing/2014/main" id="{67580868-3A11-49C8-8560-86375EE744B7}"/>
              </a:ext>
            </a:extLst>
          </p:cNvPr>
          <p:cNvCxnSpPr>
            <a:cxnSpLocks/>
            <a:stCxn id="6" idx="3"/>
            <a:endCxn id="19" idx="3"/>
          </p:cNvCxnSpPr>
          <p:nvPr/>
        </p:nvCxnSpPr>
        <p:spPr>
          <a:xfrm>
            <a:off x="8616400" y="2464049"/>
            <a:ext cx="129824" cy="360459"/>
          </a:xfrm>
          <a:prstGeom prst="bentConnector3">
            <a:avLst>
              <a:gd name="adj1" fmla="val 19391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104D6CFA-C63E-4D16-8D63-FF2A06553405}"/>
                  </a:ext>
                </a:extLst>
              </p:cNvPr>
              <p:cNvSpPr txBox="1"/>
              <p:nvPr/>
            </p:nvSpPr>
            <p:spPr>
              <a:xfrm>
                <a:off x="3795007" y="6352143"/>
                <a:ext cx="62636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b="1" i="1" smtClean="0">
                              <a:solidFill>
                                <a:schemeClr val="tx1"/>
                              </a:solidFill>
                              <a:latin typeface="Cambria Math" panose="02040503050406030204" pitchFamily="18" charset="0"/>
                            </a:rPr>
                          </m:ctrlPr>
                        </m:sSubPr>
                        <m:e>
                          <m:r>
                            <m:rPr>
                              <m:nor/>
                            </m:rPr>
                            <a:rPr lang="en-US" altLang="ko-KR" b="1" i="0" smtClean="0">
                              <a:solidFill>
                                <a:schemeClr val="tx1"/>
                              </a:solidFill>
                              <a:latin typeface="Cambria Math" panose="02040503050406030204" pitchFamily="18" charset="0"/>
                            </a:rPr>
                            <m:t>q</m:t>
                          </m:r>
                        </m:e>
                        <m:sub>
                          <m:r>
                            <a:rPr lang="ko-KR" altLang="en-US" b="1" i="1" smtClean="0">
                              <a:solidFill>
                                <a:schemeClr val="tx1"/>
                              </a:solidFill>
                              <a:latin typeface="Cambria Math" panose="02040503050406030204" pitchFamily="18" charset="0"/>
                            </a:rPr>
                            <m:t>𝝅</m:t>
                          </m:r>
                        </m:sub>
                      </m:sSub>
                      <m:d>
                        <m:dPr>
                          <m:ctrlPr>
                            <a:rPr lang="en-US" altLang="ko-KR" b="1" i="1" smtClean="0">
                              <a:solidFill>
                                <a:schemeClr val="tx1"/>
                              </a:solidFill>
                              <a:latin typeface="Cambria Math" panose="02040503050406030204" pitchFamily="18" charset="0"/>
                            </a:rPr>
                          </m:ctrlPr>
                        </m:dPr>
                        <m:e>
                          <m:r>
                            <a:rPr lang="en-US" altLang="ko-KR" b="1" i="1" smtClean="0">
                              <a:solidFill>
                                <a:schemeClr val="tx1"/>
                              </a:solidFill>
                              <a:latin typeface="Cambria Math" panose="02040503050406030204" pitchFamily="18" charset="0"/>
                            </a:rPr>
                            <m:t>𝒔</m:t>
                          </m:r>
                          <m:r>
                            <a:rPr lang="en-US" altLang="ko-KR" b="1" i="1" smtClean="0">
                              <a:solidFill>
                                <a:schemeClr val="tx1"/>
                              </a:solidFill>
                              <a:latin typeface="Cambria Math" panose="02040503050406030204" pitchFamily="18" charset="0"/>
                            </a:rPr>
                            <m:t>,</m:t>
                          </m:r>
                          <m:r>
                            <a:rPr lang="en-US" altLang="ko-KR" b="1" i="1" smtClean="0">
                              <a:solidFill>
                                <a:schemeClr val="tx1"/>
                              </a:solidFill>
                              <a:latin typeface="Cambria Math" panose="02040503050406030204" pitchFamily="18" charset="0"/>
                            </a:rPr>
                            <m:t>𝒂</m:t>
                          </m:r>
                        </m:e>
                      </m:d>
                      <m:r>
                        <a:rPr lang="en-US" altLang="ko-KR" b="1" i="1" smtClean="0">
                          <a:solidFill>
                            <a:schemeClr val="tx1"/>
                          </a:solidFill>
                          <a:latin typeface="Cambria Math" panose="02040503050406030204" pitchFamily="18" charset="0"/>
                        </a:rPr>
                        <m:t>=</m:t>
                      </m:r>
                      <m:sSub>
                        <m:sSubPr>
                          <m:ctrlPr>
                            <a:rPr lang="en-US" altLang="ko-KR" b="1" i="1">
                              <a:latin typeface="Cambria Math" panose="02040503050406030204" pitchFamily="18" charset="0"/>
                            </a:rPr>
                          </m:ctrlPr>
                        </m:sSubPr>
                        <m:e>
                          <m:r>
                            <a:rPr lang="en-US" altLang="ko-KR" b="1">
                              <a:latin typeface="Cambria Math" panose="02040503050406030204" pitchFamily="18" charset="0"/>
                            </a:rPr>
                            <m:t>𝐄</m:t>
                          </m:r>
                        </m:e>
                        <m:sub>
                          <m:r>
                            <a:rPr lang="ko-KR" altLang="en-US" b="1" i="1">
                              <a:latin typeface="Cambria Math" panose="02040503050406030204" pitchFamily="18" charset="0"/>
                            </a:rPr>
                            <m:t>𝝅</m:t>
                          </m:r>
                        </m:sub>
                      </m:sSub>
                      <m:d>
                        <m:dPr>
                          <m:begChr m:val="["/>
                          <m:endChr m:val="|"/>
                          <m:ctrlPr>
                            <a:rPr lang="en-US" altLang="ko-KR" b="1" i="1" smtClean="0">
                              <a:solidFill>
                                <a:schemeClr val="tx1"/>
                              </a:solidFill>
                              <a:latin typeface="Cambria Math" panose="02040503050406030204" pitchFamily="18" charset="0"/>
                            </a:rPr>
                          </m:ctrlPr>
                        </m:dPr>
                        <m:e>
                          <m:sSub>
                            <m:sSubPr>
                              <m:ctrlPr>
                                <a:rPr lang="en-US" altLang="ko-KR" b="1" i="1">
                                  <a:solidFill>
                                    <a:schemeClr val="tx1"/>
                                  </a:solidFill>
                                  <a:latin typeface="Cambria Math" panose="02040503050406030204" pitchFamily="18" charset="0"/>
                                </a:rPr>
                              </m:ctrlPr>
                            </m:sSubPr>
                            <m:e>
                              <m:r>
                                <a:rPr lang="en-US" altLang="ko-KR" b="1" i="1">
                                  <a:solidFill>
                                    <a:schemeClr val="tx1"/>
                                  </a:solidFill>
                                  <a:latin typeface="Cambria Math" panose="02040503050406030204" pitchFamily="18" charset="0"/>
                                </a:rPr>
                                <m:t>𝑹</m:t>
                              </m:r>
                            </m:e>
                            <m:sub>
                              <m:r>
                                <a:rPr lang="en-US" altLang="ko-KR" b="1" i="1">
                                  <a:solidFill>
                                    <a:schemeClr val="tx1"/>
                                  </a:solidFill>
                                  <a:latin typeface="Cambria Math" panose="02040503050406030204" pitchFamily="18" charset="0"/>
                                </a:rPr>
                                <m:t>𝒕</m:t>
                              </m:r>
                              <m:r>
                                <a:rPr lang="en-US" altLang="ko-KR" b="1" i="1">
                                  <a:solidFill>
                                    <a:schemeClr val="tx1"/>
                                  </a:solidFill>
                                  <a:latin typeface="Cambria Math" panose="02040503050406030204" pitchFamily="18" charset="0"/>
                                </a:rPr>
                                <m:t>+</m:t>
                              </m:r>
                              <m:r>
                                <a:rPr lang="en-US" altLang="ko-KR" b="1" i="1">
                                  <a:solidFill>
                                    <a:schemeClr val="tx1"/>
                                  </a:solidFill>
                                  <a:latin typeface="Cambria Math" panose="02040503050406030204" pitchFamily="18" charset="0"/>
                                </a:rPr>
                                <m:t>𝟏</m:t>
                              </m:r>
                            </m:sub>
                          </m:sSub>
                          <m:r>
                            <a:rPr lang="en-US" altLang="ko-KR" b="1" i="1" smtClean="0">
                              <a:solidFill>
                                <a:schemeClr val="tx1"/>
                              </a:solidFill>
                              <a:latin typeface="Cambria Math" panose="02040503050406030204" pitchFamily="18" charset="0"/>
                            </a:rPr>
                            <m:t>+</m:t>
                          </m:r>
                          <m:r>
                            <a:rPr lang="ko-KR" altLang="en-US" b="1" i="1">
                              <a:solidFill>
                                <a:schemeClr val="tx1"/>
                              </a:solidFill>
                              <a:latin typeface="Cambria Math" panose="02040503050406030204" pitchFamily="18" charset="0"/>
                            </a:rPr>
                            <m:t>𝜸</m:t>
                          </m:r>
                          <m:sSub>
                            <m:sSubPr>
                              <m:ctrlPr>
                                <a:rPr lang="en-US" altLang="ko-KR" b="1" i="1" smtClean="0">
                                  <a:solidFill>
                                    <a:schemeClr val="tx1"/>
                                  </a:solidFill>
                                  <a:latin typeface="Cambria Math" panose="02040503050406030204" pitchFamily="18" charset="0"/>
                                </a:rPr>
                              </m:ctrlPr>
                            </m:sSubPr>
                            <m:e>
                              <m:r>
                                <a:rPr lang="en-US" altLang="ko-KR" b="1" i="1" smtClean="0">
                                  <a:solidFill>
                                    <a:schemeClr val="tx1"/>
                                  </a:solidFill>
                                  <a:latin typeface="Cambria Math" panose="02040503050406030204" pitchFamily="18" charset="0"/>
                                </a:rPr>
                                <m:t>𝒒</m:t>
                              </m:r>
                            </m:e>
                            <m:sub>
                              <m:r>
                                <a:rPr lang="ko-KR" altLang="en-US" b="1" i="1">
                                  <a:solidFill>
                                    <a:schemeClr val="tx1"/>
                                  </a:solidFill>
                                  <a:latin typeface="Cambria Math" panose="02040503050406030204" pitchFamily="18" charset="0"/>
                                </a:rPr>
                                <m:t>𝝅</m:t>
                              </m:r>
                            </m:sub>
                          </m:sSub>
                          <m:d>
                            <m:dPr>
                              <m:ctrlPr>
                                <a:rPr lang="en-US" altLang="ko-KR" b="1" i="1">
                                  <a:solidFill>
                                    <a:schemeClr val="tx1"/>
                                  </a:solidFill>
                                  <a:latin typeface="Cambria Math" panose="02040503050406030204" pitchFamily="18" charset="0"/>
                                </a:rPr>
                              </m:ctrlPr>
                            </m:dPr>
                            <m:e>
                              <m:sSub>
                                <m:sSubPr>
                                  <m:ctrlPr>
                                    <a:rPr lang="en-US" altLang="ko-KR" b="1" i="1">
                                      <a:solidFill>
                                        <a:schemeClr val="tx1"/>
                                      </a:solidFill>
                                      <a:latin typeface="Cambria Math" panose="02040503050406030204" pitchFamily="18" charset="0"/>
                                    </a:rPr>
                                  </m:ctrlPr>
                                </m:sSubPr>
                                <m:e>
                                  <m:r>
                                    <a:rPr lang="en-US" altLang="ko-KR" b="1" i="1">
                                      <a:solidFill>
                                        <a:schemeClr val="tx1"/>
                                      </a:solidFill>
                                      <a:latin typeface="Cambria Math" panose="02040503050406030204" pitchFamily="18" charset="0"/>
                                    </a:rPr>
                                    <m:t>𝒔</m:t>
                                  </m:r>
                                </m:e>
                                <m:sub>
                                  <m:r>
                                    <a:rPr lang="en-US" altLang="ko-KR" b="1" i="1">
                                      <a:solidFill>
                                        <a:schemeClr val="tx1"/>
                                      </a:solidFill>
                                      <a:latin typeface="Cambria Math" panose="02040503050406030204" pitchFamily="18" charset="0"/>
                                    </a:rPr>
                                    <m:t>𝒕</m:t>
                                  </m:r>
                                  <m:r>
                                    <a:rPr lang="en-US" altLang="ko-KR" b="1" i="1">
                                      <a:solidFill>
                                        <a:schemeClr val="tx1"/>
                                      </a:solidFill>
                                      <a:latin typeface="Cambria Math" panose="02040503050406030204" pitchFamily="18" charset="0"/>
                                    </a:rPr>
                                    <m:t>+</m:t>
                                  </m:r>
                                  <m:r>
                                    <a:rPr lang="en-US" altLang="ko-KR" b="1" i="1">
                                      <a:solidFill>
                                        <a:schemeClr val="tx1"/>
                                      </a:solidFill>
                                      <a:latin typeface="Cambria Math" panose="02040503050406030204" pitchFamily="18" charset="0"/>
                                    </a:rPr>
                                    <m:t>𝟏</m:t>
                                  </m:r>
                                </m:sub>
                              </m:sSub>
                              <m:r>
                                <a:rPr lang="en-US" altLang="ko-KR" b="1" i="1" smtClean="0">
                                  <a:solidFill>
                                    <a:schemeClr val="tx1"/>
                                  </a:solidFill>
                                  <a:latin typeface="Cambria Math" panose="02040503050406030204" pitchFamily="18" charset="0"/>
                                </a:rPr>
                                <m:t>,</m:t>
                              </m:r>
                              <m:sSub>
                                <m:sSubPr>
                                  <m:ctrlPr>
                                    <a:rPr lang="en-US" altLang="ko-KR" b="1" i="1">
                                      <a:latin typeface="Cambria Math" panose="02040503050406030204" pitchFamily="18" charset="0"/>
                                    </a:rPr>
                                  </m:ctrlPr>
                                </m:sSubPr>
                                <m:e>
                                  <m:r>
                                    <a:rPr lang="en-US" altLang="ko-KR" b="1" i="1" smtClean="0">
                                      <a:latin typeface="Cambria Math" panose="02040503050406030204" pitchFamily="18" charset="0"/>
                                    </a:rPr>
                                    <m:t>𝒂</m:t>
                                  </m:r>
                                </m:e>
                                <m:sub>
                                  <m:r>
                                    <a:rPr lang="en-US" altLang="ko-KR" b="1" i="1">
                                      <a:latin typeface="Cambria Math" panose="02040503050406030204" pitchFamily="18" charset="0"/>
                                    </a:rPr>
                                    <m:t>𝒕</m:t>
                                  </m:r>
                                  <m:r>
                                    <a:rPr lang="en-US" altLang="ko-KR" b="1" i="1">
                                      <a:latin typeface="Cambria Math" panose="02040503050406030204" pitchFamily="18" charset="0"/>
                                    </a:rPr>
                                    <m:t>+</m:t>
                                  </m:r>
                                  <m:r>
                                    <a:rPr lang="en-US" altLang="ko-KR" b="1" i="1">
                                      <a:latin typeface="Cambria Math" panose="02040503050406030204" pitchFamily="18" charset="0"/>
                                    </a:rPr>
                                    <m:t>𝟏</m:t>
                                  </m:r>
                                </m:sub>
                              </m:sSub>
                            </m:e>
                          </m:d>
                          <m:r>
                            <a:rPr lang="en-US" altLang="ko-KR" b="1" i="1" smtClean="0">
                              <a:solidFill>
                                <a:schemeClr val="tx1"/>
                              </a:solidFill>
                              <a:latin typeface="Cambria Math" panose="02040503050406030204" pitchFamily="18" charset="0"/>
                            </a:rPr>
                            <m:t> </m:t>
                          </m:r>
                        </m:e>
                      </m:d>
                      <m:r>
                        <a:rPr lang="en-US" altLang="ko-KR" b="1" i="1" smtClean="0">
                          <a:solidFill>
                            <a:schemeClr val="tx1"/>
                          </a:solidFill>
                          <a:latin typeface="Cambria Math" panose="02040503050406030204" pitchFamily="18" charset="0"/>
                        </a:rPr>
                        <m:t> </m:t>
                      </m:r>
                      <m:sSub>
                        <m:sSubPr>
                          <m:ctrlPr>
                            <a:rPr lang="en-US" altLang="ko-KR" b="1" i="1">
                              <a:solidFill>
                                <a:schemeClr val="tx1"/>
                              </a:solidFill>
                              <a:latin typeface="Cambria Math" panose="02040503050406030204" pitchFamily="18" charset="0"/>
                            </a:rPr>
                          </m:ctrlPr>
                        </m:sSubPr>
                        <m:e>
                          <m:r>
                            <a:rPr lang="en-US" altLang="ko-KR" b="1" i="1" smtClean="0">
                              <a:solidFill>
                                <a:schemeClr val="tx1"/>
                              </a:solidFill>
                              <a:latin typeface="Cambria Math" panose="02040503050406030204" pitchFamily="18" charset="0"/>
                            </a:rPr>
                            <m:t>𝑺</m:t>
                          </m:r>
                        </m:e>
                        <m:sub>
                          <m:r>
                            <a:rPr lang="en-US" altLang="ko-KR" b="1" i="1">
                              <a:solidFill>
                                <a:schemeClr val="tx1"/>
                              </a:solidFill>
                              <a:latin typeface="Cambria Math" panose="02040503050406030204" pitchFamily="18" charset="0"/>
                            </a:rPr>
                            <m:t>𝒕</m:t>
                          </m:r>
                        </m:sub>
                      </m:sSub>
                      <m:r>
                        <a:rPr lang="en-US" altLang="ko-KR" b="1" i="1" smtClean="0">
                          <a:solidFill>
                            <a:schemeClr val="tx1"/>
                          </a:solidFill>
                          <a:latin typeface="Cambria Math" panose="02040503050406030204" pitchFamily="18" charset="0"/>
                        </a:rPr>
                        <m:t>=</m:t>
                      </m:r>
                      <m:r>
                        <a:rPr lang="en-US" altLang="ko-KR" b="1" i="1">
                          <a:solidFill>
                            <a:schemeClr val="tx1"/>
                          </a:solidFill>
                          <a:latin typeface="Cambria Math" panose="02040503050406030204" pitchFamily="18" charset="0"/>
                        </a:rPr>
                        <m:t>𝒔</m:t>
                      </m:r>
                      <m:r>
                        <a:rPr lang="en-US" altLang="ko-KR" b="1" i="1" smtClean="0">
                          <a:solidFill>
                            <a:schemeClr val="tx1"/>
                          </a:solidFill>
                          <a:latin typeface="Cambria Math" panose="02040503050406030204" pitchFamily="18" charset="0"/>
                        </a:rPr>
                        <m:t>,</m:t>
                      </m:r>
                      <m:sSub>
                        <m:sSubPr>
                          <m:ctrlPr>
                            <a:rPr lang="en-US" altLang="ko-KR" b="1" i="1">
                              <a:latin typeface="Cambria Math" panose="02040503050406030204" pitchFamily="18" charset="0"/>
                            </a:rPr>
                          </m:ctrlPr>
                        </m:sSubPr>
                        <m:e>
                          <m:r>
                            <a:rPr lang="en-US" altLang="ko-KR" b="1" i="1" smtClean="0">
                              <a:latin typeface="Cambria Math" panose="02040503050406030204" pitchFamily="18" charset="0"/>
                            </a:rPr>
                            <m:t>𝑨</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r>
                        <a:rPr lang="en-US" altLang="ko-KR" b="1" i="1" smtClean="0">
                          <a:latin typeface="Cambria Math" panose="02040503050406030204" pitchFamily="18" charset="0"/>
                        </a:rPr>
                        <m:t>𝒂</m:t>
                      </m:r>
                      <m:r>
                        <a:rPr lang="en-US" altLang="ko-KR" b="1" i="1">
                          <a:latin typeface="Cambria Math" panose="02040503050406030204" pitchFamily="18" charset="0"/>
                        </a:rPr>
                        <m:t>]</m:t>
                      </m:r>
                    </m:oMath>
                  </m:oMathPara>
                </a14:m>
                <a:endParaRPr lang="ko-KR" altLang="en-US" b="1" dirty="0">
                  <a:solidFill>
                    <a:schemeClr val="tx1"/>
                  </a:solidFill>
                </a:endParaRPr>
              </a:p>
            </p:txBody>
          </p:sp>
        </mc:Choice>
        <mc:Fallback>
          <p:sp>
            <p:nvSpPr>
              <p:cNvPr id="35" name="TextBox 34">
                <a:extLst>
                  <a:ext uri="{FF2B5EF4-FFF2-40B4-BE49-F238E27FC236}">
                    <a16:creationId xmlns:a16="http://schemas.microsoft.com/office/drawing/2014/main" id="{104D6CFA-C63E-4D16-8D63-FF2A06553405}"/>
                  </a:ext>
                </a:extLst>
              </p:cNvPr>
              <p:cNvSpPr txBox="1">
                <a:spLocks noRot="1" noChangeAspect="1" noMove="1" noResize="1" noEditPoints="1" noAdjustHandles="1" noChangeArrowheads="1" noChangeShapeType="1" noTextEdit="1"/>
              </p:cNvSpPr>
              <p:nvPr/>
            </p:nvSpPr>
            <p:spPr>
              <a:xfrm>
                <a:off x="3795007" y="6352143"/>
                <a:ext cx="6263640" cy="369332"/>
              </a:xfrm>
              <a:prstGeom prst="rect">
                <a:avLst/>
              </a:prstGeom>
              <a:blipFill>
                <a:blip r:embed="rId7"/>
                <a:stretch>
                  <a:fillRect b="-180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4377804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그림 22">
            <a:extLst>
              <a:ext uri="{FF2B5EF4-FFF2-40B4-BE49-F238E27FC236}">
                <a16:creationId xmlns:a16="http://schemas.microsoft.com/office/drawing/2014/main" id="{EDE76523-2204-4DD4-BA79-2101804C8872}"/>
              </a:ext>
            </a:extLst>
          </p:cNvPr>
          <p:cNvPicPr>
            <a:picLocks noChangeAspect="1"/>
          </p:cNvPicPr>
          <p:nvPr/>
        </p:nvPicPr>
        <p:blipFill>
          <a:blip r:embed="rId2"/>
          <a:stretch>
            <a:fillRect/>
          </a:stretch>
        </p:blipFill>
        <p:spPr>
          <a:xfrm>
            <a:off x="6356169" y="2046585"/>
            <a:ext cx="2593638" cy="2298401"/>
          </a:xfrm>
          <a:prstGeom prst="rect">
            <a:avLst/>
          </a:prstGeom>
        </p:spPr>
      </p:pic>
      <p:pic>
        <p:nvPicPr>
          <p:cNvPr id="31" name="그림 30">
            <a:extLst>
              <a:ext uri="{FF2B5EF4-FFF2-40B4-BE49-F238E27FC236}">
                <a16:creationId xmlns:a16="http://schemas.microsoft.com/office/drawing/2014/main" id="{343A7745-E783-479B-B0E5-6DF747491A82}"/>
              </a:ext>
            </a:extLst>
          </p:cNvPr>
          <p:cNvPicPr>
            <a:picLocks noChangeAspect="1"/>
          </p:cNvPicPr>
          <p:nvPr/>
        </p:nvPicPr>
        <p:blipFill>
          <a:blip r:embed="rId3"/>
          <a:stretch>
            <a:fillRect/>
          </a:stretch>
        </p:blipFill>
        <p:spPr>
          <a:xfrm>
            <a:off x="9110111" y="2143432"/>
            <a:ext cx="2893567" cy="2201554"/>
          </a:xfrm>
          <a:prstGeom prst="rect">
            <a:avLst/>
          </a:prstGeom>
        </p:spPr>
      </p:pic>
      <p:pic>
        <p:nvPicPr>
          <p:cNvPr id="35" name="그림 34">
            <a:extLst>
              <a:ext uri="{FF2B5EF4-FFF2-40B4-BE49-F238E27FC236}">
                <a16:creationId xmlns:a16="http://schemas.microsoft.com/office/drawing/2014/main" id="{C93A3B2A-CEFF-4D33-946A-7E8D813D094B}"/>
              </a:ext>
            </a:extLst>
          </p:cNvPr>
          <p:cNvPicPr>
            <a:picLocks noChangeAspect="1"/>
          </p:cNvPicPr>
          <p:nvPr/>
        </p:nvPicPr>
        <p:blipFill>
          <a:blip r:embed="rId4"/>
          <a:stretch>
            <a:fillRect/>
          </a:stretch>
        </p:blipFill>
        <p:spPr>
          <a:xfrm>
            <a:off x="6356169" y="4597166"/>
            <a:ext cx="2593638" cy="1828818"/>
          </a:xfrm>
          <a:prstGeom prst="rect">
            <a:avLst/>
          </a:prstGeom>
        </p:spPr>
      </p:pic>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err="1"/>
              <a:t>벨만</a:t>
            </a:r>
            <a:r>
              <a:rPr lang="ko-KR" altLang="en-US" b="1" dirty="0"/>
              <a:t> </a:t>
            </a:r>
            <a:r>
              <a:rPr lang="ko-KR" altLang="en-US" b="1" dirty="0">
                <a:solidFill>
                  <a:srgbClr val="C00000"/>
                </a:solidFill>
              </a:rPr>
              <a:t>기대</a:t>
            </a:r>
            <a:r>
              <a:rPr lang="ko-KR" altLang="en-US" b="1" dirty="0"/>
              <a:t> 방정식 </a:t>
            </a:r>
            <a:r>
              <a:rPr lang="en-US" altLang="ko-KR" b="1" dirty="0"/>
              <a:t>(Bellman Equation)</a:t>
            </a:r>
          </a:p>
        </p:txBody>
      </p:sp>
      <p:sp>
        <p:nvSpPr>
          <p:cNvPr id="10" name="TextBox 9">
            <a:extLst>
              <a:ext uri="{FF2B5EF4-FFF2-40B4-BE49-F238E27FC236}">
                <a16:creationId xmlns:a16="http://schemas.microsoft.com/office/drawing/2014/main" id="{A1D79B17-65F1-464E-95C7-7C061249B26F}"/>
              </a:ext>
            </a:extLst>
          </p:cNvPr>
          <p:cNvSpPr txBox="1"/>
          <p:nvPr/>
        </p:nvSpPr>
        <p:spPr>
          <a:xfrm>
            <a:off x="757212" y="1642888"/>
            <a:ext cx="6330579" cy="1477328"/>
          </a:xfrm>
          <a:prstGeom prst="rect">
            <a:avLst/>
          </a:prstGeom>
          <a:noFill/>
        </p:spPr>
        <p:txBody>
          <a:bodyPr wrap="none" rtlCol="0">
            <a:spAutoFit/>
          </a:bodyPr>
          <a:lstStyle/>
          <a:p>
            <a:pPr marL="342900" indent="-342900">
              <a:buFont typeface="Arial" panose="020B0604020202020204" pitchFamily="34" charset="0"/>
              <a:buChar char="•"/>
            </a:pPr>
            <a:r>
              <a:rPr lang="ko-KR" altLang="en-US" b="1" dirty="0"/>
              <a:t>현재 상태</a:t>
            </a:r>
            <a:r>
              <a:rPr lang="ko-KR" altLang="en-US" dirty="0"/>
              <a:t>의 가치함수와 </a:t>
            </a:r>
            <a:r>
              <a:rPr lang="ko-KR" altLang="en-US" b="1" dirty="0"/>
              <a:t>다음 상태</a:t>
            </a:r>
            <a:r>
              <a:rPr lang="ko-KR" altLang="en-US" dirty="0"/>
              <a:t>의 가치함수와의 관계</a:t>
            </a:r>
            <a:endParaRPr lang="en-US" altLang="ko-KR" dirty="0"/>
          </a:p>
          <a:p>
            <a:pPr marL="342900" indent="-342900">
              <a:buFont typeface="Arial" panose="020B0604020202020204" pitchFamily="34" charset="0"/>
              <a:buChar char="•"/>
            </a:pPr>
            <a:endParaRPr lang="en-US" altLang="ko-KR" dirty="0"/>
          </a:p>
          <a:p>
            <a:pPr marL="342900" indent="-342900">
              <a:buFont typeface="Arial" panose="020B0604020202020204" pitchFamily="34" charset="0"/>
              <a:buChar char="•"/>
            </a:pPr>
            <a:endParaRPr lang="en-US" altLang="ko-KR" dirty="0"/>
          </a:p>
          <a:p>
            <a:endParaRPr lang="en-US" altLang="ko-KR" dirty="0"/>
          </a:p>
          <a:p>
            <a:pPr marL="342900" indent="-342900">
              <a:buFont typeface="Arial" panose="020B0604020202020204" pitchFamily="34" charset="0"/>
              <a:buChar char="•"/>
            </a:pPr>
            <a:endParaRPr lang="en-US" altLang="ko-KR" dirty="0"/>
          </a:p>
        </p:txBody>
      </p:sp>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28</a:t>
            </a:fld>
            <a:endParaRPr lang="ko-KR" altLang="en-US" dirty="0"/>
          </a:p>
        </p:txBody>
      </p:sp>
      <p:pic>
        <p:nvPicPr>
          <p:cNvPr id="13" name="그림 12">
            <a:extLst>
              <a:ext uri="{FF2B5EF4-FFF2-40B4-BE49-F238E27FC236}">
                <a16:creationId xmlns:a16="http://schemas.microsoft.com/office/drawing/2014/main" id="{5C1B9E53-0127-41E1-92D7-968376752856}"/>
              </a:ext>
            </a:extLst>
          </p:cNvPr>
          <p:cNvPicPr>
            <a:picLocks noChangeAspect="1"/>
          </p:cNvPicPr>
          <p:nvPr/>
        </p:nvPicPr>
        <p:blipFill>
          <a:blip r:embed="rId5"/>
          <a:stretch>
            <a:fillRect/>
          </a:stretch>
        </p:blipFill>
        <p:spPr>
          <a:xfrm>
            <a:off x="1322409" y="2290338"/>
            <a:ext cx="3544234" cy="1967819"/>
          </a:xfrm>
          <a:prstGeom prst="rect">
            <a:avLst/>
          </a:prstGeom>
        </p:spPr>
      </p:pic>
      <p:pic>
        <p:nvPicPr>
          <p:cNvPr id="19" name="그림 18">
            <a:extLst>
              <a:ext uri="{FF2B5EF4-FFF2-40B4-BE49-F238E27FC236}">
                <a16:creationId xmlns:a16="http://schemas.microsoft.com/office/drawing/2014/main" id="{DCFFFFE4-9B5A-47AE-A1A9-E22D32DEF2F1}"/>
              </a:ext>
            </a:extLst>
          </p:cNvPr>
          <p:cNvPicPr>
            <a:picLocks noChangeAspect="1"/>
          </p:cNvPicPr>
          <p:nvPr/>
        </p:nvPicPr>
        <p:blipFill>
          <a:blip r:embed="rId6"/>
          <a:stretch>
            <a:fillRect/>
          </a:stretch>
        </p:blipFill>
        <p:spPr>
          <a:xfrm>
            <a:off x="539046" y="3626613"/>
            <a:ext cx="5656819" cy="2676397"/>
          </a:xfrm>
          <a:prstGeom prst="rect">
            <a:avLst/>
          </a:prstGeom>
        </p:spPr>
      </p:pic>
      <p:sp>
        <p:nvSpPr>
          <p:cNvPr id="27" name="직사각형 26">
            <a:extLst>
              <a:ext uri="{FF2B5EF4-FFF2-40B4-BE49-F238E27FC236}">
                <a16:creationId xmlns:a16="http://schemas.microsoft.com/office/drawing/2014/main" id="{9567C139-4D96-4D23-AD29-37FF25ABB6AE}"/>
              </a:ext>
            </a:extLst>
          </p:cNvPr>
          <p:cNvSpPr/>
          <p:nvPr/>
        </p:nvSpPr>
        <p:spPr>
          <a:xfrm>
            <a:off x="1263096" y="4866068"/>
            <a:ext cx="565704" cy="524964"/>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직사각형 28">
            <a:extLst>
              <a:ext uri="{FF2B5EF4-FFF2-40B4-BE49-F238E27FC236}">
                <a16:creationId xmlns:a16="http://schemas.microsoft.com/office/drawing/2014/main" id="{D01389F0-9A3E-41F9-A8D9-050753E2E258}"/>
              </a:ext>
            </a:extLst>
          </p:cNvPr>
          <p:cNvSpPr/>
          <p:nvPr/>
        </p:nvSpPr>
        <p:spPr>
          <a:xfrm>
            <a:off x="7515774" y="5980598"/>
            <a:ext cx="1300566" cy="375752"/>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직사각형 36">
            <a:extLst>
              <a:ext uri="{FF2B5EF4-FFF2-40B4-BE49-F238E27FC236}">
                <a16:creationId xmlns:a16="http://schemas.microsoft.com/office/drawing/2014/main" id="{08BABDA4-1B01-42C9-9F99-3E20C28E89C8}"/>
              </a:ext>
            </a:extLst>
          </p:cNvPr>
          <p:cNvSpPr/>
          <p:nvPr/>
        </p:nvSpPr>
        <p:spPr>
          <a:xfrm>
            <a:off x="9158676" y="3779520"/>
            <a:ext cx="2796436" cy="512126"/>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38" name="연결선: 꺾임 37">
            <a:extLst>
              <a:ext uri="{FF2B5EF4-FFF2-40B4-BE49-F238E27FC236}">
                <a16:creationId xmlns:a16="http://schemas.microsoft.com/office/drawing/2014/main" id="{3EA8E5D3-9F14-4948-9458-CE1A217D0949}"/>
              </a:ext>
            </a:extLst>
          </p:cNvPr>
          <p:cNvCxnSpPr>
            <a:cxnSpLocks/>
            <a:stCxn id="37" idx="1"/>
            <a:endCxn id="29" idx="3"/>
          </p:cNvCxnSpPr>
          <p:nvPr/>
        </p:nvCxnSpPr>
        <p:spPr>
          <a:xfrm rot="10800000" flipV="1">
            <a:off x="8816340" y="4035582"/>
            <a:ext cx="342336" cy="2132891"/>
          </a:xfrm>
          <a:prstGeom prst="bent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43" name="그림 42">
            <a:extLst>
              <a:ext uri="{FF2B5EF4-FFF2-40B4-BE49-F238E27FC236}">
                <a16:creationId xmlns:a16="http://schemas.microsoft.com/office/drawing/2014/main" id="{34C8A818-A862-4CF1-B279-BF7BCC4BA011}"/>
              </a:ext>
            </a:extLst>
          </p:cNvPr>
          <p:cNvPicPr>
            <a:picLocks noChangeAspect="1"/>
          </p:cNvPicPr>
          <p:nvPr/>
        </p:nvPicPr>
        <p:blipFill>
          <a:blip r:embed="rId7"/>
          <a:stretch>
            <a:fillRect/>
          </a:stretch>
        </p:blipFill>
        <p:spPr>
          <a:xfrm>
            <a:off x="9158676" y="4529136"/>
            <a:ext cx="2845002" cy="1921864"/>
          </a:xfrm>
          <a:prstGeom prst="rect">
            <a:avLst/>
          </a:prstGeom>
        </p:spPr>
      </p:pic>
      <p:sp>
        <p:nvSpPr>
          <p:cNvPr id="45" name="직사각형 44">
            <a:extLst>
              <a:ext uri="{FF2B5EF4-FFF2-40B4-BE49-F238E27FC236}">
                <a16:creationId xmlns:a16="http://schemas.microsoft.com/office/drawing/2014/main" id="{1BB1F90C-9BDC-42C7-8DED-B6B53BB9096B}"/>
              </a:ext>
            </a:extLst>
          </p:cNvPr>
          <p:cNvSpPr/>
          <p:nvPr/>
        </p:nvSpPr>
        <p:spPr>
          <a:xfrm>
            <a:off x="6313675" y="2073798"/>
            <a:ext cx="2636132" cy="4352186"/>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7" name="직사각형 46">
            <a:extLst>
              <a:ext uri="{FF2B5EF4-FFF2-40B4-BE49-F238E27FC236}">
                <a16:creationId xmlns:a16="http://schemas.microsoft.com/office/drawing/2014/main" id="{085FCBB1-6715-4CA4-9D46-00C4E65D0577}"/>
              </a:ext>
            </a:extLst>
          </p:cNvPr>
          <p:cNvSpPr/>
          <p:nvPr/>
        </p:nvSpPr>
        <p:spPr>
          <a:xfrm>
            <a:off x="8949806" y="2064576"/>
            <a:ext cx="3053871" cy="2298402"/>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mc:Choice xmlns:a14="http://schemas.microsoft.com/office/drawing/2010/main" Requires="a14">
          <p:sp>
            <p:nvSpPr>
              <p:cNvPr id="49" name="TextBox 48">
                <a:extLst>
                  <a:ext uri="{FF2B5EF4-FFF2-40B4-BE49-F238E27FC236}">
                    <a16:creationId xmlns:a16="http://schemas.microsoft.com/office/drawing/2014/main" id="{069F6AE1-CAC0-423D-BE59-9FFC4301EC35}"/>
                  </a:ext>
                </a:extLst>
              </p:cNvPr>
              <p:cNvSpPr txBox="1"/>
              <p:nvPr/>
            </p:nvSpPr>
            <p:spPr>
              <a:xfrm>
                <a:off x="6293474" y="2029378"/>
                <a:ext cx="1989466" cy="264816"/>
              </a:xfrm>
              <a:prstGeom prst="rect">
                <a:avLst/>
              </a:prstGeom>
              <a:noFill/>
            </p:spPr>
            <p:txBody>
              <a:bodyPr wrap="square">
                <a:spAutoFit/>
              </a:bodyPr>
              <a:lstStyle/>
              <a:p>
                <a:pPr algn="l"/>
                <a14:m>
                  <m:oMath xmlns:m="http://schemas.openxmlformats.org/officeDocument/2006/math">
                    <m:sSub>
                      <m:sSubPr>
                        <m:ctrlPr>
                          <a:rPr lang="en-US" altLang="ko-KR" sz="1100" b="1" i="1" smtClean="0">
                            <a:solidFill>
                              <a:srgbClr val="C00000"/>
                            </a:solidFill>
                            <a:latin typeface="Cambria Math" panose="02040503050406030204" pitchFamily="18" charset="0"/>
                          </a:rPr>
                        </m:ctrlPr>
                      </m:sSubPr>
                      <m:e>
                        <m:r>
                          <m:rPr>
                            <m:nor/>
                          </m:rPr>
                          <a:rPr lang="en-US" altLang="ko-KR" sz="1100" b="1" dirty="0">
                            <a:solidFill>
                              <a:srgbClr val="C00000"/>
                            </a:solidFill>
                          </a:rPr>
                          <m:t>v</m:t>
                        </m:r>
                      </m:e>
                      <m:sub>
                        <m:r>
                          <a:rPr lang="ko-KR" altLang="en-US" sz="1100" b="1" i="1">
                            <a:solidFill>
                              <a:srgbClr val="C00000"/>
                            </a:solidFill>
                            <a:latin typeface="Cambria Math" panose="02040503050406030204" pitchFamily="18" charset="0"/>
                          </a:rPr>
                          <m:t>𝝅</m:t>
                        </m:r>
                      </m:sub>
                    </m:sSub>
                    <m:r>
                      <a:rPr lang="ko-KR" altLang="en-US" sz="1100" b="1" i="1">
                        <a:solidFill>
                          <a:srgbClr val="C00000"/>
                        </a:solidFill>
                        <a:latin typeface="Cambria Math" panose="02040503050406030204" pitchFamily="18" charset="0"/>
                      </a:rPr>
                      <m:t> </m:t>
                    </m:r>
                    <m:r>
                      <a:rPr lang="ko-KR" altLang="en-US" sz="1100" b="1" i="1">
                        <a:solidFill>
                          <a:srgbClr val="C00000"/>
                        </a:solidFill>
                        <a:latin typeface="Cambria Math" panose="02040503050406030204" pitchFamily="18" charset="0"/>
                      </a:rPr>
                      <m:t>에</m:t>
                    </m:r>
                  </m:oMath>
                </a14:m>
                <a:r>
                  <a:rPr lang="ko-KR" altLang="en-US" sz="1100" b="1" i="0" dirty="0">
                    <a:solidFill>
                      <a:srgbClr val="C00000"/>
                    </a:solidFill>
                    <a:effectLst/>
                    <a:latin typeface="Helvetica Neue"/>
                  </a:rPr>
                  <a:t> 대한 벨만기대방정식</a:t>
                </a:r>
              </a:p>
            </p:txBody>
          </p:sp>
        </mc:Choice>
        <mc:Fallback>
          <p:sp>
            <p:nvSpPr>
              <p:cNvPr id="49" name="TextBox 48">
                <a:extLst>
                  <a:ext uri="{FF2B5EF4-FFF2-40B4-BE49-F238E27FC236}">
                    <a16:creationId xmlns:a16="http://schemas.microsoft.com/office/drawing/2014/main" id="{069F6AE1-CAC0-423D-BE59-9FFC4301EC35}"/>
                  </a:ext>
                </a:extLst>
              </p:cNvPr>
              <p:cNvSpPr txBox="1">
                <a:spLocks noRot="1" noChangeAspect="1" noMove="1" noResize="1" noEditPoints="1" noAdjustHandles="1" noChangeArrowheads="1" noChangeShapeType="1" noTextEdit="1"/>
              </p:cNvSpPr>
              <p:nvPr/>
            </p:nvSpPr>
            <p:spPr>
              <a:xfrm>
                <a:off x="6293474" y="2029378"/>
                <a:ext cx="1989466" cy="264816"/>
              </a:xfrm>
              <a:prstGeom prst="rect">
                <a:avLst/>
              </a:prstGeom>
              <a:blipFill>
                <a:blip r:embed="rId8"/>
                <a:stretch>
                  <a:fillRect b="-16279"/>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1CCC50A2-022C-431A-B3F0-B64F6CA0CA41}"/>
                  </a:ext>
                </a:extLst>
              </p:cNvPr>
              <p:cNvSpPr txBox="1"/>
              <p:nvPr/>
            </p:nvSpPr>
            <p:spPr>
              <a:xfrm>
                <a:off x="8970008" y="2046585"/>
                <a:ext cx="1989466" cy="264816"/>
              </a:xfrm>
              <a:prstGeom prst="rect">
                <a:avLst/>
              </a:prstGeom>
              <a:noFill/>
            </p:spPr>
            <p:txBody>
              <a:bodyPr wrap="square">
                <a:spAutoFit/>
              </a:bodyPr>
              <a:lstStyle/>
              <a:p>
                <a:pPr algn="l"/>
                <a14:m>
                  <m:oMath xmlns:m="http://schemas.openxmlformats.org/officeDocument/2006/math">
                    <m:sSub>
                      <m:sSubPr>
                        <m:ctrlPr>
                          <a:rPr lang="en-US" altLang="ko-KR" sz="1100" b="1" i="1" smtClean="0">
                            <a:solidFill>
                              <a:srgbClr val="C00000"/>
                            </a:solidFill>
                            <a:latin typeface="Cambria Math" panose="02040503050406030204" pitchFamily="18" charset="0"/>
                          </a:rPr>
                        </m:ctrlPr>
                      </m:sSubPr>
                      <m:e>
                        <m:r>
                          <m:rPr>
                            <m:nor/>
                          </m:rPr>
                          <a:rPr lang="en-US" altLang="ko-KR" sz="1100" b="1" i="0" smtClean="0">
                            <a:solidFill>
                              <a:srgbClr val="C00000"/>
                            </a:solidFill>
                            <a:latin typeface="Cambria Math" panose="02040503050406030204" pitchFamily="18" charset="0"/>
                          </a:rPr>
                          <m:t>q</m:t>
                        </m:r>
                      </m:e>
                      <m:sub>
                        <m:r>
                          <a:rPr lang="ko-KR" altLang="en-US" sz="1100" b="1" i="1">
                            <a:solidFill>
                              <a:srgbClr val="C00000"/>
                            </a:solidFill>
                            <a:latin typeface="Cambria Math" panose="02040503050406030204" pitchFamily="18" charset="0"/>
                          </a:rPr>
                          <m:t>𝝅</m:t>
                        </m:r>
                      </m:sub>
                    </m:sSub>
                    <m:r>
                      <a:rPr lang="ko-KR" altLang="en-US" sz="1100" b="1" i="1">
                        <a:solidFill>
                          <a:srgbClr val="C00000"/>
                        </a:solidFill>
                        <a:latin typeface="Cambria Math" panose="02040503050406030204" pitchFamily="18" charset="0"/>
                      </a:rPr>
                      <m:t> </m:t>
                    </m:r>
                    <m:r>
                      <a:rPr lang="ko-KR" altLang="en-US" sz="1100" b="1" i="1">
                        <a:solidFill>
                          <a:srgbClr val="C00000"/>
                        </a:solidFill>
                        <a:latin typeface="Cambria Math" panose="02040503050406030204" pitchFamily="18" charset="0"/>
                      </a:rPr>
                      <m:t>에</m:t>
                    </m:r>
                  </m:oMath>
                </a14:m>
                <a:r>
                  <a:rPr lang="ko-KR" altLang="en-US" sz="1100" b="1" i="0" dirty="0">
                    <a:solidFill>
                      <a:srgbClr val="C00000"/>
                    </a:solidFill>
                    <a:effectLst/>
                    <a:latin typeface="Helvetica Neue"/>
                  </a:rPr>
                  <a:t> 대한 벨만기대방정식</a:t>
                </a:r>
              </a:p>
            </p:txBody>
          </p:sp>
        </mc:Choice>
        <mc:Fallback>
          <p:sp>
            <p:nvSpPr>
              <p:cNvPr id="51" name="TextBox 50">
                <a:extLst>
                  <a:ext uri="{FF2B5EF4-FFF2-40B4-BE49-F238E27FC236}">
                    <a16:creationId xmlns:a16="http://schemas.microsoft.com/office/drawing/2014/main" id="{1CCC50A2-022C-431A-B3F0-B64F6CA0CA41}"/>
                  </a:ext>
                </a:extLst>
              </p:cNvPr>
              <p:cNvSpPr txBox="1">
                <a:spLocks noRot="1" noChangeAspect="1" noMove="1" noResize="1" noEditPoints="1" noAdjustHandles="1" noChangeArrowheads="1" noChangeShapeType="1" noTextEdit="1"/>
              </p:cNvSpPr>
              <p:nvPr/>
            </p:nvSpPr>
            <p:spPr>
              <a:xfrm>
                <a:off x="8970008" y="2046585"/>
                <a:ext cx="1989466" cy="264816"/>
              </a:xfrm>
              <a:prstGeom prst="rect">
                <a:avLst/>
              </a:prstGeom>
              <a:blipFill>
                <a:blip r:embed="rId9"/>
                <a:stretch>
                  <a:fillRect b="-16279"/>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0E787CA4-2340-40E2-9A53-8DC4D1DECB0D}"/>
                  </a:ext>
                </a:extLst>
              </p:cNvPr>
              <p:cNvSpPr txBox="1"/>
              <p:nvPr/>
            </p:nvSpPr>
            <p:spPr>
              <a:xfrm>
                <a:off x="8370285" y="1755642"/>
                <a:ext cx="1234446" cy="264816"/>
              </a:xfrm>
              <a:prstGeom prst="rect">
                <a:avLst/>
              </a:prstGeom>
              <a:noFill/>
            </p:spPr>
            <p:txBody>
              <a:bodyPr wrap="square">
                <a:spAutoFit/>
              </a:bodyPr>
              <a:lstStyle/>
              <a:p>
                <a14:m>
                  <m:oMath xmlns:m="http://schemas.openxmlformats.org/officeDocument/2006/math">
                    <m:sSub>
                      <m:sSubPr>
                        <m:ctrlPr>
                          <a:rPr lang="en-US" altLang="ko-KR" sz="1100" b="1" i="1" smtClean="0">
                            <a:solidFill>
                              <a:srgbClr val="C00000"/>
                            </a:solidFill>
                            <a:latin typeface="Cambria Math" panose="02040503050406030204" pitchFamily="18" charset="0"/>
                          </a:rPr>
                        </m:ctrlPr>
                      </m:sSubPr>
                      <m:e>
                        <m:r>
                          <m:rPr>
                            <m:nor/>
                          </m:rPr>
                          <a:rPr lang="en-US" altLang="ko-KR" sz="1100" b="1" dirty="0">
                            <a:solidFill>
                              <a:srgbClr val="C00000"/>
                            </a:solidFill>
                          </a:rPr>
                          <m:t>v</m:t>
                        </m:r>
                      </m:e>
                      <m:sub>
                        <m:r>
                          <a:rPr lang="ko-KR" altLang="en-US" sz="1100" b="1" i="1">
                            <a:solidFill>
                              <a:srgbClr val="C00000"/>
                            </a:solidFill>
                            <a:latin typeface="Cambria Math" panose="02040503050406030204" pitchFamily="18" charset="0"/>
                          </a:rPr>
                          <m:t>𝝅</m:t>
                        </m:r>
                      </m:sub>
                    </m:sSub>
                    <m:r>
                      <a:rPr lang="ko-KR" altLang="en-US" sz="1100" b="1" i="1">
                        <a:solidFill>
                          <a:srgbClr val="C00000"/>
                        </a:solidFill>
                        <a:latin typeface="Cambria Math" panose="02040503050406030204" pitchFamily="18" charset="0"/>
                      </a:rPr>
                      <m:t> </m:t>
                    </m:r>
                    <m:r>
                      <a:rPr lang="en-US" altLang="ko-KR" sz="1100" b="1" i="1" smtClean="0">
                        <a:solidFill>
                          <a:srgbClr val="C00000"/>
                        </a:solidFill>
                        <a:latin typeface="Cambria Math" panose="02040503050406030204" pitchFamily="18" charset="0"/>
                      </a:rPr>
                      <m:t>,</m:t>
                    </m:r>
                    <m:sSub>
                      <m:sSubPr>
                        <m:ctrlPr>
                          <a:rPr lang="en-US" altLang="ko-KR" sz="1100" b="1" i="1">
                            <a:solidFill>
                              <a:srgbClr val="C00000"/>
                            </a:solidFill>
                            <a:latin typeface="Cambria Math" panose="02040503050406030204" pitchFamily="18" charset="0"/>
                          </a:rPr>
                        </m:ctrlPr>
                      </m:sSubPr>
                      <m:e>
                        <m:r>
                          <m:rPr>
                            <m:nor/>
                          </m:rPr>
                          <a:rPr lang="en-US" altLang="ko-KR" sz="1100" b="1">
                            <a:solidFill>
                              <a:srgbClr val="C00000"/>
                            </a:solidFill>
                            <a:latin typeface="Cambria Math" panose="02040503050406030204" pitchFamily="18" charset="0"/>
                          </a:rPr>
                          <m:t>q</m:t>
                        </m:r>
                      </m:e>
                      <m:sub>
                        <m:r>
                          <a:rPr lang="ko-KR" altLang="en-US" sz="1100" b="1" i="1">
                            <a:solidFill>
                              <a:srgbClr val="C00000"/>
                            </a:solidFill>
                            <a:latin typeface="Cambria Math" panose="02040503050406030204" pitchFamily="18" charset="0"/>
                          </a:rPr>
                          <m:t>𝝅</m:t>
                        </m:r>
                      </m:sub>
                    </m:sSub>
                  </m:oMath>
                </a14:m>
                <a:r>
                  <a:rPr lang="ko-KR" altLang="en-US" sz="1100" b="1" i="0" dirty="0">
                    <a:solidFill>
                      <a:srgbClr val="C00000"/>
                    </a:solidFill>
                    <a:effectLst/>
                    <a:latin typeface="Helvetica Neue"/>
                  </a:rPr>
                  <a:t> 의 </a:t>
                </a:r>
                <a:r>
                  <a:rPr lang="ko-KR" altLang="en-US" sz="1100" b="1" dirty="0">
                    <a:solidFill>
                      <a:srgbClr val="C00000"/>
                    </a:solidFill>
                    <a:latin typeface="Helvetica Neue"/>
                  </a:rPr>
                  <a:t>관계식</a:t>
                </a:r>
                <a:endParaRPr lang="ko-KR" altLang="en-US" sz="1100" b="1" i="0" dirty="0">
                  <a:solidFill>
                    <a:srgbClr val="C00000"/>
                  </a:solidFill>
                  <a:effectLst/>
                  <a:latin typeface="Helvetica Neue"/>
                </a:endParaRPr>
              </a:p>
            </p:txBody>
          </p:sp>
        </mc:Choice>
        <mc:Fallback>
          <p:sp>
            <p:nvSpPr>
              <p:cNvPr id="53" name="TextBox 52">
                <a:extLst>
                  <a:ext uri="{FF2B5EF4-FFF2-40B4-BE49-F238E27FC236}">
                    <a16:creationId xmlns:a16="http://schemas.microsoft.com/office/drawing/2014/main" id="{0E787CA4-2340-40E2-9A53-8DC4D1DECB0D}"/>
                  </a:ext>
                </a:extLst>
              </p:cNvPr>
              <p:cNvSpPr txBox="1">
                <a:spLocks noRot="1" noChangeAspect="1" noMove="1" noResize="1" noEditPoints="1" noAdjustHandles="1" noChangeArrowheads="1" noChangeShapeType="1" noTextEdit="1"/>
              </p:cNvSpPr>
              <p:nvPr/>
            </p:nvSpPr>
            <p:spPr>
              <a:xfrm>
                <a:off x="8370285" y="1755642"/>
                <a:ext cx="1234446" cy="264816"/>
              </a:xfrm>
              <a:prstGeom prst="rect">
                <a:avLst/>
              </a:prstGeom>
              <a:blipFill>
                <a:blip r:embed="rId10"/>
                <a:stretch>
                  <a:fillRect t="-2326" b="-13953"/>
                </a:stretch>
              </a:blipFill>
            </p:spPr>
            <p:txBody>
              <a:bodyPr/>
              <a:lstStyle/>
              <a:p>
                <a:r>
                  <a:rPr lang="ko-KR" altLang="en-US">
                    <a:noFill/>
                  </a:rPr>
                  <a:t> </a:t>
                </a:r>
              </a:p>
            </p:txBody>
          </p:sp>
        </mc:Fallback>
      </mc:AlternateContent>
      <p:sp>
        <p:nvSpPr>
          <p:cNvPr id="57" name="TextBox 56">
            <a:extLst>
              <a:ext uri="{FF2B5EF4-FFF2-40B4-BE49-F238E27FC236}">
                <a16:creationId xmlns:a16="http://schemas.microsoft.com/office/drawing/2014/main" id="{EA23C1E3-D7F6-4ECE-B45C-4AF0209E2A82}"/>
              </a:ext>
            </a:extLst>
          </p:cNvPr>
          <p:cNvSpPr txBox="1"/>
          <p:nvPr/>
        </p:nvSpPr>
        <p:spPr>
          <a:xfrm>
            <a:off x="8098436" y="4341275"/>
            <a:ext cx="955805" cy="261610"/>
          </a:xfrm>
          <a:prstGeom prst="rect">
            <a:avLst/>
          </a:prstGeom>
          <a:noFill/>
        </p:spPr>
        <p:txBody>
          <a:bodyPr wrap="square">
            <a:spAutoFit/>
          </a:bodyPr>
          <a:lstStyle/>
          <a:p>
            <a:r>
              <a:rPr lang="ko-KR" altLang="en-US" sz="1100" b="1" i="0" dirty="0">
                <a:solidFill>
                  <a:srgbClr val="C00000"/>
                </a:solidFill>
                <a:effectLst/>
                <a:latin typeface="Helvetica Neue"/>
              </a:rPr>
              <a:t>그대로 대입</a:t>
            </a:r>
          </a:p>
        </p:txBody>
      </p:sp>
      <p:sp>
        <p:nvSpPr>
          <p:cNvPr id="59" name="TextBox 58">
            <a:extLst>
              <a:ext uri="{FF2B5EF4-FFF2-40B4-BE49-F238E27FC236}">
                <a16:creationId xmlns:a16="http://schemas.microsoft.com/office/drawing/2014/main" id="{00FBCE1B-9BFD-4FDD-842B-F9794E6B7E2A}"/>
              </a:ext>
            </a:extLst>
          </p:cNvPr>
          <p:cNvSpPr txBox="1"/>
          <p:nvPr/>
        </p:nvSpPr>
        <p:spPr>
          <a:xfrm>
            <a:off x="10237047" y="5181133"/>
            <a:ext cx="955805" cy="261610"/>
          </a:xfrm>
          <a:prstGeom prst="rect">
            <a:avLst/>
          </a:prstGeom>
          <a:noFill/>
        </p:spPr>
        <p:txBody>
          <a:bodyPr wrap="square">
            <a:spAutoFit/>
          </a:bodyPr>
          <a:lstStyle/>
          <a:p>
            <a:r>
              <a:rPr lang="ko-KR" altLang="en-US" sz="1100" b="1" i="0" dirty="0">
                <a:solidFill>
                  <a:srgbClr val="C00000"/>
                </a:solidFill>
                <a:effectLst/>
                <a:latin typeface="Helvetica Neue"/>
              </a:rPr>
              <a:t>일단 </a:t>
            </a:r>
            <a:r>
              <a:rPr lang="en-US" altLang="ko-KR" sz="1100" b="1" i="0" dirty="0">
                <a:solidFill>
                  <a:srgbClr val="C00000"/>
                </a:solidFill>
                <a:effectLst/>
                <a:latin typeface="Helvetica Neue"/>
              </a:rPr>
              <a:t>Pass</a:t>
            </a:r>
            <a:endParaRPr lang="ko-KR" altLang="en-US" sz="1100" b="1" i="0" dirty="0">
              <a:solidFill>
                <a:srgbClr val="C00000"/>
              </a:solidFill>
              <a:effectLst/>
              <a:latin typeface="Helvetica Neue"/>
            </a:endParaRPr>
          </a:p>
        </p:txBody>
      </p:sp>
    </p:spTree>
    <p:extLst>
      <p:ext uri="{BB962C8B-B14F-4D97-AF65-F5344CB8AC3E}">
        <p14:creationId xmlns:p14="http://schemas.microsoft.com/office/powerpoint/2010/main" val="36268374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그림 23">
            <a:extLst>
              <a:ext uri="{FF2B5EF4-FFF2-40B4-BE49-F238E27FC236}">
                <a16:creationId xmlns:a16="http://schemas.microsoft.com/office/drawing/2014/main" id="{DCF710BD-E793-44DB-96C9-2CDFC1C88EFB}"/>
              </a:ext>
            </a:extLst>
          </p:cNvPr>
          <p:cNvPicPr>
            <a:picLocks noChangeAspect="1"/>
          </p:cNvPicPr>
          <p:nvPr/>
        </p:nvPicPr>
        <p:blipFill>
          <a:blip r:embed="rId2"/>
          <a:stretch>
            <a:fillRect/>
          </a:stretch>
        </p:blipFill>
        <p:spPr>
          <a:xfrm>
            <a:off x="6293473" y="4400350"/>
            <a:ext cx="2620891" cy="2305643"/>
          </a:xfrm>
          <a:prstGeom prst="rect">
            <a:avLst/>
          </a:prstGeom>
        </p:spPr>
      </p:pic>
      <p:pic>
        <p:nvPicPr>
          <p:cNvPr id="22" name="그림 21">
            <a:extLst>
              <a:ext uri="{FF2B5EF4-FFF2-40B4-BE49-F238E27FC236}">
                <a16:creationId xmlns:a16="http://schemas.microsoft.com/office/drawing/2014/main" id="{FB0C6A39-FF8C-4068-BA42-E1587D13B691}"/>
              </a:ext>
            </a:extLst>
          </p:cNvPr>
          <p:cNvPicPr>
            <a:picLocks noChangeAspect="1"/>
          </p:cNvPicPr>
          <p:nvPr/>
        </p:nvPicPr>
        <p:blipFill>
          <a:blip r:embed="rId3"/>
          <a:stretch>
            <a:fillRect/>
          </a:stretch>
        </p:blipFill>
        <p:spPr>
          <a:xfrm>
            <a:off x="9132853" y="2408331"/>
            <a:ext cx="2426687" cy="1878071"/>
          </a:xfrm>
          <a:prstGeom prst="rect">
            <a:avLst/>
          </a:prstGeom>
        </p:spPr>
      </p:pic>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err="1"/>
              <a:t>벨만</a:t>
            </a:r>
            <a:r>
              <a:rPr lang="ko-KR" altLang="en-US" b="1" dirty="0"/>
              <a:t> </a:t>
            </a:r>
            <a:r>
              <a:rPr lang="ko-KR" altLang="en-US" b="1" dirty="0">
                <a:solidFill>
                  <a:srgbClr val="C00000"/>
                </a:solidFill>
              </a:rPr>
              <a:t>최적</a:t>
            </a:r>
            <a:r>
              <a:rPr lang="ko-KR" altLang="en-US" b="1" dirty="0"/>
              <a:t> 방정식 </a:t>
            </a:r>
            <a:r>
              <a:rPr lang="en-US" altLang="ko-KR" b="1" dirty="0"/>
              <a:t>(Bellman Equation)</a:t>
            </a:r>
          </a:p>
        </p:txBody>
      </p:sp>
      <p:sp>
        <p:nvSpPr>
          <p:cNvPr id="10" name="TextBox 9">
            <a:extLst>
              <a:ext uri="{FF2B5EF4-FFF2-40B4-BE49-F238E27FC236}">
                <a16:creationId xmlns:a16="http://schemas.microsoft.com/office/drawing/2014/main" id="{A1D79B17-65F1-464E-95C7-7C061249B26F}"/>
              </a:ext>
            </a:extLst>
          </p:cNvPr>
          <p:cNvSpPr txBox="1"/>
          <p:nvPr/>
        </p:nvSpPr>
        <p:spPr>
          <a:xfrm>
            <a:off x="757212" y="1642888"/>
            <a:ext cx="5638082" cy="369332"/>
          </a:xfrm>
          <a:prstGeom prst="rect">
            <a:avLst/>
          </a:prstGeom>
          <a:noFill/>
        </p:spPr>
        <p:txBody>
          <a:bodyPr wrap="none" rtlCol="0">
            <a:spAutoFit/>
          </a:bodyPr>
          <a:lstStyle/>
          <a:p>
            <a:pPr marL="342900" indent="-342900">
              <a:buFont typeface="Arial" panose="020B0604020202020204" pitchFamily="34" charset="0"/>
              <a:buChar char="•"/>
            </a:pPr>
            <a:r>
              <a:rPr lang="ko-KR" altLang="en-US" dirty="0"/>
              <a:t>최적의 정책은 </a:t>
            </a:r>
            <a:r>
              <a:rPr lang="ko-KR" altLang="en-US" b="1" dirty="0"/>
              <a:t>최적의 가치함수를 받게 하는 정책</a:t>
            </a:r>
            <a:endParaRPr lang="en-US" altLang="ko-KR" b="1" dirty="0"/>
          </a:p>
        </p:txBody>
      </p:sp>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29</a:t>
            </a:fld>
            <a:endParaRPr lang="ko-KR" altLang="en-US" dirty="0"/>
          </a:p>
        </p:txBody>
      </p:sp>
      <p:pic>
        <p:nvPicPr>
          <p:cNvPr id="7" name="그림 6">
            <a:extLst>
              <a:ext uri="{FF2B5EF4-FFF2-40B4-BE49-F238E27FC236}">
                <a16:creationId xmlns:a16="http://schemas.microsoft.com/office/drawing/2014/main" id="{3025F350-A2A5-4E08-8D11-2B99C629CAB7}"/>
              </a:ext>
            </a:extLst>
          </p:cNvPr>
          <p:cNvPicPr>
            <a:picLocks noChangeAspect="1"/>
          </p:cNvPicPr>
          <p:nvPr/>
        </p:nvPicPr>
        <p:blipFill>
          <a:blip r:embed="rId4"/>
          <a:stretch>
            <a:fillRect/>
          </a:stretch>
        </p:blipFill>
        <p:spPr>
          <a:xfrm>
            <a:off x="6293474" y="2225417"/>
            <a:ext cx="2620892" cy="2023315"/>
          </a:xfrm>
          <a:prstGeom prst="rect">
            <a:avLst/>
          </a:prstGeom>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3E9DCCEF-9D93-4611-9371-666F7791B49F}"/>
                  </a:ext>
                </a:extLst>
              </p:cNvPr>
              <p:cNvSpPr txBox="1"/>
              <p:nvPr/>
            </p:nvSpPr>
            <p:spPr>
              <a:xfrm>
                <a:off x="6293474" y="2029378"/>
                <a:ext cx="1989466" cy="264816"/>
              </a:xfrm>
              <a:prstGeom prst="rect">
                <a:avLst/>
              </a:prstGeom>
              <a:noFill/>
            </p:spPr>
            <p:txBody>
              <a:bodyPr wrap="square">
                <a:spAutoFit/>
              </a:bodyPr>
              <a:lstStyle/>
              <a:p>
                <a:pPr algn="l"/>
                <a14:m>
                  <m:oMath xmlns:m="http://schemas.openxmlformats.org/officeDocument/2006/math">
                    <m:sSub>
                      <m:sSubPr>
                        <m:ctrlPr>
                          <a:rPr lang="en-US" altLang="ko-KR" sz="1100" b="1" i="1" smtClean="0">
                            <a:solidFill>
                              <a:srgbClr val="C00000"/>
                            </a:solidFill>
                            <a:latin typeface="Cambria Math" panose="02040503050406030204" pitchFamily="18" charset="0"/>
                          </a:rPr>
                        </m:ctrlPr>
                      </m:sSubPr>
                      <m:e>
                        <m:r>
                          <m:rPr>
                            <m:nor/>
                          </m:rPr>
                          <a:rPr lang="en-US" altLang="ko-KR" sz="1100" b="1" dirty="0">
                            <a:solidFill>
                              <a:srgbClr val="C00000"/>
                            </a:solidFill>
                          </a:rPr>
                          <m:t>v</m:t>
                        </m:r>
                      </m:e>
                      <m:sub>
                        <m:r>
                          <a:rPr lang="ko-KR" altLang="en-US" sz="1100" b="1" i="1">
                            <a:solidFill>
                              <a:srgbClr val="C00000"/>
                            </a:solidFill>
                            <a:latin typeface="Cambria Math" panose="02040503050406030204" pitchFamily="18" charset="0"/>
                          </a:rPr>
                          <m:t>𝝅</m:t>
                        </m:r>
                      </m:sub>
                    </m:sSub>
                    <m:r>
                      <a:rPr lang="ko-KR" altLang="en-US" sz="1100" b="1" i="1">
                        <a:solidFill>
                          <a:srgbClr val="C00000"/>
                        </a:solidFill>
                        <a:latin typeface="Cambria Math" panose="02040503050406030204" pitchFamily="18" charset="0"/>
                      </a:rPr>
                      <m:t> </m:t>
                    </m:r>
                    <m:r>
                      <a:rPr lang="ko-KR" altLang="en-US" sz="1100" b="1" i="1">
                        <a:solidFill>
                          <a:srgbClr val="C00000"/>
                        </a:solidFill>
                        <a:latin typeface="Cambria Math" panose="02040503050406030204" pitchFamily="18" charset="0"/>
                      </a:rPr>
                      <m:t>에</m:t>
                    </m:r>
                  </m:oMath>
                </a14:m>
                <a:r>
                  <a:rPr lang="ko-KR" altLang="en-US" sz="1100" b="1" i="0" dirty="0">
                    <a:solidFill>
                      <a:srgbClr val="C00000"/>
                    </a:solidFill>
                    <a:effectLst/>
                    <a:latin typeface="Helvetica Neue"/>
                  </a:rPr>
                  <a:t> 대한 </a:t>
                </a:r>
                <a:r>
                  <a:rPr lang="ko-KR" altLang="en-US" sz="1100" b="1" i="0" dirty="0" err="1">
                    <a:solidFill>
                      <a:srgbClr val="C00000"/>
                    </a:solidFill>
                    <a:effectLst/>
                    <a:latin typeface="Helvetica Neue"/>
                  </a:rPr>
                  <a:t>벨만최적방정식</a:t>
                </a:r>
                <a:endParaRPr lang="ko-KR" altLang="en-US" sz="1100" b="1" i="0" dirty="0">
                  <a:solidFill>
                    <a:srgbClr val="C00000"/>
                  </a:solidFill>
                  <a:effectLst/>
                  <a:latin typeface="Helvetica Neue"/>
                </a:endParaRPr>
              </a:p>
            </p:txBody>
          </p:sp>
        </mc:Choice>
        <mc:Fallback>
          <p:sp>
            <p:nvSpPr>
              <p:cNvPr id="8" name="TextBox 7">
                <a:extLst>
                  <a:ext uri="{FF2B5EF4-FFF2-40B4-BE49-F238E27FC236}">
                    <a16:creationId xmlns:a16="http://schemas.microsoft.com/office/drawing/2014/main" id="{3E9DCCEF-9D93-4611-9371-666F7791B49F}"/>
                  </a:ext>
                </a:extLst>
              </p:cNvPr>
              <p:cNvSpPr txBox="1">
                <a:spLocks noRot="1" noChangeAspect="1" noMove="1" noResize="1" noEditPoints="1" noAdjustHandles="1" noChangeArrowheads="1" noChangeShapeType="1" noTextEdit="1"/>
              </p:cNvSpPr>
              <p:nvPr/>
            </p:nvSpPr>
            <p:spPr>
              <a:xfrm>
                <a:off x="6293474" y="2029378"/>
                <a:ext cx="1989466" cy="264816"/>
              </a:xfrm>
              <a:prstGeom prst="rect">
                <a:avLst/>
              </a:prstGeom>
              <a:blipFill>
                <a:blip r:embed="rId5"/>
                <a:stretch>
                  <a:fillRect b="-16279"/>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0279A229-1BBE-4E45-AD54-50312D064D33}"/>
                  </a:ext>
                </a:extLst>
              </p:cNvPr>
              <p:cNvSpPr txBox="1"/>
              <p:nvPr/>
            </p:nvSpPr>
            <p:spPr>
              <a:xfrm>
                <a:off x="8970008" y="2046585"/>
                <a:ext cx="1989466" cy="264816"/>
              </a:xfrm>
              <a:prstGeom prst="rect">
                <a:avLst/>
              </a:prstGeom>
              <a:noFill/>
            </p:spPr>
            <p:txBody>
              <a:bodyPr wrap="square">
                <a:spAutoFit/>
              </a:bodyPr>
              <a:lstStyle/>
              <a:p>
                <a14:m>
                  <m:oMath xmlns:m="http://schemas.openxmlformats.org/officeDocument/2006/math">
                    <m:sSub>
                      <m:sSubPr>
                        <m:ctrlPr>
                          <a:rPr lang="en-US" altLang="ko-KR" sz="1100" b="1" i="1" smtClean="0">
                            <a:solidFill>
                              <a:srgbClr val="C00000"/>
                            </a:solidFill>
                            <a:latin typeface="Cambria Math" panose="02040503050406030204" pitchFamily="18" charset="0"/>
                          </a:rPr>
                        </m:ctrlPr>
                      </m:sSubPr>
                      <m:e>
                        <m:r>
                          <m:rPr>
                            <m:nor/>
                          </m:rPr>
                          <a:rPr lang="en-US" altLang="ko-KR" sz="1100" b="1" i="0" smtClean="0">
                            <a:solidFill>
                              <a:srgbClr val="C00000"/>
                            </a:solidFill>
                            <a:latin typeface="Cambria Math" panose="02040503050406030204" pitchFamily="18" charset="0"/>
                          </a:rPr>
                          <m:t>q</m:t>
                        </m:r>
                      </m:e>
                      <m:sub>
                        <m:r>
                          <a:rPr lang="ko-KR" altLang="en-US" sz="1100" b="1" i="1">
                            <a:solidFill>
                              <a:srgbClr val="C00000"/>
                            </a:solidFill>
                            <a:latin typeface="Cambria Math" panose="02040503050406030204" pitchFamily="18" charset="0"/>
                          </a:rPr>
                          <m:t>𝝅</m:t>
                        </m:r>
                      </m:sub>
                    </m:sSub>
                    <m:r>
                      <a:rPr lang="ko-KR" altLang="en-US" sz="1100" b="1" i="1">
                        <a:solidFill>
                          <a:srgbClr val="C00000"/>
                        </a:solidFill>
                        <a:latin typeface="Cambria Math" panose="02040503050406030204" pitchFamily="18" charset="0"/>
                      </a:rPr>
                      <m:t> </m:t>
                    </m:r>
                    <m:r>
                      <a:rPr lang="ko-KR" altLang="en-US" sz="1100" b="1" i="1">
                        <a:solidFill>
                          <a:srgbClr val="C00000"/>
                        </a:solidFill>
                        <a:latin typeface="Cambria Math" panose="02040503050406030204" pitchFamily="18" charset="0"/>
                      </a:rPr>
                      <m:t>에</m:t>
                    </m:r>
                  </m:oMath>
                </a14:m>
                <a:r>
                  <a:rPr lang="ko-KR" altLang="en-US" sz="1100" b="1" i="0" dirty="0">
                    <a:solidFill>
                      <a:srgbClr val="C00000"/>
                    </a:solidFill>
                    <a:effectLst/>
                    <a:latin typeface="Helvetica Neue"/>
                  </a:rPr>
                  <a:t> 대한 </a:t>
                </a:r>
                <a:r>
                  <a:rPr lang="ko-KR" altLang="en-US" sz="1100" b="1" dirty="0" err="1">
                    <a:solidFill>
                      <a:srgbClr val="C00000"/>
                    </a:solidFill>
                    <a:latin typeface="Helvetica Neue"/>
                  </a:rPr>
                  <a:t>벨만최적방정식</a:t>
                </a:r>
                <a:endParaRPr lang="ko-KR" altLang="en-US" sz="1100" b="1" i="0" dirty="0">
                  <a:solidFill>
                    <a:srgbClr val="C00000"/>
                  </a:solidFill>
                  <a:effectLst/>
                  <a:latin typeface="Helvetica Neue"/>
                </a:endParaRPr>
              </a:p>
            </p:txBody>
          </p:sp>
        </mc:Choice>
        <mc:Fallback>
          <p:sp>
            <p:nvSpPr>
              <p:cNvPr id="9" name="TextBox 8">
                <a:extLst>
                  <a:ext uri="{FF2B5EF4-FFF2-40B4-BE49-F238E27FC236}">
                    <a16:creationId xmlns:a16="http://schemas.microsoft.com/office/drawing/2014/main" id="{0279A229-1BBE-4E45-AD54-50312D064D33}"/>
                  </a:ext>
                </a:extLst>
              </p:cNvPr>
              <p:cNvSpPr txBox="1">
                <a:spLocks noRot="1" noChangeAspect="1" noMove="1" noResize="1" noEditPoints="1" noAdjustHandles="1" noChangeArrowheads="1" noChangeShapeType="1" noTextEdit="1"/>
              </p:cNvSpPr>
              <p:nvPr/>
            </p:nvSpPr>
            <p:spPr>
              <a:xfrm>
                <a:off x="8970008" y="2046585"/>
                <a:ext cx="1989466" cy="264816"/>
              </a:xfrm>
              <a:prstGeom prst="rect">
                <a:avLst/>
              </a:prstGeom>
              <a:blipFill>
                <a:blip r:embed="rId6"/>
                <a:stretch>
                  <a:fillRect b="-16279"/>
                </a:stretch>
              </a:blipFill>
            </p:spPr>
            <p:txBody>
              <a:bodyPr/>
              <a:lstStyle/>
              <a:p>
                <a:r>
                  <a:rPr lang="ko-KR" altLang="en-US">
                    <a:noFill/>
                  </a:rPr>
                  <a:t> </a:t>
                </a:r>
              </a:p>
            </p:txBody>
          </p:sp>
        </mc:Fallback>
      </mc:AlternateContent>
      <p:sp>
        <p:nvSpPr>
          <p:cNvPr id="12" name="직사각형 11">
            <a:extLst>
              <a:ext uri="{FF2B5EF4-FFF2-40B4-BE49-F238E27FC236}">
                <a16:creationId xmlns:a16="http://schemas.microsoft.com/office/drawing/2014/main" id="{474757D4-712D-4107-9380-89F2ADB15458}"/>
              </a:ext>
            </a:extLst>
          </p:cNvPr>
          <p:cNvSpPr/>
          <p:nvPr/>
        </p:nvSpPr>
        <p:spPr>
          <a:xfrm>
            <a:off x="6293473" y="2067550"/>
            <a:ext cx="2636132" cy="4693773"/>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직사각형 14">
            <a:extLst>
              <a:ext uri="{FF2B5EF4-FFF2-40B4-BE49-F238E27FC236}">
                <a16:creationId xmlns:a16="http://schemas.microsoft.com/office/drawing/2014/main" id="{1D12B1B3-5474-4118-869C-58BBE4A139B7}"/>
              </a:ext>
            </a:extLst>
          </p:cNvPr>
          <p:cNvSpPr/>
          <p:nvPr/>
        </p:nvSpPr>
        <p:spPr>
          <a:xfrm>
            <a:off x="8940839" y="2067550"/>
            <a:ext cx="3053871" cy="2236513"/>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직사각형 27">
            <a:extLst>
              <a:ext uri="{FF2B5EF4-FFF2-40B4-BE49-F238E27FC236}">
                <a16:creationId xmlns:a16="http://schemas.microsoft.com/office/drawing/2014/main" id="{FDEA0E40-7A33-4BB6-AC35-4271716F837F}"/>
              </a:ext>
            </a:extLst>
          </p:cNvPr>
          <p:cNvSpPr/>
          <p:nvPr/>
        </p:nvSpPr>
        <p:spPr>
          <a:xfrm>
            <a:off x="9132852" y="3742437"/>
            <a:ext cx="2365727" cy="524964"/>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9" name="연결선: 꺾임 28">
            <a:extLst>
              <a:ext uri="{FF2B5EF4-FFF2-40B4-BE49-F238E27FC236}">
                <a16:creationId xmlns:a16="http://schemas.microsoft.com/office/drawing/2014/main" id="{75DC8017-F5C0-4748-A536-FDD12E52A8CB}"/>
              </a:ext>
            </a:extLst>
          </p:cNvPr>
          <p:cNvCxnSpPr>
            <a:cxnSpLocks/>
            <a:stCxn id="28" idx="1"/>
            <a:endCxn id="25" idx="3"/>
          </p:cNvCxnSpPr>
          <p:nvPr/>
        </p:nvCxnSpPr>
        <p:spPr>
          <a:xfrm rot="10800000" flipV="1">
            <a:off x="8914364" y="4004919"/>
            <a:ext cx="218488" cy="2415040"/>
          </a:xfrm>
          <a:prstGeom prst="bent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74C1C88D-B5AE-4F36-8F39-77ED60683F7F}"/>
              </a:ext>
            </a:extLst>
          </p:cNvPr>
          <p:cNvSpPr/>
          <p:nvPr/>
        </p:nvSpPr>
        <p:spPr>
          <a:xfrm>
            <a:off x="7288207" y="6157477"/>
            <a:ext cx="1626157" cy="524964"/>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 name="TextBox 32">
            <a:extLst>
              <a:ext uri="{FF2B5EF4-FFF2-40B4-BE49-F238E27FC236}">
                <a16:creationId xmlns:a16="http://schemas.microsoft.com/office/drawing/2014/main" id="{E59BCD06-F262-442F-A6CD-25EDF3C1F6B7}"/>
              </a:ext>
            </a:extLst>
          </p:cNvPr>
          <p:cNvSpPr txBox="1"/>
          <p:nvPr/>
        </p:nvSpPr>
        <p:spPr>
          <a:xfrm>
            <a:off x="9044303" y="4691769"/>
            <a:ext cx="955805" cy="261610"/>
          </a:xfrm>
          <a:prstGeom prst="rect">
            <a:avLst/>
          </a:prstGeom>
          <a:noFill/>
        </p:spPr>
        <p:txBody>
          <a:bodyPr wrap="square">
            <a:spAutoFit/>
          </a:bodyPr>
          <a:lstStyle/>
          <a:p>
            <a:r>
              <a:rPr lang="ko-KR" altLang="en-US" sz="1100" b="1" i="0" dirty="0">
                <a:solidFill>
                  <a:srgbClr val="C00000"/>
                </a:solidFill>
                <a:effectLst/>
                <a:latin typeface="Helvetica Neue"/>
              </a:rPr>
              <a:t>그대로 대입</a:t>
            </a:r>
          </a:p>
        </p:txBody>
      </p:sp>
      <p:sp>
        <p:nvSpPr>
          <p:cNvPr id="35" name="TextBox 34">
            <a:extLst>
              <a:ext uri="{FF2B5EF4-FFF2-40B4-BE49-F238E27FC236}">
                <a16:creationId xmlns:a16="http://schemas.microsoft.com/office/drawing/2014/main" id="{628EA905-E121-4492-AB9F-BF5DAEF40695}"/>
              </a:ext>
            </a:extLst>
          </p:cNvPr>
          <p:cNvSpPr txBox="1"/>
          <p:nvPr/>
        </p:nvSpPr>
        <p:spPr>
          <a:xfrm>
            <a:off x="9041377" y="5115821"/>
            <a:ext cx="3044808" cy="1569660"/>
          </a:xfrm>
          <a:prstGeom prst="rect">
            <a:avLst/>
          </a:prstGeom>
          <a:noFill/>
        </p:spPr>
        <p:txBody>
          <a:bodyPr wrap="none" rtlCol="0">
            <a:spAutoFit/>
          </a:bodyPr>
          <a:lstStyle/>
          <a:p>
            <a:r>
              <a:rPr lang="en-US" altLang="ko-KR" sz="1200" b="1" dirty="0">
                <a:solidFill>
                  <a:srgbClr val="C00000"/>
                </a:solidFill>
              </a:rPr>
              <a:t>Max </a:t>
            </a:r>
            <a:r>
              <a:rPr lang="ko-KR" altLang="en-US" sz="1200" b="1" dirty="0">
                <a:solidFill>
                  <a:srgbClr val="C00000"/>
                </a:solidFill>
              </a:rPr>
              <a:t>함수로 인해 해를 구할 수 없음</a:t>
            </a:r>
            <a:endParaRPr lang="en-US" altLang="ko-KR" sz="1200" b="1" dirty="0">
              <a:solidFill>
                <a:srgbClr val="C00000"/>
              </a:solidFill>
            </a:endParaRPr>
          </a:p>
          <a:p>
            <a:pPr marL="171450" indent="-171450">
              <a:buFont typeface="Arial" panose="020B0604020202020204" pitchFamily="34" charset="0"/>
              <a:buChar char="•"/>
            </a:pPr>
            <a:r>
              <a:rPr lang="en-US" altLang="ko-KR" sz="1200" b="1" dirty="0">
                <a:solidFill>
                  <a:srgbClr val="C00000"/>
                </a:solidFill>
              </a:rPr>
              <a:t>non-linear</a:t>
            </a:r>
          </a:p>
          <a:p>
            <a:pPr marL="171450" indent="-171450">
              <a:buFont typeface="Arial" panose="020B0604020202020204" pitchFamily="34" charset="0"/>
              <a:buChar char="•"/>
            </a:pPr>
            <a:r>
              <a:rPr lang="en-US" altLang="ko-KR" sz="1200" b="1" dirty="0">
                <a:solidFill>
                  <a:srgbClr val="C00000"/>
                </a:solidFill>
              </a:rPr>
              <a:t>No closed form solution (in general)</a:t>
            </a:r>
          </a:p>
          <a:p>
            <a:pPr marL="171450" indent="-171450">
              <a:buFont typeface="Arial" panose="020B0604020202020204" pitchFamily="34" charset="0"/>
              <a:buChar char="•"/>
            </a:pPr>
            <a:r>
              <a:rPr lang="en-US" altLang="ko-KR" sz="1200" b="1" dirty="0">
                <a:solidFill>
                  <a:srgbClr val="C00000"/>
                </a:solidFill>
              </a:rPr>
              <a:t>Many Iterative solution methods</a:t>
            </a:r>
          </a:p>
          <a:p>
            <a:pPr marL="628650" lvl="1" indent="-171450">
              <a:buFont typeface="Arial" panose="020B0604020202020204" pitchFamily="34" charset="0"/>
              <a:buChar char="•"/>
            </a:pPr>
            <a:r>
              <a:rPr lang="en-US" altLang="ko-KR" sz="1200" b="1" dirty="0">
                <a:solidFill>
                  <a:srgbClr val="C00000"/>
                </a:solidFill>
              </a:rPr>
              <a:t>Value Iteration</a:t>
            </a:r>
          </a:p>
          <a:p>
            <a:pPr marL="628650" lvl="1" indent="-171450">
              <a:buFont typeface="Arial" panose="020B0604020202020204" pitchFamily="34" charset="0"/>
              <a:buChar char="•"/>
            </a:pPr>
            <a:r>
              <a:rPr lang="en-US" altLang="ko-KR" sz="1200" b="1" dirty="0">
                <a:solidFill>
                  <a:srgbClr val="C00000"/>
                </a:solidFill>
              </a:rPr>
              <a:t>Policy Iteration</a:t>
            </a:r>
          </a:p>
          <a:p>
            <a:pPr marL="628650" lvl="1" indent="-171450">
              <a:buFont typeface="Arial" panose="020B0604020202020204" pitchFamily="34" charset="0"/>
              <a:buChar char="•"/>
            </a:pPr>
            <a:r>
              <a:rPr lang="en-US" altLang="ko-KR" sz="1200" b="1" dirty="0">
                <a:solidFill>
                  <a:srgbClr val="C00000"/>
                </a:solidFill>
              </a:rPr>
              <a:t>Q-learning</a:t>
            </a:r>
          </a:p>
          <a:p>
            <a:pPr marL="628650" lvl="1" indent="-171450">
              <a:buFont typeface="Arial" panose="020B0604020202020204" pitchFamily="34" charset="0"/>
              <a:buChar char="•"/>
            </a:pPr>
            <a:r>
              <a:rPr lang="en-US" altLang="ko-KR" sz="1200" b="1" dirty="0">
                <a:solidFill>
                  <a:srgbClr val="C00000"/>
                </a:solidFill>
              </a:rPr>
              <a:t>SARSA</a:t>
            </a:r>
            <a:endParaRPr lang="ko-KR" altLang="en-US" sz="1200" b="1" dirty="0">
              <a:solidFill>
                <a:srgbClr val="C00000"/>
              </a:solidFill>
            </a:endParaRPr>
          </a:p>
        </p:txBody>
      </p:sp>
      <p:sp>
        <p:nvSpPr>
          <p:cNvPr id="36" name="TextBox 35">
            <a:extLst>
              <a:ext uri="{FF2B5EF4-FFF2-40B4-BE49-F238E27FC236}">
                <a16:creationId xmlns:a16="http://schemas.microsoft.com/office/drawing/2014/main" id="{B8D491FB-E4E8-43E7-B2EF-96E96C1A3115}"/>
              </a:ext>
            </a:extLst>
          </p:cNvPr>
          <p:cNvSpPr txBox="1"/>
          <p:nvPr/>
        </p:nvSpPr>
        <p:spPr>
          <a:xfrm>
            <a:off x="7097707" y="6185611"/>
            <a:ext cx="236220" cy="338554"/>
          </a:xfrm>
          <a:prstGeom prst="rect">
            <a:avLst/>
          </a:prstGeom>
          <a:noFill/>
        </p:spPr>
        <p:txBody>
          <a:bodyPr wrap="square" rtlCol="0">
            <a:spAutoFit/>
          </a:bodyPr>
          <a:lstStyle/>
          <a:p>
            <a:r>
              <a:rPr lang="ko-KR" altLang="en-US" sz="1600" b="1" dirty="0"/>
              <a:t>（</a:t>
            </a:r>
          </a:p>
        </p:txBody>
      </p:sp>
      <p:sp>
        <p:nvSpPr>
          <p:cNvPr id="37" name="TextBox 36">
            <a:extLst>
              <a:ext uri="{FF2B5EF4-FFF2-40B4-BE49-F238E27FC236}">
                <a16:creationId xmlns:a16="http://schemas.microsoft.com/office/drawing/2014/main" id="{92B8773C-4EB3-4000-874B-EE1CFD5FFA7D}"/>
              </a:ext>
            </a:extLst>
          </p:cNvPr>
          <p:cNvSpPr txBox="1"/>
          <p:nvPr/>
        </p:nvSpPr>
        <p:spPr>
          <a:xfrm rot="10800000">
            <a:off x="8868644" y="6233024"/>
            <a:ext cx="236220" cy="338554"/>
          </a:xfrm>
          <a:prstGeom prst="rect">
            <a:avLst/>
          </a:prstGeom>
          <a:noFill/>
        </p:spPr>
        <p:txBody>
          <a:bodyPr wrap="square" rtlCol="0">
            <a:spAutoFit/>
          </a:bodyPr>
          <a:lstStyle/>
          <a:p>
            <a:r>
              <a:rPr lang="ko-KR" altLang="en-US" sz="1600" b="1" dirty="0"/>
              <a:t>（</a:t>
            </a:r>
          </a:p>
        </p:txBody>
      </p:sp>
    </p:spTree>
    <p:extLst>
      <p:ext uri="{BB962C8B-B14F-4D97-AF65-F5344CB8AC3E}">
        <p14:creationId xmlns:p14="http://schemas.microsoft.com/office/powerpoint/2010/main" val="349577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381593" y="375799"/>
            <a:ext cx="9845672" cy="66247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dirty="0"/>
              <a:t>Playing Atari with Deep Reinforcement Learning</a:t>
            </a:r>
            <a:endParaRPr lang="ko-KR" altLang="en-US" sz="3200" b="1" dirty="0"/>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직사각형 6">
            <a:extLst>
              <a:ext uri="{FF2B5EF4-FFF2-40B4-BE49-F238E27FC236}">
                <a16:creationId xmlns:a16="http://schemas.microsoft.com/office/drawing/2014/main" id="{16818E0A-9A80-497A-ACBE-2BDA8389E595}"/>
              </a:ext>
            </a:extLst>
          </p:cNvPr>
          <p:cNvSpPr/>
          <p:nvPr/>
        </p:nvSpPr>
        <p:spPr>
          <a:xfrm>
            <a:off x="5872056" y="1661638"/>
            <a:ext cx="5992580" cy="2800767"/>
          </a:xfrm>
          <a:prstGeom prst="rect">
            <a:avLst/>
          </a:prstGeom>
        </p:spPr>
        <p:txBody>
          <a:bodyPr wrap="square">
            <a:spAutoFit/>
          </a:bodyPr>
          <a:lstStyle/>
          <a:p>
            <a:pPr marL="285750" indent="-285750">
              <a:buFont typeface="Arial" panose="020B0604020202020204" pitchFamily="34" charset="0"/>
              <a:buChar char="•"/>
            </a:pPr>
            <a:r>
              <a:rPr lang="en-US" altLang="ko-KR" sz="1600" dirty="0"/>
              <a:t>Introduction</a:t>
            </a:r>
          </a:p>
          <a:p>
            <a:pPr marL="285750" indent="-285750">
              <a:buFont typeface="Arial" panose="020B0604020202020204" pitchFamily="34" charset="0"/>
              <a:buChar char="•"/>
            </a:pPr>
            <a:r>
              <a:rPr lang="en-US" altLang="ko-KR" sz="1600" dirty="0"/>
              <a:t>Background</a:t>
            </a:r>
          </a:p>
          <a:p>
            <a:pPr marL="285750" indent="-285750">
              <a:buFont typeface="Arial" panose="020B0604020202020204" pitchFamily="34" charset="0"/>
              <a:buChar char="•"/>
            </a:pPr>
            <a:r>
              <a:rPr lang="en-US" altLang="ko-KR" sz="1600" dirty="0"/>
              <a:t>Related work</a:t>
            </a:r>
          </a:p>
          <a:p>
            <a:pPr marL="285750" indent="-285750">
              <a:buFont typeface="Arial" panose="020B0604020202020204" pitchFamily="34" charset="0"/>
              <a:buChar char="•"/>
            </a:pPr>
            <a:r>
              <a:rPr lang="en-US" altLang="ko-KR" sz="1600" dirty="0"/>
              <a:t>Deep Reinforcement Learning</a:t>
            </a:r>
          </a:p>
          <a:p>
            <a:pPr marL="742950" lvl="1" indent="-285750">
              <a:buFont typeface="Arial" panose="020B0604020202020204" pitchFamily="34" charset="0"/>
              <a:buChar char="•"/>
            </a:pPr>
            <a:r>
              <a:rPr lang="en-US" altLang="ko-KR" sz="1600" dirty="0"/>
              <a:t>Preprocessing and Model Architecture </a:t>
            </a:r>
          </a:p>
          <a:p>
            <a:pPr marL="285750" indent="-285750">
              <a:buFont typeface="Arial" panose="020B0604020202020204" pitchFamily="34" charset="0"/>
              <a:buChar char="•"/>
            </a:pPr>
            <a:r>
              <a:rPr lang="en-US" altLang="ko-KR" sz="1600" dirty="0"/>
              <a:t>Experiments</a:t>
            </a:r>
          </a:p>
          <a:p>
            <a:pPr marL="742950" lvl="1" indent="-285750">
              <a:buFont typeface="Arial" panose="020B0604020202020204" pitchFamily="34" charset="0"/>
              <a:buChar char="•"/>
            </a:pPr>
            <a:r>
              <a:rPr lang="en-US" altLang="ko-KR" sz="1600" dirty="0"/>
              <a:t>Training and Stability</a:t>
            </a:r>
          </a:p>
          <a:p>
            <a:pPr marL="742950" lvl="1" indent="-285750">
              <a:buFont typeface="Arial" panose="020B0604020202020204" pitchFamily="34" charset="0"/>
              <a:buChar char="•"/>
            </a:pPr>
            <a:r>
              <a:rPr lang="en-US" altLang="ko-KR" sz="1600" dirty="0"/>
              <a:t>Visualizing the Value Function</a:t>
            </a:r>
          </a:p>
          <a:p>
            <a:pPr marL="742950" lvl="1" indent="-285750">
              <a:buFont typeface="Arial" panose="020B0604020202020204" pitchFamily="34" charset="0"/>
              <a:buChar char="•"/>
            </a:pPr>
            <a:r>
              <a:rPr lang="en-US" altLang="ko-KR" sz="1600" dirty="0"/>
              <a:t>Main Evaluation</a:t>
            </a:r>
          </a:p>
          <a:p>
            <a:pPr marL="285750" indent="-285750">
              <a:buFont typeface="Arial" panose="020B0604020202020204" pitchFamily="34" charset="0"/>
              <a:buChar char="•"/>
            </a:pPr>
            <a:r>
              <a:rPr lang="en-US" altLang="ko-KR" sz="1600" dirty="0"/>
              <a:t>Conclusion</a:t>
            </a:r>
          </a:p>
          <a:p>
            <a:pPr marL="285750" indent="-285750">
              <a:buFont typeface="Arial" panose="020B0604020202020204" pitchFamily="34" charset="0"/>
              <a:buChar char="•"/>
            </a:pPr>
            <a:r>
              <a:rPr lang="en-US" altLang="ko-KR" sz="1600" b="1" dirty="0"/>
              <a:t>Appendix (Reinforcement</a:t>
            </a:r>
            <a:r>
              <a:rPr lang="ko-KR" altLang="en-US" sz="1600" b="1" dirty="0"/>
              <a:t> </a:t>
            </a:r>
            <a:r>
              <a:rPr lang="en-US" altLang="ko-KR" sz="1600" b="1" dirty="0"/>
              <a:t>Algorithms)</a:t>
            </a:r>
          </a:p>
        </p:txBody>
      </p:sp>
      <p:cxnSp>
        <p:nvCxnSpPr>
          <p:cNvPr id="20" name="직선 연결선 19">
            <a:extLst>
              <a:ext uri="{FF2B5EF4-FFF2-40B4-BE49-F238E27FC236}">
                <a16:creationId xmlns:a16="http://schemas.microsoft.com/office/drawing/2014/main" id="{4D2DEB12-94C6-490C-9B78-7590CEB8D6B2}"/>
              </a:ext>
            </a:extLst>
          </p:cNvPr>
          <p:cNvCxnSpPr>
            <a:cxnSpLocks/>
          </p:cNvCxnSpPr>
          <p:nvPr/>
        </p:nvCxnSpPr>
        <p:spPr>
          <a:xfrm flipH="1">
            <a:off x="381593" y="6403010"/>
            <a:ext cx="11261767" cy="0"/>
          </a:xfrm>
          <a:prstGeom prst="line">
            <a:avLst/>
          </a:prstGeom>
          <a:ln w="25400"/>
        </p:spPr>
        <p:style>
          <a:lnRef idx="1">
            <a:schemeClr val="dk1"/>
          </a:lnRef>
          <a:fillRef idx="0">
            <a:schemeClr val="dk1"/>
          </a:fillRef>
          <a:effectRef idx="0">
            <a:schemeClr val="dk1"/>
          </a:effectRef>
          <a:fontRef idx="minor">
            <a:schemeClr val="tx1"/>
          </a:fontRef>
        </p:style>
      </p:cxnSp>
      <p:sp>
        <p:nvSpPr>
          <p:cNvPr id="25" name="직사각형 24">
            <a:extLst>
              <a:ext uri="{FF2B5EF4-FFF2-40B4-BE49-F238E27FC236}">
                <a16:creationId xmlns:a16="http://schemas.microsoft.com/office/drawing/2014/main" id="{EF023E06-83B0-4413-9F76-DECDF6DE7308}"/>
              </a:ext>
            </a:extLst>
          </p:cNvPr>
          <p:cNvSpPr/>
          <p:nvPr/>
        </p:nvSpPr>
        <p:spPr>
          <a:xfrm>
            <a:off x="5830820" y="5004936"/>
            <a:ext cx="5261443" cy="369332"/>
          </a:xfrm>
          <a:prstGeom prst="rect">
            <a:avLst/>
          </a:prstGeom>
        </p:spPr>
        <p:txBody>
          <a:bodyPr wrap="square">
            <a:spAutoFit/>
          </a:bodyPr>
          <a:lstStyle/>
          <a:p>
            <a:r>
              <a:rPr lang="en-US" altLang="ko-KR" b="1" dirty="0">
                <a:solidFill>
                  <a:srgbClr val="111111"/>
                </a:solidFill>
                <a:latin typeface="Helvetica Neue"/>
              </a:rPr>
              <a:t>Keywords</a:t>
            </a:r>
            <a:endParaRPr lang="ko-KR" altLang="en-US" b="1" dirty="0"/>
          </a:p>
        </p:txBody>
      </p:sp>
      <p:sp>
        <p:nvSpPr>
          <p:cNvPr id="27" name="직사각형 26">
            <a:extLst>
              <a:ext uri="{FF2B5EF4-FFF2-40B4-BE49-F238E27FC236}">
                <a16:creationId xmlns:a16="http://schemas.microsoft.com/office/drawing/2014/main" id="{D8FFAA53-BBFE-4231-BFF6-90149F3AC0E4}"/>
              </a:ext>
            </a:extLst>
          </p:cNvPr>
          <p:cNvSpPr/>
          <p:nvPr/>
        </p:nvSpPr>
        <p:spPr>
          <a:xfrm>
            <a:off x="6221600" y="5408967"/>
            <a:ext cx="3837464" cy="830997"/>
          </a:xfrm>
          <a:prstGeom prst="rect">
            <a:avLst/>
          </a:prstGeom>
        </p:spPr>
        <p:txBody>
          <a:bodyPr wrap="square">
            <a:spAutoFit/>
          </a:bodyPr>
          <a:lstStyle/>
          <a:p>
            <a:pPr marL="342900" indent="-342900">
              <a:buFont typeface="Wingdings" panose="05000000000000000000" pitchFamily="2" charset="2"/>
              <a:buChar char="ü"/>
            </a:pPr>
            <a:r>
              <a:rPr lang="en-US" altLang="ko-KR" sz="1600" dirty="0"/>
              <a:t>Cart-Pole</a:t>
            </a:r>
          </a:p>
          <a:p>
            <a:pPr marL="342900" indent="-342900">
              <a:buFont typeface="Wingdings" panose="05000000000000000000" pitchFamily="2" charset="2"/>
              <a:buChar char="ü"/>
            </a:pPr>
            <a:r>
              <a:rPr lang="en-US" altLang="ko-KR" sz="1600" dirty="0"/>
              <a:t>Machine Learning based control</a:t>
            </a:r>
          </a:p>
          <a:p>
            <a:pPr marL="342900" indent="-342900">
              <a:buFont typeface="Wingdings" panose="05000000000000000000" pitchFamily="2" charset="2"/>
              <a:buChar char="ü"/>
            </a:pPr>
            <a:endParaRPr lang="en-US" altLang="ko-KR" sz="1600" dirty="0"/>
          </a:p>
        </p:txBody>
      </p:sp>
      <p:pic>
        <p:nvPicPr>
          <p:cNvPr id="29" name="그림 28">
            <a:extLst>
              <a:ext uri="{FF2B5EF4-FFF2-40B4-BE49-F238E27FC236}">
                <a16:creationId xmlns:a16="http://schemas.microsoft.com/office/drawing/2014/main" id="{50ADD3E6-650E-4AD3-B209-F330690887A9}"/>
              </a:ext>
            </a:extLst>
          </p:cNvPr>
          <p:cNvPicPr>
            <a:picLocks noChangeAspect="1"/>
          </p:cNvPicPr>
          <p:nvPr/>
        </p:nvPicPr>
        <p:blipFill>
          <a:blip r:embed="rId2"/>
          <a:stretch>
            <a:fillRect/>
          </a:stretch>
        </p:blipFill>
        <p:spPr>
          <a:xfrm>
            <a:off x="473559" y="1818779"/>
            <a:ext cx="5215897" cy="3793380"/>
          </a:xfrm>
          <a:prstGeom prst="rect">
            <a:avLst/>
          </a:prstGeom>
          <a:ln>
            <a:noFill/>
          </a:ln>
          <a:effectLst>
            <a:softEdge rad="112500"/>
          </a:effectLst>
        </p:spPr>
      </p:pic>
      <p:sp>
        <p:nvSpPr>
          <p:cNvPr id="31" name="직사각형 30">
            <a:extLst>
              <a:ext uri="{FF2B5EF4-FFF2-40B4-BE49-F238E27FC236}">
                <a16:creationId xmlns:a16="http://schemas.microsoft.com/office/drawing/2014/main" id="{C93496DF-C811-41B1-9B6A-525FA9884F88}"/>
              </a:ext>
            </a:extLst>
          </p:cNvPr>
          <p:cNvSpPr/>
          <p:nvPr/>
        </p:nvSpPr>
        <p:spPr>
          <a:xfrm>
            <a:off x="5830820" y="1211671"/>
            <a:ext cx="5261443" cy="369332"/>
          </a:xfrm>
          <a:prstGeom prst="rect">
            <a:avLst/>
          </a:prstGeom>
        </p:spPr>
        <p:txBody>
          <a:bodyPr wrap="square">
            <a:spAutoFit/>
          </a:bodyPr>
          <a:lstStyle/>
          <a:p>
            <a:r>
              <a:rPr lang="en-US" altLang="ko-KR" b="1" dirty="0"/>
              <a:t>Contents</a:t>
            </a:r>
            <a:endParaRPr lang="ko-KR" altLang="en-US" b="1" dirty="0"/>
          </a:p>
        </p:txBody>
      </p:sp>
      <p:sp>
        <p:nvSpPr>
          <p:cNvPr id="32" name="직사각형 31">
            <a:extLst>
              <a:ext uri="{FF2B5EF4-FFF2-40B4-BE49-F238E27FC236}">
                <a16:creationId xmlns:a16="http://schemas.microsoft.com/office/drawing/2014/main" id="{B8C4DBD6-6BFE-46C2-9437-7ACE6D429B6D}"/>
              </a:ext>
            </a:extLst>
          </p:cNvPr>
          <p:cNvSpPr/>
          <p:nvPr/>
        </p:nvSpPr>
        <p:spPr>
          <a:xfrm>
            <a:off x="1720674" y="4449696"/>
            <a:ext cx="1224455" cy="117664"/>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직사각형 33">
            <a:extLst>
              <a:ext uri="{FF2B5EF4-FFF2-40B4-BE49-F238E27FC236}">
                <a16:creationId xmlns:a16="http://schemas.microsoft.com/office/drawing/2014/main" id="{7CE512BF-D5A2-49A8-A76E-80BBB36AB00A}"/>
              </a:ext>
            </a:extLst>
          </p:cNvPr>
          <p:cNvSpPr/>
          <p:nvPr/>
        </p:nvSpPr>
        <p:spPr>
          <a:xfrm>
            <a:off x="3453831" y="4588606"/>
            <a:ext cx="1194370" cy="116744"/>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6" name="직사각형 35">
            <a:extLst>
              <a:ext uri="{FF2B5EF4-FFF2-40B4-BE49-F238E27FC236}">
                <a16:creationId xmlns:a16="http://schemas.microsoft.com/office/drawing/2014/main" id="{82B0EEF5-66AC-4279-9C34-4BA40B0E6E3F}"/>
              </a:ext>
            </a:extLst>
          </p:cNvPr>
          <p:cNvSpPr/>
          <p:nvPr/>
        </p:nvSpPr>
        <p:spPr>
          <a:xfrm>
            <a:off x="1525970" y="4718056"/>
            <a:ext cx="1472499" cy="117664"/>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8" name="직사각형 37">
            <a:extLst>
              <a:ext uri="{FF2B5EF4-FFF2-40B4-BE49-F238E27FC236}">
                <a16:creationId xmlns:a16="http://schemas.microsoft.com/office/drawing/2014/main" id="{A5255F99-C4C0-4852-9CC5-CF2C02E4CEF5}"/>
              </a:ext>
            </a:extLst>
          </p:cNvPr>
          <p:cNvSpPr/>
          <p:nvPr/>
        </p:nvSpPr>
        <p:spPr>
          <a:xfrm>
            <a:off x="4308257" y="4718056"/>
            <a:ext cx="557113" cy="119324"/>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 name="슬라이드 번호 개체 틀 1">
            <a:extLst>
              <a:ext uri="{FF2B5EF4-FFF2-40B4-BE49-F238E27FC236}">
                <a16:creationId xmlns:a16="http://schemas.microsoft.com/office/drawing/2014/main" id="{1DDF5057-EE56-47AF-88D4-6849D9077A3B}"/>
              </a:ext>
            </a:extLst>
          </p:cNvPr>
          <p:cNvSpPr>
            <a:spLocks noGrp="1"/>
          </p:cNvSpPr>
          <p:nvPr>
            <p:ph type="sldNum" sz="quarter" idx="12"/>
          </p:nvPr>
        </p:nvSpPr>
        <p:spPr/>
        <p:txBody>
          <a:bodyPr/>
          <a:lstStyle/>
          <a:p>
            <a:fld id="{7F1C8D6D-6533-4E78-8747-C5996EA27197}" type="slidenum">
              <a:rPr lang="ko-KR" altLang="en-US" smtClean="0"/>
              <a:t>3</a:t>
            </a:fld>
            <a:endParaRPr lang="ko-KR" altLang="en-US"/>
          </a:p>
        </p:txBody>
      </p:sp>
    </p:spTree>
    <p:extLst>
      <p:ext uri="{BB962C8B-B14F-4D97-AF65-F5344CB8AC3E}">
        <p14:creationId xmlns:p14="http://schemas.microsoft.com/office/powerpoint/2010/main" val="12959403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en-US" altLang="ko-KR" b="1" dirty="0"/>
              <a:t>Dynamic</a:t>
            </a:r>
            <a:r>
              <a:rPr lang="ko-KR" altLang="en-US" b="1" dirty="0"/>
              <a:t> </a:t>
            </a:r>
            <a:r>
              <a:rPr lang="en-US" altLang="ko-KR" b="1" dirty="0"/>
              <a:t>Programming</a:t>
            </a:r>
          </a:p>
        </p:txBody>
      </p:sp>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30</a:t>
            </a:fld>
            <a:endParaRPr lang="ko-KR" altLang="en-US" dirty="0"/>
          </a:p>
        </p:txBody>
      </p:sp>
      <p:pic>
        <p:nvPicPr>
          <p:cNvPr id="21" name="그림 20">
            <a:extLst>
              <a:ext uri="{FF2B5EF4-FFF2-40B4-BE49-F238E27FC236}">
                <a16:creationId xmlns:a16="http://schemas.microsoft.com/office/drawing/2014/main" id="{35589DA6-1917-4303-BCA0-391ECA0A8961}"/>
              </a:ext>
            </a:extLst>
          </p:cNvPr>
          <p:cNvPicPr>
            <a:picLocks noChangeAspect="1"/>
          </p:cNvPicPr>
          <p:nvPr/>
        </p:nvPicPr>
        <p:blipFill>
          <a:blip r:embed="rId2"/>
          <a:stretch>
            <a:fillRect/>
          </a:stretch>
        </p:blipFill>
        <p:spPr>
          <a:xfrm>
            <a:off x="3822933" y="6214521"/>
            <a:ext cx="4289805" cy="604730"/>
          </a:xfrm>
          <a:prstGeom prst="rect">
            <a:avLst/>
          </a:prstGeom>
        </p:spPr>
      </p:pic>
      <p:sp>
        <p:nvSpPr>
          <p:cNvPr id="23" name="직사각형 22">
            <a:extLst>
              <a:ext uri="{FF2B5EF4-FFF2-40B4-BE49-F238E27FC236}">
                <a16:creationId xmlns:a16="http://schemas.microsoft.com/office/drawing/2014/main" id="{6F12A3D9-3B24-46E9-97FE-1F4EF0244047}"/>
              </a:ext>
            </a:extLst>
          </p:cNvPr>
          <p:cNvSpPr/>
          <p:nvPr/>
        </p:nvSpPr>
        <p:spPr>
          <a:xfrm>
            <a:off x="6466442" y="1437342"/>
            <a:ext cx="2485970" cy="461554"/>
          </a:xfrm>
          <a:prstGeom prst="rect">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순차적 행동 결정 문제</a:t>
            </a:r>
          </a:p>
        </p:txBody>
      </p:sp>
      <p:sp>
        <p:nvSpPr>
          <p:cNvPr id="26" name="직사각형 25">
            <a:extLst>
              <a:ext uri="{FF2B5EF4-FFF2-40B4-BE49-F238E27FC236}">
                <a16:creationId xmlns:a16="http://schemas.microsoft.com/office/drawing/2014/main" id="{2EDD2720-3DC7-479E-80D4-DA46406321DE}"/>
              </a:ext>
            </a:extLst>
          </p:cNvPr>
          <p:cNvSpPr/>
          <p:nvPr/>
        </p:nvSpPr>
        <p:spPr>
          <a:xfrm>
            <a:off x="6466442" y="2147091"/>
            <a:ext cx="2485970" cy="461554"/>
          </a:xfrm>
          <a:prstGeom prst="rect">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MDP</a:t>
            </a:r>
            <a:endParaRPr lang="ko-KR" altLang="en-US" b="1" dirty="0"/>
          </a:p>
        </p:txBody>
      </p:sp>
      <p:cxnSp>
        <p:nvCxnSpPr>
          <p:cNvPr id="27" name="직선 화살표 연결선 26">
            <a:extLst>
              <a:ext uri="{FF2B5EF4-FFF2-40B4-BE49-F238E27FC236}">
                <a16:creationId xmlns:a16="http://schemas.microsoft.com/office/drawing/2014/main" id="{076C2579-CA4F-459C-A672-CEFBBB44BD48}"/>
              </a:ext>
            </a:extLst>
          </p:cNvPr>
          <p:cNvCxnSpPr>
            <a:cxnSpLocks/>
            <a:stCxn id="23" idx="2"/>
            <a:endCxn id="26" idx="0"/>
          </p:cNvCxnSpPr>
          <p:nvPr/>
        </p:nvCxnSpPr>
        <p:spPr>
          <a:xfrm>
            <a:off x="7709427" y="1898896"/>
            <a:ext cx="0" cy="2481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49A4D4AD-2D19-4F77-8370-70564A371D2A}"/>
              </a:ext>
            </a:extLst>
          </p:cNvPr>
          <p:cNvSpPr/>
          <p:nvPr/>
        </p:nvSpPr>
        <p:spPr>
          <a:xfrm>
            <a:off x="5323277" y="3063667"/>
            <a:ext cx="2026757" cy="461554"/>
          </a:xfrm>
          <a:prstGeom prst="rect">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벨만 기대 방정식</a:t>
            </a:r>
          </a:p>
        </p:txBody>
      </p:sp>
      <p:sp>
        <p:nvSpPr>
          <p:cNvPr id="31" name="직사각형 30">
            <a:extLst>
              <a:ext uri="{FF2B5EF4-FFF2-40B4-BE49-F238E27FC236}">
                <a16:creationId xmlns:a16="http://schemas.microsoft.com/office/drawing/2014/main" id="{97CDE5CD-0AEB-4688-8041-935619C78CE1}"/>
              </a:ext>
            </a:extLst>
          </p:cNvPr>
          <p:cNvSpPr/>
          <p:nvPr/>
        </p:nvSpPr>
        <p:spPr>
          <a:xfrm>
            <a:off x="8078370" y="3063667"/>
            <a:ext cx="2026757" cy="461554"/>
          </a:xfrm>
          <a:prstGeom prst="rect">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벨만 최적 방정식</a:t>
            </a:r>
          </a:p>
        </p:txBody>
      </p:sp>
      <p:cxnSp>
        <p:nvCxnSpPr>
          <p:cNvPr id="32" name="직선 화살표 연결선 31">
            <a:extLst>
              <a:ext uri="{FF2B5EF4-FFF2-40B4-BE49-F238E27FC236}">
                <a16:creationId xmlns:a16="http://schemas.microsoft.com/office/drawing/2014/main" id="{09E2047C-37A4-4E9A-A896-18DE0BFECF10}"/>
              </a:ext>
            </a:extLst>
          </p:cNvPr>
          <p:cNvCxnSpPr>
            <a:cxnSpLocks/>
            <a:stCxn id="26" idx="2"/>
            <a:endCxn id="30" idx="0"/>
          </p:cNvCxnSpPr>
          <p:nvPr/>
        </p:nvCxnSpPr>
        <p:spPr>
          <a:xfrm flipH="1">
            <a:off x="6336656" y="2608645"/>
            <a:ext cx="1372771" cy="45502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1A78B9A-A1D0-4E14-B254-C36FF5EE761E}"/>
              </a:ext>
            </a:extLst>
          </p:cNvPr>
          <p:cNvCxnSpPr>
            <a:cxnSpLocks/>
            <a:stCxn id="26" idx="2"/>
            <a:endCxn id="31" idx="0"/>
          </p:cNvCxnSpPr>
          <p:nvPr/>
        </p:nvCxnSpPr>
        <p:spPr>
          <a:xfrm>
            <a:off x="7709427" y="2608645"/>
            <a:ext cx="1382322" cy="45502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71DC71D1-1DA8-40CE-BE6D-5AA5413A377F}"/>
              </a:ext>
            </a:extLst>
          </p:cNvPr>
          <p:cNvSpPr/>
          <p:nvPr/>
        </p:nvSpPr>
        <p:spPr>
          <a:xfrm>
            <a:off x="5323276" y="3749466"/>
            <a:ext cx="2026757" cy="461554"/>
          </a:xfrm>
          <a:prstGeom prst="rect">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Policy Iteration</a:t>
            </a:r>
            <a:endParaRPr lang="ko-KR" altLang="en-US" b="1" dirty="0">
              <a:solidFill>
                <a:schemeClr val="tx1"/>
              </a:solidFill>
            </a:endParaRPr>
          </a:p>
        </p:txBody>
      </p:sp>
      <p:cxnSp>
        <p:nvCxnSpPr>
          <p:cNvPr id="39" name="직선 화살표 연결선 38">
            <a:extLst>
              <a:ext uri="{FF2B5EF4-FFF2-40B4-BE49-F238E27FC236}">
                <a16:creationId xmlns:a16="http://schemas.microsoft.com/office/drawing/2014/main" id="{5A9DAE89-9568-4A0D-9337-0F0FF5F0CCB7}"/>
              </a:ext>
            </a:extLst>
          </p:cNvPr>
          <p:cNvCxnSpPr>
            <a:cxnSpLocks/>
            <a:stCxn id="30" idx="2"/>
            <a:endCxn id="38" idx="0"/>
          </p:cNvCxnSpPr>
          <p:nvPr/>
        </p:nvCxnSpPr>
        <p:spPr>
          <a:xfrm flipH="1">
            <a:off x="6336655" y="3525221"/>
            <a:ext cx="1" cy="22424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직사각형 39">
            <a:extLst>
              <a:ext uri="{FF2B5EF4-FFF2-40B4-BE49-F238E27FC236}">
                <a16:creationId xmlns:a16="http://schemas.microsoft.com/office/drawing/2014/main" id="{80B18264-84AA-4F14-B084-FD73DDED85F2}"/>
              </a:ext>
            </a:extLst>
          </p:cNvPr>
          <p:cNvSpPr/>
          <p:nvPr/>
        </p:nvSpPr>
        <p:spPr>
          <a:xfrm>
            <a:off x="8078370" y="3755999"/>
            <a:ext cx="2026757" cy="461554"/>
          </a:xfrm>
          <a:prstGeom prst="rect">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Value Iteration</a:t>
            </a:r>
            <a:endParaRPr lang="ko-KR" altLang="en-US" b="1" dirty="0">
              <a:solidFill>
                <a:schemeClr val="tx1"/>
              </a:solidFill>
            </a:endParaRPr>
          </a:p>
        </p:txBody>
      </p:sp>
      <p:cxnSp>
        <p:nvCxnSpPr>
          <p:cNvPr id="41" name="직선 화살표 연결선 40">
            <a:extLst>
              <a:ext uri="{FF2B5EF4-FFF2-40B4-BE49-F238E27FC236}">
                <a16:creationId xmlns:a16="http://schemas.microsoft.com/office/drawing/2014/main" id="{78AF587D-BFCE-4AF0-839B-39DD76A7D680}"/>
              </a:ext>
            </a:extLst>
          </p:cNvPr>
          <p:cNvCxnSpPr>
            <a:cxnSpLocks/>
            <a:stCxn id="31" idx="2"/>
            <a:endCxn id="40" idx="0"/>
          </p:cNvCxnSpPr>
          <p:nvPr/>
        </p:nvCxnSpPr>
        <p:spPr>
          <a:xfrm>
            <a:off x="9091749" y="3525221"/>
            <a:ext cx="0" cy="2307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67C4EF42-3AC6-4FD3-BCE4-65E309740F09}"/>
              </a:ext>
            </a:extLst>
          </p:cNvPr>
          <p:cNvCxnSpPr>
            <a:cxnSpLocks/>
            <a:stCxn id="38" idx="2"/>
            <a:endCxn id="43" idx="0"/>
          </p:cNvCxnSpPr>
          <p:nvPr/>
        </p:nvCxnSpPr>
        <p:spPr>
          <a:xfrm>
            <a:off x="6336655" y="4211020"/>
            <a:ext cx="0" cy="6039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2BBCBA7E-280A-4EBD-B2FC-F1066EB136D6}"/>
              </a:ext>
            </a:extLst>
          </p:cNvPr>
          <p:cNvSpPr/>
          <p:nvPr/>
        </p:nvSpPr>
        <p:spPr>
          <a:xfrm>
            <a:off x="5323276" y="4815012"/>
            <a:ext cx="2026757" cy="461554"/>
          </a:xfrm>
          <a:prstGeom prst="rect">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SARSA</a:t>
            </a:r>
            <a:endParaRPr lang="ko-KR" altLang="en-US" b="1" dirty="0"/>
          </a:p>
        </p:txBody>
      </p:sp>
      <p:sp>
        <p:nvSpPr>
          <p:cNvPr id="44" name="직사각형 43">
            <a:extLst>
              <a:ext uri="{FF2B5EF4-FFF2-40B4-BE49-F238E27FC236}">
                <a16:creationId xmlns:a16="http://schemas.microsoft.com/office/drawing/2014/main" id="{78ADFA55-2EB4-4315-B40F-E93570583513}"/>
              </a:ext>
            </a:extLst>
          </p:cNvPr>
          <p:cNvSpPr/>
          <p:nvPr/>
        </p:nvSpPr>
        <p:spPr>
          <a:xfrm>
            <a:off x="8078370" y="4815012"/>
            <a:ext cx="2026751" cy="461554"/>
          </a:xfrm>
          <a:prstGeom prst="rect">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Q-Learning</a:t>
            </a:r>
            <a:endParaRPr lang="ko-KR" altLang="en-US" b="1" dirty="0"/>
          </a:p>
        </p:txBody>
      </p:sp>
      <p:cxnSp>
        <p:nvCxnSpPr>
          <p:cNvPr id="45" name="직선 화살표 연결선 44">
            <a:extLst>
              <a:ext uri="{FF2B5EF4-FFF2-40B4-BE49-F238E27FC236}">
                <a16:creationId xmlns:a16="http://schemas.microsoft.com/office/drawing/2014/main" id="{52F9C811-AFCF-4286-AFB1-A8B958A3724E}"/>
              </a:ext>
            </a:extLst>
          </p:cNvPr>
          <p:cNvCxnSpPr>
            <a:cxnSpLocks/>
            <a:stCxn id="40" idx="2"/>
          </p:cNvCxnSpPr>
          <p:nvPr/>
        </p:nvCxnSpPr>
        <p:spPr>
          <a:xfrm>
            <a:off x="9091749" y="4217553"/>
            <a:ext cx="0" cy="5974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C68F80F-CD4C-4FD0-B46B-08F5BE10B3E3}"/>
              </a:ext>
            </a:extLst>
          </p:cNvPr>
          <p:cNvSpPr txBox="1"/>
          <p:nvPr/>
        </p:nvSpPr>
        <p:spPr>
          <a:xfrm>
            <a:off x="6373611" y="5471065"/>
            <a:ext cx="2791149" cy="338554"/>
          </a:xfrm>
          <a:prstGeom prst="rect">
            <a:avLst/>
          </a:prstGeom>
          <a:noFill/>
        </p:spPr>
        <p:txBody>
          <a:bodyPr wrap="none" rtlCol="0">
            <a:spAutoFit/>
          </a:bodyPr>
          <a:lstStyle/>
          <a:p>
            <a:r>
              <a:rPr lang="ko-KR" altLang="en-US" sz="1600" b="1" dirty="0">
                <a:solidFill>
                  <a:srgbClr val="C00000"/>
                </a:solidFill>
              </a:rPr>
              <a:t>강화학습 알고리즘의 흐름도</a:t>
            </a:r>
          </a:p>
        </p:txBody>
      </p:sp>
      <p:pic>
        <p:nvPicPr>
          <p:cNvPr id="47" name="그림 46">
            <a:extLst>
              <a:ext uri="{FF2B5EF4-FFF2-40B4-BE49-F238E27FC236}">
                <a16:creationId xmlns:a16="http://schemas.microsoft.com/office/drawing/2014/main" id="{BA7AF388-6B1A-4A52-A6BE-E67D20C03341}"/>
              </a:ext>
            </a:extLst>
          </p:cNvPr>
          <p:cNvPicPr>
            <a:picLocks noChangeAspect="1"/>
          </p:cNvPicPr>
          <p:nvPr/>
        </p:nvPicPr>
        <p:blipFill>
          <a:blip r:embed="rId3"/>
          <a:stretch>
            <a:fillRect/>
          </a:stretch>
        </p:blipFill>
        <p:spPr>
          <a:xfrm>
            <a:off x="427139" y="6214521"/>
            <a:ext cx="3395794" cy="604730"/>
          </a:xfrm>
          <a:prstGeom prst="rect">
            <a:avLst/>
          </a:prstGeom>
        </p:spPr>
      </p:pic>
      <p:sp>
        <p:nvSpPr>
          <p:cNvPr id="48" name="사각형: 둥근 모서리 47">
            <a:extLst>
              <a:ext uri="{FF2B5EF4-FFF2-40B4-BE49-F238E27FC236}">
                <a16:creationId xmlns:a16="http://schemas.microsoft.com/office/drawing/2014/main" id="{A4C5368E-9B22-42E0-9179-197C06BFBF2F}"/>
              </a:ext>
            </a:extLst>
          </p:cNvPr>
          <p:cNvSpPr/>
          <p:nvPr/>
        </p:nvSpPr>
        <p:spPr>
          <a:xfrm>
            <a:off x="5233851" y="2953162"/>
            <a:ext cx="4998707" cy="1348182"/>
          </a:xfrm>
          <a:prstGeom prst="roundRect">
            <a:avLst/>
          </a:prstGeom>
          <a:solidFill>
            <a:srgbClr val="FFFF00">
              <a:alpha val="2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화살표: 왼쪽 48">
            <a:extLst>
              <a:ext uri="{FF2B5EF4-FFF2-40B4-BE49-F238E27FC236}">
                <a16:creationId xmlns:a16="http://schemas.microsoft.com/office/drawing/2014/main" id="{4A287494-6C59-4138-A637-D5AFE84D8582}"/>
              </a:ext>
            </a:extLst>
          </p:cNvPr>
          <p:cNvSpPr/>
          <p:nvPr/>
        </p:nvSpPr>
        <p:spPr>
          <a:xfrm>
            <a:off x="4594939" y="3494436"/>
            <a:ext cx="512961" cy="376138"/>
          </a:xfrm>
          <a:prstGeom prst="lef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TextBox 49">
            <a:extLst>
              <a:ext uri="{FF2B5EF4-FFF2-40B4-BE49-F238E27FC236}">
                <a16:creationId xmlns:a16="http://schemas.microsoft.com/office/drawing/2014/main" id="{24382442-C2FE-4593-BA04-5D2CD9D1A472}"/>
              </a:ext>
            </a:extLst>
          </p:cNvPr>
          <p:cNvSpPr txBox="1"/>
          <p:nvPr/>
        </p:nvSpPr>
        <p:spPr>
          <a:xfrm>
            <a:off x="1794163" y="3494436"/>
            <a:ext cx="2729080" cy="369332"/>
          </a:xfrm>
          <a:prstGeom prst="rect">
            <a:avLst/>
          </a:prstGeom>
          <a:noFill/>
        </p:spPr>
        <p:txBody>
          <a:bodyPr wrap="none" rtlCol="0">
            <a:spAutoFit/>
          </a:bodyPr>
          <a:lstStyle/>
          <a:p>
            <a:r>
              <a:rPr lang="en-US" altLang="ko-KR" b="1" dirty="0">
                <a:solidFill>
                  <a:srgbClr val="C00000"/>
                </a:solidFill>
              </a:rPr>
              <a:t>Dynamic Programming</a:t>
            </a:r>
            <a:endParaRPr lang="ko-KR" altLang="en-US" b="1" dirty="0">
              <a:solidFill>
                <a:srgbClr val="C00000"/>
              </a:solidFill>
            </a:endParaRPr>
          </a:p>
        </p:txBody>
      </p:sp>
      <p:sp>
        <p:nvSpPr>
          <p:cNvPr id="51" name="사각형: 둥근 모서리 50">
            <a:extLst>
              <a:ext uri="{FF2B5EF4-FFF2-40B4-BE49-F238E27FC236}">
                <a16:creationId xmlns:a16="http://schemas.microsoft.com/office/drawing/2014/main" id="{9582F96B-24FB-41D2-B4EF-8906857CF5F4}"/>
              </a:ext>
            </a:extLst>
          </p:cNvPr>
          <p:cNvSpPr/>
          <p:nvPr/>
        </p:nvSpPr>
        <p:spPr>
          <a:xfrm>
            <a:off x="5233851" y="4679106"/>
            <a:ext cx="4998707" cy="705227"/>
          </a:xfrm>
          <a:prstGeom prst="round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화살표: 왼쪽 51">
            <a:extLst>
              <a:ext uri="{FF2B5EF4-FFF2-40B4-BE49-F238E27FC236}">
                <a16:creationId xmlns:a16="http://schemas.microsoft.com/office/drawing/2014/main" id="{A608208D-C0A5-4EB9-92FA-ED52B24F4266}"/>
              </a:ext>
            </a:extLst>
          </p:cNvPr>
          <p:cNvSpPr/>
          <p:nvPr/>
        </p:nvSpPr>
        <p:spPr>
          <a:xfrm>
            <a:off x="4594939" y="4824657"/>
            <a:ext cx="512961" cy="376138"/>
          </a:xfrm>
          <a:prstGeom prst="lef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TextBox 52">
            <a:extLst>
              <a:ext uri="{FF2B5EF4-FFF2-40B4-BE49-F238E27FC236}">
                <a16:creationId xmlns:a16="http://schemas.microsoft.com/office/drawing/2014/main" id="{265D52F8-23AC-4379-A9B4-21C382CAB306}"/>
              </a:ext>
            </a:extLst>
          </p:cNvPr>
          <p:cNvSpPr txBox="1"/>
          <p:nvPr/>
        </p:nvSpPr>
        <p:spPr>
          <a:xfrm>
            <a:off x="1794163" y="4794584"/>
            <a:ext cx="2812865" cy="369332"/>
          </a:xfrm>
          <a:prstGeom prst="rect">
            <a:avLst/>
          </a:prstGeom>
          <a:noFill/>
        </p:spPr>
        <p:txBody>
          <a:bodyPr wrap="square" rtlCol="0">
            <a:spAutoFit/>
          </a:bodyPr>
          <a:lstStyle/>
          <a:p>
            <a:r>
              <a:rPr lang="en-US" altLang="ko-KR" b="1" dirty="0"/>
              <a:t>Reinforcement Learning</a:t>
            </a:r>
            <a:endParaRPr lang="ko-KR" altLang="en-US" b="1" dirty="0"/>
          </a:p>
        </p:txBody>
      </p:sp>
      <p:cxnSp>
        <p:nvCxnSpPr>
          <p:cNvPr id="54" name="직선 연결선 53">
            <a:extLst>
              <a:ext uri="{FF2B5EF4-FFF2-40B4-BE49-F238E27FC236}">
                <a16:creationId xmlns:a16="http://schemas.microsoft.com/office/drawing/2014/main" id="{9C394D21-EED8-483A-9D81-C16B2E862180}"/>
              </a:ext>
            </a:extLst>
          </p:cNvPr>
          <p:cNvCxnSpPr>
            <a:cxnSpLocks/>
          </p:cNvCxnSpPr>
          <p:nvPr/>
        </p:nvCxnSpPr>
        <p:spPr>
          <a:xfrm flipV="1">
            <a:off x="427139" y="6018482"/>
            <a:ext cx="11334226" cy="9815"/>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34C90B02-9FC8-4752-924E-2B0225EC6AFE}"/>
              </a:ext>
            </a:extLst>
          </p:cNvPr>
          <p:cNvSpPr/>
          <p:nvPr/>
        </p:nvSpPr>
        <p:spPr>
          <a:xfrm>
            <a:off x="565982" y="6076080"/>
            <a:ext cx="2759089" cy="307777"/>
          </a:xfrm>
          <a:prstGeom prst="rect">
            <a:avLst/>
          </a:prstGeom>
        </p:spPr>
        <p:txBody>
          <a:bodyPr wrap="none">
            <a:spAutoFit/>
          </a:bodyPr>
          <a:lstStyle/>
          <a:p>
            <a:r>
              <a:rPr lang="en-US" altLang="ko-KR" sz="1400" b="1" dirty="0">
                <a:solidFill>
                  <a:srgbClr val="000000"/>
                </a:solidFill>
                <a:latin typeface="Helvetica Neue"/>
              </a:rPr>
              <a:t>Bellman Expectation Equation</a:t>
            </a:r>
            <a:endParaRPr lang="ko-KR" altLang="en-US" sz="1400" dirty="0"/>
          </a:p>
        </p:txBody>
      </p:sp>
      <p:sp>
        <p:nvSpPr>
          <p:cNvPr id="56" name="직사각형 55">
            <a:extLst>
              <a:ext uri="{FF2B5EF4-FFF2-40B4-BE49-F238E27FC236}">
                <a16:creationId xmlns:a16="http://schemas.microsoft.com/office/drawing/2014/main" id="{A0333776-0FB7-49F7-A47F-E2EED9756D21}"/>
              </a:ext>
            </a:extLst>
          </p:cNvPr>
          <p:cNvSpPr/>
          <p:nvPr/>
        </p:nvSpPr>
        <p:spPr>
          <a:xfrm>
            <a:off x="3912015" y="6073104"/>
            <a:ext cx="2643672" cy="307777"/>
          </a:xfrm>
          <a:prstGeom prst="rect">
            <a:avLst/>
          </a:prstGeom>
        </p:spPr>
        <p:txBody>
          <a:bodyPr wrap="none">
            <a:spAutoFit/>
          </a:bodyPr>
          <a:lstStyle/>
          <a:p>
            <a:r>
              <a:rPr lang="en-US" altLang="ko-KR" sz="1400" b="1" dirty="0">
                <a:solidFill>
                  <a:srgbClr val="000000"/>
                </a:solidFill>
                <a:latin typeface="Helvetica Neue"/>
              </a:rPr>
              <a:t>Bellman </a:t>
            </a:r>
            <a:r>
              <a:rPr lang="en-US" altLang="ko-KR" sz="1400" b="1" dirty="0"/>
              <a:t>Optimality</a:t>
            </a:r>
            <a:r>
              <a:rPr lang="en-US" altLang="ko-KR" sz="1400" b="1" dirty="0">
                <a:solidFill>
                  <a:srgbClr val="000000"/>
                </a:solidFill>
                <a:latin typeface="Helvetica Neue"/>
              </a:rPr>
              <a:t> Equation</a:t>
            </a:r>
            <a:endParaRPr lang="ko-KR" altLang="en-US" sz="1400" dirty="0"/>
          </a:p>
        </p:txBody>
      </p:sp>
      <p:sp>
        <p:nvSpPr>
          <p:cNvPr id="11" name="TextBox 10">
            <a:extLst>
              <a:ext uri="{FF2B5EF4-FFF2-40B4-BE49-F238E27FC236}">
                <a16:creationId xmlns:a16="http://schemas.microsoft.com/office/drawing/2014/main" id="{E9CFBA9C-01F6-41C0-B277-E99AC699DB07}"/>
              </a:ext>
            </a:extLst>
          </p:cNvPr>
          <p:cNvSpPr txBox="1"/>
          <p:nvPr/>
        </p:nvSpPr>
        <p:spPr>
          <a:xfrm>
            <a:off x="6496762" y="3438270"/>
            <a:ext cx="2532011" cy="461665"/>
          </a:xfrm>
          <a:prstGeom prst="rect">
            <a:avLst/>
          </a:prstGeom>
          <a:noFill/>
        </p:spPr>
        <p:txBody>
          <a:bodyPr wrap="square">
            <a:spAutoFit/>
          </a:bodyPr>
          <a:lstStyle/>
          <a:p>
            <a:r>
              <a:rPr lang="ko-KR" altLang="en-US" sz="2400" b="1" dirty="0">
                <a:solidFill>
                  <a:srgbClr val="C00000"/>
                </a:solidFill>
                <a:latin typeface="Helvetica Neue"/>
              </a:rPr>
              <a:t>다른 </a:t>
            </a:r>
            <a:r>
              <a:rPr lang="en-US" altLang="ko-KR" sz="2400" b="1" dirty="0">
                <a:solidFill>
                  <a:srgbClr val="C00000"/>
                </a:solidFill>
                <a:latin typeface="Helvetica Neue"/>
              </a:rPr>
              <a:t>PPT</a:t>
            </a:r>
            <a:r>
              <a:rPr lang="ko-KR" altLang="en-US" sz="2400" b="1" dirty="0">
                <a:solidFill>
                  <a:srgbClr val="C00000"/>
                </a:solidFill>
                <a:latin typeface="Helvetica Neue"/>
              </a:rPr>
              <a:t>로 설명</a:t>
            </a:r>
            <a:endParaRPr lang="ko-KR" altLang="en-US" sz="2400" b="1" i="0" dirty="0">
              <a:solidFill>
                <a:srgbClr val="C00000"/>
              </a:solidFill>
              <a:effectLst/>
              <a:latin typeface="Helvetica Neue"/>
            </a:endParaRPr>
          </a:p>
        </p:txBody>
      </p:sp>
    </p:spTree>
    <p:extLst>
      <p:ext uri="{BB962C8B-B14F-4D97-AF65-F5344CB8AC3E}">
        <p14:creationId xmlns:p14="http://schemas.microsoft.com/office/powerpoint/2010/main" val="13741957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en-US" altLang="ko-KR" b="1" dirty="0"/>
              <a:t>Dynamic Programming</a:t>
            </a:r>
            <a:r>
              <a:rPr lang="ko-KR" altLang="en-US" b="1" dirty="0"/>
              <a:t>의 한계</a:t>
            </a:r>
            <a:endParaRPr lang="en-US" altLang="ko-KR" b="1" dirty="0"/>
          </a:p>
        </p:txBody>
      </p:sp>
      <p:sp>
        <p:nvSpPr>
          <p:cNvPr id="3" name="직사각형 2">
            <a:extLst>
              <a:ext uri="{FF2B5EF4-FFF2-40B4-BE49-F238E27FC236}">
                <a16:creationId xmlns:a16="http://schemas.microsoft.com/office/drawing/2014/main" id="{C7AC8FEB-BEAF-4982-8069-CB686C8A6AFB}"/>
              </a:ext>
            </a:extLst>
          </p:cNvPr>
          <p:cNvSpPr/>
          <p:nvPr/>
        </p:nvSpPr>
        <p:spPr>
          <a:xfrm>
            <a:off x="427138" y="2962341"/>
            <a:ext cx="7596721"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a:t>모델이 없이 학습하는 강화학습</a:t>
            </a:r>
            <a:endParaRPr lang="en-US" altLang="ko-KR" b="1" dirty="0"/>
          </a:p>
        </p:txBody>
      </p:sp>
      <p:sp>
        <p:nvSpPr>
          <p:cNvPr id="10" name="TextBox 9">
            <a:extLst>
              <a:ext uri="{FF2B5EF4-FFF2-40B4-BE49-F238E27FC236}">
                <a16:creationId xmlns:a16="http://schemas.microsoft.com/office/drawing/2014/main" id="{A1D79B17-65F1-464E-95C7-7C061249B26F}"/>
              </a:ext>
            </a:extLst>
          </p:cNvPr>
          <p:cNvSpPr txBox="1"/>
          <p:nvPr/>
        </p:nvSpPr>
        <p:spPr>
          <a:xfrm>
            <a:off x="757212" y="1642888"/>
            <a:ext cx="9524274" cy="1200329"/>
          </a:xfrm>
          <a:prstGeom prst="rect">
            <a:avLst/>
          </a:prstGeom>
          <a:noFill/>
        </p:spPr>
        <p:txBody>
          <a:bodyPr wrap="none" rtlCol="0">
            <a:spAutoFit/>
          </a:bodyPr>
          <a:lstStyle/>
          <a:p>
            <a:pPr marL="342900" indent="-342900">
              <a:buFont typeface="Arial" panose="020B0604020202020204" pitchFamily="34" charset="0"/>
              <a:buChar char="•"/>
            </a:pPr>
            <a:r>
              <a:rPr lang="en-US" altLang="ko-KR" b="1" dirty="0"/>
              <a:t>Policy Iteration </a:t>
            </a:r>
            <a:r>
              <a:rPr lang="en-US" altLang="ko-KR" dirty="0"/>
              <a:t>&amp; </a:t>
            </a:r>
            <a:r>
              <a:rPr lang="en-US" altLang="ko-KR" b="1" dirty="0"/>
              <a:t>Value Iteration</a:t>
            </a:r>
            <a:r>
              <a:rPr lang="ko-KR" altLang="en-US" dirty="0"/>
              <a:t>은 계산을 빠르게 하는 것이지 </a:t>
            </a:r>
            <a:r>
              <a:rPr lang="en-US" altLang="ko-KR" dirty="0"/>
              <a:t>“</a:t>
            </a:r>
            <a:r>
              <a:rPr lang="ko-KR" altLang="en-US" dirty="0"/>
              <a:t>학습</a:t>
            </a:r>
            <a:r>
              <a:rPr lang="en-US" altLang="ko-KR" dirty="0"/>
              <a:t>”</a:t>
            </a:r>
            <a:r>
              <a:rPr lang="ko-KR" altLang="en-US" dirty="0"/>
              <a:t>을 하는게 아님</a:t>
            </a:r>
            <a:endParaRPr lang="en-US" altLang="ko-KR" dirty="0"/>
          </a:p>
          <a:p>
            <a:pPr marL="800100" lvl="1" indent="-342900">
              <a:buFont typeface="Arial" panose="020B0604020202020204" pitchFamily="34" charset="0"/>
              <a:buChar char="•"/>
            </a:pPr>
            <a:r>
              <a:rPr lang="ko-KR" altLang="en-US" dirty="0"/>
              <a:t>계산 복잡도</a:t>
            </a:r>
            <a:endParaRPr lang="en-US" altLang="ko-KR" dirty="0"/>
          </a:p>
          <a:p>
            <a:pPr marL="800100" lvl="1" indent="-342900">
              <a:buFont typeface="Arial" panose="020B0604020202020204" pitchFamily="34" charset="0"/>
              <a:buChar char="•"/>
            </a:pPr>
            <a:r>
              <a:rPr lang="ko-KR" altLang="en-US" dirty="0"/>
              <a:t>차원의 저주</a:t>
            </a:r>
            <a:endParaRPr lang="en-US" altLang="ko-KR" dirty="0"/>
          </a:p>
          <a:p>
            <a:pPr marL="800100" lvl="1" indent="-342900">
              <a:buFont typeface="Arial" panose="020B0604020202020204" pitchFamily="34" charset="0"/>
              <a:buChar char="•"/>
            </a:pPr>
            <a:r>
              <a:rPr lang="ko-KR" altLang="en-US" dirty="0"/>
              <a:t>환경에 대한 완벽한 정보가 필요</a:t>
            </a:r>
          </a:p>
        </p:txBody>
      </p:sp>
      <p:sp>
        <p:nvSpPr>
          <p:cNvPr id="12" name="TextBox 11">
            <a:extLst>
              <a:ext uri="{FF2B5EF4-FFF2-40B4-BE49-F238E27FC236}">
                <a16:creationId xmlns:a16="http://schemas.microsoft.com/office/drawing/2014/main" id="{09585B05-899E-4153-B94E-8B2B53CC691E}"/>
              </a:ext>
            </a:extLst>
          </p:cNvPr>
          <p:cNvSpPr txBox="1"/>
          <p:nvPr/>
        </p:nvSpPr>
        <p:spPr>
          <a:xfrm>
            <a:off x="757212" y="3450797"/>
            <a:ext cx="8384026" cy="369332"/>
          </a:xfrm>
          <a:prstGeom prst="rect">
            <a:avLst/>
          </a:prstGeom>
          <a:noFill/>
        </p:spPr>
        <p:txBody>
          <a:bodyPr wrap="none" rtlCol="0">
            <a:spAutoFit/>
          </a:bodyPr>
          <a:lstStyle/>
          <a:p>
            <a:pPr marL="342900" indent="-342900">
              <a:buFont typeface="Arial" panose="020B0604020202020204" pitchFamily="34" charset="0"/>
              <a:buChar char="•"/>
            </a:pPr>
            <a:r>
              <a:rPr lang="ko-KR" altLang="en-US" dirty="0"/>
              <a:t>환경의 모델은 무엇일까</a:t>
            </a:r>
            <a:r>
              <a:rPr lang="en-US" altLang="ko-KR" dirty="0"/>
              <a:t>? MDP</a:t>
            </a:r>
            <a:r>
              <a:rPr lang="ko-KR" altLang="en-US" dirty="0"/>
              <a:t>에서 환경의 모델은 </a:t>
            </a:r>
            <a:r>
              <a:rPr lang="en-US" altLang="ko-KR" dirty="0"/>
              <a:t>“</a:t>
            </a:r>
            <a:r>
              <a:rPr lang="ko-KR" altLang="en-US" b="1" dirty="0">
                <a:solidFill>
                  <a:srgbClr val="C00000"/>
                </a:solidFill>
              </a:rPr>
              <a:t>상태변환확률</a:t>
            </a:r>
            <a:r>
              <a:rPr lang="en-US" altLang="ko-KR" dirty="0"/>
              <a:t>”</a:t>
            </a:r>
            <a:r>
              <a:rPr lang="ko-KR" altLang="en-US" dirty="0"/>
              <a:t> 과 </a:t>
            </a:r>
            <a:r>
              <a:rPr lang="en-US" altLang="ko-KR" dirty="0"/>
              <a:t>“</a:t>
            </a:r>
            <a:r>
              <a:rPr lang="ko-KR" altLang="en-US" b="1" dirty="0">
                <a:solidFill>
                  <a:srgbClr val="C00000"/>
                </a:solidFill>
              </a:rPr>
              <a:t>보상</a:t>
            </a:r>
            <a:r>
              <a:rPr lang="en-US" altLang="ko-KR" dirty="0"/>
              <a:t>”</a:t>
            </a:r>
            <a:endParaRPr lang="ko-KR" alt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FDD23E6-32C0-492E-A374-FCA77C48477D}"/>
                  </a:ext>
                </a:extLst>
              </p:cNvPr>
              <p:cNvSpPr txBox="1"/>
              <p:nvPr/>
            </p:nvSpPr>
            <p:spPr>
              <a:xfrm>
                <a:off x="4811753" y="4027721"/>
                <a:ext cx="2564998" cy="369332"/>
              </a:xfrm>
              <a:prstGeom prst="rect">
                <a:avLst/>
              </a:prstGeom>
              <a:noFill/>
            </p:spPr>
            <p:txBody>
              <a:bodyPr wrap="none" rtlCol="0">
                <a:spAutoFit/>
              </a:bodyPr>
              <a:lstStyle/>
              <a:p>
                <a:r>
                  <a:rPr lang="ko-KR" altLang="en-US" b="1" dirty="0">
                    <a:solidFill>
                      <a:srgbClr val="C00000"/>
                    </a:solidFill>
                  </a:rPr>
                  <a:t>환경의 모델 </a:t>
                </a:r>
                <a:r>
                  <a:rPr lang="en-US" altLang="ko-KR" b="1" dirty="0">
                    <a:solidFill>
                      <a:srgbClr val="C00000"/>
                    </a:solidFill>
                  </a:rPr>
                  <a:t>= </a:t>
                </a:r>
                <a14:m>
                  <m:oMath xmlns:m="http://schemas.openxmlformats.org/officeDocument/2006/math">
                    <m:sSubSup>
                      <m:sSubSupPr>
                        <m:ctrlPr>
                          <a:rPr lang="en-US" altLang="ko-KR" b="1" i="1" smtClean="0">
                            <a:solidFill>
                              <a:srgbClr val="C00000"/>
                            </a:solidFill>
                            <a:latin typeface="Cambria Math" panose="02040503050406030204" pitchFamily="18" charset="0"/>
                          </a:rPr>
                        </m:ctrlPr>
                      </m:sSubSupPr>
                      <m:e>
                        <m:r>
                          <a:rPr lang="en-US" altLang="ko-KR" b="1" i="1" smtClean="0">
                            <a:solidFill>
                              <a:srgbClr val="C00000"/>
                            </a:solidFill>
                            <a:latin typeface="Cambria Math" panose="02040503050406030204" pitchFamily="18" charset="0"/>
                          </a:rPr>
                          <m:t>𝑷</m:t>
                        </m:r>
                      </m:e>
                      <m:sub>
                        <m:r>
                          <a:rPr lang="en-US" altLang="ko-KR" b="1" i="1" smtClean="0">
                            <a:solidFill>
                              <a:srgbClr val="C00000"/>
                            </a:solidFill>
                            <a:latin typeface="Cambria Math" panose="02040503050406030204" pitchFamily="18" charset="0"/>
                          </a:rPr>
                          <m:t>𝒔𝒔</m:t>
                        </m:r>
                        <m:r>
                          <a:rPr lang="en-US" altLang="ko-KR" b="1" i="1" smtClean="0">
                            <a:solidFill>
                              <a:srgbClr val="C00000"/>
                            </a:solidFill>
                            <a:latin typeface="Cambria Math" panose="02040503050406030204" pitchFamily="18" charset="0"/>
                          </a:rPr>
                          <m:t>′</m:t>
                        </m:r>
                      </m:sub>
                      <m:sup>
                        <m:r>
                          <a:rPr lang="en-US" altLang="ko-KR" b="1" i="1" smtClean="0">
                            <a:solidFill>
                              <a:srgbClr val="C00000"/>
                            </a:solidFill>
                            <a:latin typeface="Cambria Math" panose="02040503050406030204" pitchFamily="18" charset="0"/>
                          </a:rPr>
                          <m:t>𝒂</m:t>
                        </m:r>
                      </m:sup>
                    </m:sSubSup>
                  </m:oMath>
                </a14:m>
                <a:r>
                  <a:rPr lang="en-US" altLang="ko-KR" b="1" dirty="0">
                    <a:solidFill>
                      <a:srgbClr val="C00000"/>
                    </a:solidFill>
                  </a:rPr>
                  <a:t>, </a:t>
                </a:r>
                <a14:m>
                  <m:oMath xmlns:m="http://schemas.openxmlformats.org/officeDocument/2006/math">
                    <m:sSubSup>
                      <m:sSubSupPr>
                        <m:ctrlPr>
                          <a:rPr lang="en-US" altLang="ko-KR" b="1" i="1">
                            <a:solidFill>
                              <a:srgbClr val="C00000"/>
                            </a:solidFill>
                            <a:latin typeface="Cambria Math" panose="02040503050406030204" pitchFamily="18" charset="0"/>
                          </a:rPr>
                        </m:ctrlPr>
                      </m:sSubSupPr>
                      <m:e>
                        <m:r>
                          <a:rPr lang="en-US" altLang="ko-KR" b="1" i="1" smtClean="0">
                            <a:solidFill>
                              <a:srgbClr val="C00000"/>
                            </a:solidFill>
                            <a:latin typeface="Cambria Math" panose="02040503050406030204" pitchFamily="18" charset="0"/>
                          </a:rPr>
                          <m:t>𝑹</m:t>
                        </m:r>
                      </m:e>
                      <m:sub>
                        <m:r>
                          <a:rPr lang="en-US" altLang="ko-KR" b="1" i="1">
                            <a:solidFill>
                              <a:srgbClr val="C00000"/>
                            </a:solidFill>
                            <a:latin typeface="Cambria Math" panose="02040503050406030204" pitchFamily="18" charset="0"/>
                          </a:rPr>
                          <m:t>𝒔</m:t>
                        </m:r>
                      </m:sub>
                      <m:sup>
                        <m:r>
                          <a:rPr lang="en-US" altLang="ko-KR" b="1" i="1">
                            <a:solidFill>
                              <a:srgbClr val="C00000"/>
                            </a:solidFill>
                            <a:latin typeface="Cambria Math" panose="02040503050406030204" pitchFamily="18" charset="0"/>
                          </a:rPr>
                          <m:t>𝒂</m:t>
                        </m:r>
                      </m:sup>
                    </m:sSubSup>
                  </m:oMath>
                </a14:m>
                <a:endParaRPr lang="ko-KR" altLang="en-US" b="1" dirty="0">
                  <a:solidFill>
                    <a:srgbClr val="C00000"/>
                  </a:solidFill>
                </a:endParaRPr>
              </a:p>
            </p:txBody>
          </p:sp>
        </mc:Choice>
        <mc:Fallback xmlns="">
          <p:sp>
            <p:nvSpPr>
              <p:cNvPr id="14" name="TextBox 13">
                <a:extLst>
                  <a:ext uri="{FF2B5EF4-FFF2-40B4-BE49-F238E27FC236}">
                    <a16:creationId xmlns:a16="http://schemas.microsoft.com/office/drawing/2014/main" id="{9FDD23E6-32C0-492E-A374-FCA77C48477D}"/>
                  </a:ext>
                </a:extLst>
              </p:cNvPr>
              <p:cNvSpPr txBox="1">
                <a:spLocks noRot="1" noChangeAspect="1" noMove="1" noResize="1" noEditPoints="1" noAdjustHandles="1" noChangeArrowheads="1" noChangeShapeType="1" noTextEdit="1"/>
              </p:cNvSpPr>
              <p:nvPr/>
            </p:nvSpPr>
            <p:spPr>
              <a:xfrm>
                <a:off x="4811753" y="4027721"/>
                <a:ext cx="2564998" cy="369332"/>
              </a:xfrm>
              <a:prstGeom prst="rect">
                <a:avLst/>
              </a:prstGeom>
              <a:blipFill>
                <a:blip r:embed="rId2"/>
                <a:stretch>
                  <a:fillRect l="-1900" t="-10000" b="-26667"/>
                </a:stretch>
              </a:blipFill>
            </p:spPr>
            <p:txBody>
              <a:bodyPr/>
              <a:lstStyle/>
              <a:p>
                <a:r>
                  <a:rPr lang="ko-KR" altLang="en-US">
                    <a:noFill/>
                  </a:rPr>
                  <a:t> </a:t>
                </a:r>
              </a:p>
            </p:txBody>
          </p:sp>
        </mc:Fallback>
      </mc:AlternateContent>
      <p:sp>
        <p:nvSpPr>
          <p:cNvPr id="16" name="TextBox 15">
            <a:extLst>
              <a:ext uri="{FF2B5EF4-FFF2-40B4-BE49-F238E27FC236}">
                <a16:creationId xmlns:a16="http://schemas.microsoft.com/office/drawing/2014/main" id="{AE4017CF-75B1-4A15-BD78-1D7893EABAF5}"/>
              </a:ext>
            </a:extLst>
          </p:cNvPr>
          <p:cNvSpPr txBox="1"/>
          <p:nvPr/>
        </p:nvSpPr>
        <p:spPr>
          <a:xfrm>
            <a:off x="739826" y="4700843"/>
            <a:ext cx="11452174" cy="2031325"/>
          </a:xfrm>
          <a:prstGeom prst="rect">
            <a:avLst/>
          </a:prstGeom>
          <a:noFill/>
        </p:spPr>
        <p:txBody>
          <a:bodyPr wrap="none" rtlCol="0">
            <a:spAutoFit/>
          </a:bodyPr>
          <a:lstStyle/>
          <a:p>
            <a:pPr marL="342900" indent="-342900">
              <a:buFont typeface="Arial" panose="020B0604020202020204" pitchFamily="34" charset="0"/>
              <a:buChar char="•"/>
            </a:pPr>
            <a:r>
              <a:rPr lang="ko-KR" altLang="en-US" dirty="0"/>
              <a:t>자연현상을 정확하게 모델링하는 것은 </a:t>
            </a:r>
            <a:r>
              <a:rPr lang="ko-KR" altLang="en-US" b="1" dirty="0">
                <a:solidFill>
                  <a:srgbClr val="C00000"/>
                </a:solidFill>
              </a:rPr>
              <a:t>불가능</a:t>
            </a:r>
            <a:r>
              <a:rPr lang="ko-KR" altLang="en-US" dirty="0"/>
              <a:t>에 가까움</a:t>
            </a:r>
            <a:endParaRPr lang="en-US" altLang="ko-KR" dirty="0"/>
          </a:p>
          <a:p>
            <a:endParaRPr lang="en-US" altLang="ko-KR" dirty="0"/>
          </a:p>
          <a:p>
            <a:pPr marL="342900" indent="-342900">
              <a:buFont typeface="Arial" panose="020B0604020202020204" pitchFamily="34" charset="0"/>
              <a:buChar char="•"/>
            </a:pPr>
            <a:r>
              <a:rPr lang="ko-KR" altLang="en-US" dirty="0"/>
              <a:t>모델을 정확히 알기 어려운 경우에 시스템의 </a:t>
            </a:r>
            <a:r>
              <a:rPr lang="ko-KR" altLang="en-US" b="1" dirty="0">
                <a:solidFill>
                  <a:srgbClr val="0070C0"/>
                </a:solidFill>
              </a:rPr>
              <a:t>입력과 출력 사이의 관계</a:t>
            </a:r>
            <a:r>
              <a:rPr lang="ko-KR" altLang="en-US" dirty="0"/>
              <a:t>를 알기 위해 두 가지 방법으로 접근</a:t>
            </a:r>
            <a:endParaRPr lang="en-US" altLang="ko-KR" dirty="0"/>
          </a:p>
          <a:p>
            <a:pPr marL="342900" indent="-342900">
              <a:buFont typeface="Arial" panose="020B0604020202020204" pitchFamily="34" charset="0"/>
              <a:buChar char="•"/>
            </a:pPr>
            <a:endParaRPr lang="en-US" altLang="ko-KR" dirty="0"/>
          </a:p>
          <a:p>
            <a:pPr marL="800100" lvl="1" indent="-342900">
              <a:buFont typeface="+mj-lt"/>
              <a:buAutoNum type="arabicPeriod"/>
            </a:pPr>
            <a:r>
              <a:rPr lang="ko-KR" altLang="en-US" dirty="0"/>
              <a:t>할 수 있는 선에서 정확한 모델링을 한 다음에 모델링 오차에 대한 부분을 실험을 통해 조정 </a:t>
            </a:r>
            <a:r>
              <a:rPr lang="en-US" altLang="ko-KR" dirty="0"/>
              <a:t>(“</a:t>
            </a:r>
            <a:r>
              <a:rPr lang="ko-KR" altLang="en-US" b="1" dirty="0">
                <a:solidFill>
                  <a:srgbClr val="C00000"/>
                </a:solidFill>
              </a:rPr>
              <a:t>한계점</a:t>
            </a:r>
            <a:r>
              <a:rPr lang="en-US" altLang="ko-KR" dirty="0"/>
              <a:t>”)</a:t>
            </a:r>
          </a:p>
          <a:p>
            <a:pPr marL="800100" lvl="1" indent="-342900">
              <a:buFont typeface="+mj-lt"/>
              <a:buAutoNum type="arabicPeriod"/>
            </a:pPr>
            <a:r>
              <a:rPr lang="ko-KR" altLang="en-US" b="1" dirty="0">
                <a:solidFill>
                  <a:srgbClr val="0070C0"/>
                </a:solidFill>
              </a:rPr>
              <a:t>모델 없이 환경과의 상호작용을 통해 입력과 출력 사이의 관계를 학습 </a:t>
            </a:r>
            <a:r>
              <a:rPr lang="en-US" altLang="ko-KR" b="1" dirty="0">
                <a:solidFill>
                  <a:srgbClr val="0070C0"/>
                </a:solidFill>
              </a:rPr>
              <a:t>(“</a:t>
            </a:r>
            <a:r>
              <a:rPr lang="ko-KR" altLang="en-US" b="1" dirty="0">
                <a:solidFill>
                  <a:srgbClr val="0070C0"/>
                </a:solidFill>
              </a:rPr>
              <a:t>강화학습</a:t>
            </a:r>
            <a:r>
              <a:rPr lang="en-US" altLang="ko-KR" b="1" dirty="0">
                <a:solidFill>
                  <a:srgbClr val="0070C0"/>
                </a:solidFill>
              </a:rPr>
              <a:t>”)</a:t>
            </a:r>
          </a:p>
          <a:p>
            <a:pPr marL="342900" indent="-342900">
              <a:buFont typeface="Arial" panose="020B0604020202020204" pitchFamily="34" charset="0"/>
              <a:buChar char="•"/>
            </a:pPr>
            <a:endParaRPr lang="ko-KR" altLang="en-US" dirty="0"/>
          </a:p>
        </p:txBody>
      </p:sp>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31</a:t>
            </a:fld>
            <a:endParaRPr lang="ko-KR" altLang="en-US"/>
          </a:p>
        </p:txBody>
      </p:sp>
      <p:sp>
        <p:nvSpPr>
          <p:cNvPr id="7" name="직사각형 6">
            <a:extLst>
              <a:ext uri="{FF2B5EF4-FFF2-40B4-BE49-F238E27FC236}">
                <a16:creationId xmlns:a16="http://schemas.microsoft.com/office/drawing/2014/main" id="{C51432B4-002C-4612-BD79-2687C8C998D1}"/>
              </a:ext>
            </a:extLst>
          </p:cNvPr>
          <p:cNvSpPr/>
          <p:nvPr/>
        </p:nvSpPr>
        <p:spPr>
          <a:xfrm>
            <a:off x="1632318" y="6109208"/>
            <a:ext cx="8526981" cy="311882"/>
          </a:xfrm>
          <a:prstGeom prst="rect">
            <a:avLst/>
          </a:prstGeom>
          <a:solidFill>
            <a:srgbClr val="00B050">
              <a:alpha val="20000"/>
            </a:srgbClr>
          </a:solidFill>
          <a:ln>
            <a:solidFill>
              <a:srgbClr val="00B05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TextBox 7">
            <a:extLst>
              <a:ext uri="{FF2B5EF4-FFF2-40B4-BE49-F238E27FC236}">
                <a16:creationId xmlns:a16="http://schemas.microsoft.com/office/drawing/2014/main" id="{DF5E1141-C1EF-47D2-9714-2CA3EB04B524}"/>
              </a:ext>
            </a:extLst>
          </p:cNvPr>
          <p:cNvSpPr txBox="1"/>
          <p:nvPr/>
        </p:nvSpPr>
        <p:spPr>
          <a:xfrm>
            <a:off x="3906939" y="6509858"/>
            <a:ext cx="3776996" cy="261610"/>
          </a:xfrm>
          <a:prstGeom prst="rect">
            <a:avLst/>
          </a:prstGeom>
          <a:noFill/>
        </p:spPr>
        <p:txBody>
          <a:bodyPr wrap="none" rtlCol="0">
            <a:spAutoFit/>
          </a:bodyPr>
          <a:lstStyle/>
          <a:p>
            <a:r>
              <a:rPr lang="ko-KR" altLang="en-US" sz="1100" b="1" dirty="0">
                <a:solidFill>
                  <a:srgbClr val="C00000"/>
                </a:solidFill>
              </a:rPr>
              <a:t>앞으로 나오는 강화학습은 모두 모델이 없는 환경을 말함</a:t>
            </a:r>
          </a:p>
        </p:txBody>
      </p:sp>
    </p:spTree>
    <p:extLst>
      <p:ext uri="{BB962C8B-B14F-4D97-AF65-F5344CB8AC3E}">
        <p14:creationId xmlns:p14="http://schemas.microsoft.com/office/powerpoint/2010/main" val="33662117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a:solidFill>
                  <a:schemeClr val="accent6">
                    <a:lumMod val="75000"/>
                  </a:schemeClr>
                </a:solidFill>
              </a:rPr>
              <a:t>강화학습과 정책 평가 </a:t>
            </a:r>
            <a:r>
              <a:rPr lang="en-US" altLang="ko-KR" b="1" dirty="0">
                <a:solidFill>
                  <a:schemeClr val="accent6">
                    <a:lumMod val="75000"/>
                  </a:schemeClr>
                </a:solidFill>
              </a:rPr>
              <a:t>1 : </a:t>
            </a:r>
            <a:r>
              <a:rPr lang="ko-KR" altLang="en-US" b="1" dirty="0">
                <a:solidFill>
                  <a:schemeClr val="accent6">
                    <a:lumMod val="75000"/>
                  </a:schemeClr>
                </a:solidFill>
              </a:rPr>
              <a:t>몬테카를로 예측</a:t>
            </a:r>
            <a:endParaRPr lang="en-US" altLang="ko-KR" b="1" dirty="0">
              <a:solidFill>
                <a:schemeClr val="accent6">
                  <a:lumMod val="75000"/>
                </a:schemeClr>
              </a:solidFill>
            </a:endParaRPr>
          </a:p>
        </p:txBody>
      </p:sp>
      <p:sp>
        <p:nvSpPr>
          <p:cNvPr id="10" name="TextBox 9">
            <a:extLst>
              <a:ext uri="{FF2B5EF4-FFF2-40B4-BE49-F238E27FC236}">
                <a16:creationId xmlns:a16="http://schemas.microsoft.com/office/drawing/2014/main" id="{A1D79B17-65F1-464E-95C7-7C061249B26F}"/>
              </a:ext>
            </a:extLst>
          </p:cNvPr>
          <p:cNvSpPr txBox="1"/>
          <p:nvPr/>
        </p:nvSpPr>
        <p:spPr>
          <a:xfrm>
            <a:off x="757212" y="1642888"/>
            <a:ext cx="11004153" cy="2308324"/>
          </a:xfrm>
          <a:prstGeom prst="rect">
            <a:avLst/>
          </a:prstGeom>
          <a:noFill/>
        </p:spPr>
        <p:txBody>
          <a:bodyPr wrap="square" rtlCol="0">
            <a:spAutoFit/>
          </a:bodyPr>
          <a:lstStyle/>
          <a:p>
            <a:pPr marL="342900" indent="-342900">
              <a:buFont typeface="Arial" panose="020B0604020202020204" pitchFamily="34" charset="0"/>
              <a:buChar char="•"/>
            </a:pPr>
            <a:r>
              <a:rPr lang="ko-KR" altLang="en-US" b="1" dirty="0"/>
              <a:t>사람의 학습 방법과 강화학습의 학습 방법</a:t>
            </a:r>
            <a:endParaRPr lang="en-US" altLang="ko-KR" b="1" dirty="0"/>
          </a:p>
          <a:p>
            <a:pPr marL="800100" lvl="1" indent="-342900">
              <a:buFont typeface="Arial" panose="020B0604020202020204" pitchFamily="34" charset="0"/>
              <a:buChar char="•"/>
            </a:pPr>
            <a:r>
              <a:rPr lang="ko-KR" altLang="en-US" b="1" dirty="0"/>
              <a:t>사람</a:t>
            </a:r>
            <a:r>
              <a:rPr lang="ko-KR" altLang="en-US" dirty="0"/>
              <a:t> </a:t>
            </a:r>
            <a:r>
              <a:rPr lang="en-US" altLang="ko-KR" dirty="0"/>
              <a:t>: </a:t>
            </a:r>
            <a:r>
              <a:rPr lang="ko-KR" altLang="en-US" dirty="0"/>
              <a:t>학습의 많은 부분을 </a:t>
            </a:r>
            <a:r>
              <a:rPr lang="ko-KR" altLang="en-US" u="sng" dirty="0"/>
              <a:t>그냥 바둑을 두면서 진행</a:t>
            </a:r>
            <a:r>
              <a:rPr lang="en-US" altLang="ko-KR" dirty="0"/>
              <a:t>, </a:t>
            </a:r>
            <a:r>
              <a:rPr lang="ko-KR" altLang="en-US" dirty="0"/>
              <a:t>또한 바둑을 둔 후에 </a:t>
            </a:r>
            <a:r>
              <a:rPr lang="ko-KR" altLang="en-US" u="sng" dirty="0"/>
              <a:t>복기</a:t>
            </a:r>
            <a:r>
              <a:rPr lang="ko-KR" altLang="en-US" dirty="0"/>
              <a:t>를 하면서 어디서 어떤 잘못을 했고 어떻게 고쳐야 하는가를 생각</a:t>
            </a:r>
            <a:endParaRPr lang="en-US" altLang="ko-KR" dirty="0"/>
          </a:p>
          <a:p>
            <a:pPr marL="800100" lvl="1" indent="-342900">
              <a:buFont typeface="Arial" panose="020B0604020202020204" pitchFamily="34" charset="0"/>
              <a:buChar char="•"/>
            </a:pPr>
            <a:r>
              <a:rPr lang="ko-KR" altLang="en-US" b="1" dirty="0"/>
              <a:t>강화학습 </a:t>
            </a:r>
            <a:r>
              <a:rPr lang="en-US" altLang="ko-KR" b="1" dirty="0"/>
              <a:t>(</a:t>
            </a:r>
            <a:r>
              <a:rPr lang="ko-KR" altLang="en-US" b="1" dirty="0"/>
              <a:t>반복</a:t>
            </a:r>
            <a:r>
              <a:rPr lang="en-US" altLang="ko-KR" b="1" dirty="0"/>
              <a:t>)</a:t>
            </a:r>
          </a:p>
          <a:p>
            <a:pPr marL="1257300" lvl="2" indent="-342900">
              <a:buFont typeface="+mj-lt"/>
              <a:buAutoNum type="arabicPeriod"/>
            </a:pPr>
            <a:r>
              <a:rPr lang="ko-KR" altLang="en-US" dirty="0"/>
              <a:t>일단 한다</a:t>
            </a:r>
            <a:endParaRPr lang="en-US" altLang="ko-KR" dirty="0"/>
          </a:p>
          <a:p>
            <a:pPr marL="1257300" lvl="2" indent="-342900">
              <a:buFont typeface="+mj-lt"/>
              <a:buAutoNum type="arabicPeriod"/>
            </a:pPr>
            <a:r>
              <a:rPr lang="ko-KR" altLang="en-US" dirty="0"/>
              <a:t>자신을 평가</a:t>
            </a:r>
            <a:endParaRPr lang="en-US" altLang="ko-KR" dirty="0"/>
          </a:p>
          <a:p>
            <a:pPr marL="1257300" lvl="2" indent="-342900">
              <a:buFont typeface="+mj-lt"/>
              <a:buAutoNum type="arabicPeriod"/>
            </a:pPr>
            <a:r>
              <a:rPr lang="ko-KR" altLang="en-US" dirty="0"/>
              <a:t>평가한 대로 자신을 업데이트</a:t>
            </a:r>
            <a:endParaRPr lang="en-US" altLang="ko-KR" dirty="0"/>
          </a:p>
          <a:p>
            <a:pPr marL="1257300" lvl="2" indent="-342900">
              <a:buFont typeface="Arial" panose="020B0604020202020204" pitchFamily="34" charset="0"/>
              <a:buChar char="•"/>
            </a:pPr>
            <a:endParaRPr lang="en-US" altLang="ko-KR"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9585B05-899E-4153-B94E-8B2B53CC691E}"/>
                  </a:ext>
                </a:extLst>
              </p:cNvPr>
              <p:cNvSpPr txBox="1"/>
              <p:nvPr/>
            </p:nvSpPr>
            <p:spPr>
              <a:xfrm>
                <a:off x="739826" y="3791155"/>
                <a:ext cx="10652596" cy="2585323"/>
              </a:xfrm>
              <a:prstGeom prst="rect">
                <a:avLst/>
              </a:prstGeom>
              <a:noFill/>
            </p:spPr>
            <p:txBody>
              <a:bodyPr wrap="none" rtlCol="0">
                <a:spAutoFit/>
              </a:bodyPr>
              <a:lstStyle/>
              <a:p>
                <a:pPr marL="342900" indent="-342900">
                  <a:buFont typeface="Arial" panose="020B0604020202020204" pitchFamily="34" charset="0"/>
                  <a:buChar char="•"/>
                </a:pPr>
                <a:r>
                  <a:rPr lang="ko-KR" altLang="en-US" b="1" dirty="0"/>
                  <a:t>강화학습에서의 예측과 제어</a:t>
                </a:r>
                <a:endParaRPr lang="en-US" altLang="ko-KR" b="1" dirty="0"/>
              </a:p>
              <a:p>
                <a:pPr marL="800100" lvl="1" indent="-342900">
                  <a:buFont typeface="Arial" panose="020B0604020202020204" pitchFamily="34" charset="0"/>
                  <a:buChar char="•"/>
                </a:pPr>
                <a:r>
                  <a:rPr lang="en-US" altLang="ko-KR" b="1" dirty="0"/>
                  <a:t>Bellman Expected Equation</a:t>
                </a:r>
              </a:p>
              <a:p>
                <a:pPr marL="800100" lvl="1" indent="-342900">
                  <a:buFont typeface="Arial" panose="020B0604020202020204" pitchFamily="34" charset="0"/>
                  <a:buChar char="•"/>
                </a:pPr>
                <a:endParaRPr lang="en-US" altLang="ko-KR" b="1" dirty="0"/>
              </a:p>
              <a:p>
                <a:pPr marL="800100" lvl="1" indent="-342900">
                  <a:buFont typeface="Arial" panose="020B0604020202020204" pitchFamily="34" charset="0"/>
                  <a:buChar char="•"/>
                </a:pPr>
                <a:endParaRPr lang="en-US" altLang="ko-KR" b="1" dirty="0"/>
              </a:p>
              <a:p>
                <a:pPr marL="800100" lvl="1" indent="-342900">
                  <a:buFont typeface="Arial" panose="020B0604020202020204" pitchFamily="34" charset="0"/>
                  <a:buChar char="•"/>
                </a:pPr>
                <a:endParaRPr lang="en-US" altLang="ko-KR" b="1" dirty="0"/>
              </a:p>
              <a:p>
                <a:pPr marL="1257300" lvl="2" indent="-342900">
                  <a:buFont typeface="Arial" panose="020B0604020202020204" pitchFamily="34" charset="0"/>
                  <a:buChar char="•"/>
                </a:pPr>
                <a:r>
                  <a:rPr lang="ko-KR" altLang="en-US" dirty="0"/>
                  <a:t>위 식을 계산하려면 가능한 모든 상황을 고려해 </a:t>
                </a:r>
                <a14:m>
                  <m:oMath xmlns:m="http://schemas.openxmlformats.org/officeDocument/2006/math">
                    <m:sSub>
                      <m:sSubPr>
                        <m:ctrlPr>
                          <a:rPr lang="en-US" altLang="ko-KR" i="1" smtClean="0">
                            <a:latin typeface="Cambria Math" panose="02040503050406030204" pitchFamily="18" charset="0"/>
                          </a:rPr>
                        </m:ctrlPr>
                      </m:sSubPr>
                      <m:e>
                        <m:r>
                          <m:rPr>
                            <m:sty m:val="p"/>
                          </m:rPr>
                          <a:rPr lang="en-US" altLang="ko-KR" b="0" i="1">
                            <a:latin typeface="Cambria Math" panose="02040503050406030204" pitchFamily="18" charset="0"/>
                          </a:rPr>
                          <m:t>E</m:t>
                        </m:r>
                      </m:e>
                      <m:sub>
                        <m:r>
                          <a:rPr lang="ko-KR" altLang="en-US" b="0" i="1">
                            <a:latin typeface="Cambria Math" panose="02040503050406030204" pitchFamily="18" charset="0"/>
                          </a:rPr>
                          <m:t>𝜋</m:t>
                        </m:r>
                      </m:sub>
                    </m:sSub>
                  </m:oMath>
                </a14:m>
                <a:r>
                  <a:rPr lang="ko-KR" altLang="en-US" dirty="0"/>
                  <a:t> 을 계산해야 함 </a:t>
                </a:r>
                <a:r>
                  <a:rPr lang="en-US" altLang="ko-KR" sz="1200" b="1" dirty="0">
                    <a:solidFill>
                      <a:srgbClr val="C00000"/>
                    </a:solidFill>
                  </a:rPr>
                  <a:t>(model</a:t>
                </a:r>
                <a:r>
                  <a:rPr lang="ko-KR" altLang="en-US" sz="1200" b="1" dirty="0">
                    <a:solidFill>
                      <a:srgbClr val="C00000"/>
                    </a:solidFill>
                  </a:rPr>
                  <a:t>을 모르기 때문에 불가능</a:t>
                </a:r>
                <a:r>
                  <a:rPr lang="en-US" altLang="ko-KR" sz="1200" b="1" dirty="0">
                    <a:solidFill>
                      <a:srgbClr val="C00000"/>
                    </a:solidFill>
                  </a:rPr>
                  <a:t>)</a:t>
                </a:r>
                <a:endParaRPr lang="en-US" altLang="ko-KR" b="1" dirty="0">
                  <a:solidFill>
                    <a:srgbClr val="C00000"/>
                  </a:solidFill>
                </a:endParaRPr>
              </a:p>
              <a:p>
                <a:pPr marL="1257300" lvl="2" indent="-342900">
                  <a:buFont typeface="Arial" panose="020B0604020202020204" pitchFamily="34" charset="0"/>
                  <a:buChar char="•"/>
                </a:pPr>
                <a:endParaRPr lang="en-US" altLang="ko-KR" b="1" dirty="0"/>
              </a:p>
              <a:p>
                <a:pPr marL="1257300" lvl="2" indent="-342900">
                  <a:buFont typeface="Arial" panose="020B0604020202020204" pitchFamily="34" charset="0"/>
                  <a:buChar char="•"/>
                </a:pPr>
                <a:r>
                  <a:rPr lang="ko-KR" altLang="en-US" dirty="0"/>
                  <a:t>강화학습에서는 적당한 추론을 통해 원래 참 가치함수의 값을 </a:t>
                </a:r>
                <a:r>
                  <a:rPr lang="ko-KR" altLang="en-US" b="1" dirty="0"/>
                  <a:t>예측</a:t>
                </a:r>
                <a:r>
                  <a:rPr lang="en-US" altLang="ko-KR" b="1" dirty="0"/>
                  <a:t>(Prediction)</a:t>
                </a:r>
                <a:r>
                  <a:rPr lang="ko-KR" altLang="en-US" dirty="0"/>
                  <a:t>하는 것</a:t>
                </a:r>
                <a:endParaRPr lang="en-US" altLang="ko-KR" dirty="0"/>
              </a:p>
              <a:p>
                <a:pPr marL="1257300" lvl="2" indent="-342900">
                  <a:buFont typeface="Arial" panose="020B0604020202020204" pitchFamily="34" charset="0"/>
                  <a:buChar char="•"/>
                </a:pPr>
                <a:r>
                  <a:rPr lang="ko-KR" altLang="en-US" dirty="0"/>
                  <a:t>더 나아가 </a:t>
                </a:r>
                <a:r>
                  <a:rPr lang="en-US" altLang="ko-KR" dirty="0"/>
                  <a:t>Action</a:t>
                </a:r>
                <a:r>
                  <a:rPr lang="ko-KR" altLang="en-US" dirty="0"/>
                  <a:t>을 할 수 있도록 발전시키는 것을 </a:t>
                </a:r>
                <a:r>
                  <a:rPr lang="ko-KR" altLang="en-US" b="1" dirty="0"/>
                  <a:t>제어</a:t>
                </a:r>
                <a:r>
                  <a:rPr lang="en-US" altLang="ko-KR" b="1" dirty="0"/>
                  <a:t>(Control)</a:t>
                </a:r>
                <a:r>
                  <a:rPr lang="ko-KR" altLang="en-US" dirty="0"/>
                  <a:t>이라고 부름</a:t>
                </a:r>
                <a:r>
                  <a:rPr lang="en-US" altLang="ko-KR" dirty="0"/>
                  <a:t>.</a:t>
                </a:r>
              </a:p>
            </p:txBody>
          </p:sp>
        </mc:Choice>
        <mc:Fallback xmlns="">
          <p:sp>
            <p:nvSpPr>
              <p:cNvPr id="12" name="TextBox 11">
                <a:extLst>
                  <a:ext uri="{FF2B5EF4-FFF2-40B4-BE49-F238E27FC236}">
                    <a16:creationId xmlns:a16="http://schemas.microsoft.com/office/drawing/2014/main" id="{09585B05-899E-4153-B94E-8B2B53CC691E}"/>
                  </a:ext>
                </a:extLst>
              </p:cNvPr>
              <p:cNvSpPr txBox="1">
                <a:spLocks noRot="1" noChangeAspect="1" noMove="1" noResize="1" noEditPoints="1" noAdjustHandles="1" noChangeArrowheads="1" noChangeShapeType="1" noTextEdit="1"/>
              </p:cNvSpPr>
              <p:nvPr/>
            </p:nvSpPr>
            <p:spPr>
              <a:xfrm>
                <a:off x="739826" y="3791155"/>
                <a:ext cx="10652596" cy="2585323"/>
              </a:xfrm>
              <a:prstGeom prst="rect">
                <a:avLst/>
              </a:prstGeom>
              <a:blipFill>
                <a:blip r:embed="rId2"/>
                <a:stretch>
                  <a:fillRect l="-343" t="-1415" b="-28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FDD23E6-32C0-492E-A374-FCA77C48477D}"/>
                  </a:ext>
                </a:extLst>
              </p:cNvPr>
              <p:cNvSpPr txBox="1"/>
              <p:nvPr/>
            </p:nvSpPr>
            <p:spPr>
              <a:xfrm>
                <a:off x="2682336" y="4503576"/>
                <a:ext cx="420942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1" i="1" smtClean="0">
                              <a:solidFill>
                                <a:schemeClr val="tx1"/>
                              </a:solidFill>
                              <a:latin typeface="Cambria Math" panose="02040503050406030204" pitchFamily="18" charset="0"/>
                            </a:rPr>
                          </m:ctrlPr>
                        </m:sSubPr>
                        <m:e>
                          <m:r>
                            <m:rPr>
                              <m:nor/>
                            </m:rPr>
                            <a:rPr lang="en-US" altLang="ko-KR" b="1" dirty="0">
                              <a:solidFill>
                                <a:schemeClr val="tx1"/>
                              </a:solidFill>
                            </a:rPr>
                            <m:t>v</m:t>
                          </m:r>
                        </m:e>
                        <m:sub>
                          <m:r>
                            <a:rPr lang="ko-KR" altLang="en-US" b="1" i="1" smtClean="0">
                              <a:solidFill>
                                <a:schemeClr val="tx1"/>
                              </a:solidFill>
                              <a:latin typeface="Cambria Math" panose="02040503050406030204" pitchFamily="18" charset="0"/>
                            </a:rPr>
                            <m:t>𝝅</m:t>
                          </m:r>
                        </m:sub>
                      </m:sSub>
                      <m:d>
                        <m:dPr>
                          <m:ctrlPr>
                            <a:rPr lang="en-US" altLang="ko-KR" b="1" i="1" smtClean="0">
                              <a:solidFill>
                                <a:schemeClr val="tx1"/>
                              </a:solidFill>
                              <a:latin typeface="Cambria Math" panose="02040503050406030204" pitchFamily="18" charset="0"/>
                            </a:rPr>
                          </m:ctrlPr>
                        </m:dPr>
                        <m:e>
                          <m:r>
                            <a:rPr lang="en-US" altLang="ko-KR" b="1" i="1" smtClean="0">
                              <a:solidFill>
                                <a:schemeClr val="tx1"/>
                              </a:solidFill>
                              <a:latin typeface="Cambria Math" panose="02040503050406030204" pitchFamily="18" charset="0"/>
                            </a:rPr>
                            <m:t>𝒔</m:t>
                          </m:r>
                        </m:e>
                      </m:d>
                      <m:r>
                        <a:rPr lang="en-US" altLang="ko-KR" b="1" i="1" smtClean="0">
                          <a:solidFill>
                            <a:schemeClr val="tx1"/>
                          </a:solidFill>
                          <a:latin typeface="Cambria Math" panose="02040503050406030204" pitchFamily="18" charset="0"/>
                        </a:rPr>
                        <m:t>=</m:t>
                      </m:r>
                      <m:sSub>
                        <m:sSubPr>
                          <m:ctrlPr>
                            <a:rPr lang="en-US" altLang="ko-KR" b="1" i="1">
                              <a:latin typeface="Cambria Math" panose="02040503050406030204" pitchFamily="18" charset="0"/>
                            </a:rPr>
                          </m:ctrlPr>
                        </m:sSubPr>
                        <m:e>
                          <m:r>
                            <a:rPr lang="en-US" altLang="ko-KR" b="1">
                              <a:latin typeface="Cambria Math" panose="02040503050406030204" pitchFamily="18" charset="0"/>
                            </a:rPr>
                            <m:t>𝐄</m:t>
                          </m:r>
                        </m:e>
                        <m:sub>
                          <m:r>
                            <a:rPr lang="ko-KR" altLang="en-US" b="1" i="1">
                              <a:latin typeface="Cambria Math" panose="02040503050406030204" pitchFamily="18" charset="0"/>
                            </a:rPr>
                            <m:t>𝝅</m:t>
                          </m:r>
                        </m:sub>
                      </m:sSub>
                      <m:d>
                        <m:dPr>
                          <m:begChr m:val="["/>
                          <m:endChr m:val="|"/>
                          <m:ctrlPr>
                            <a:rPr lang="en-US" altLang="ko-KR" b="1" i="1" smtClean="0">
                              <a:solidFill>
                                <a:schemeClr val="tx1"/>
                              </a:solidFill>
                              <a:latin typeface="Cambria Math" panose="02040503050406030204" pitchFamily="18" charset="0"/>
                            </a:rPr>
                          </m:ctrlPr>
                        </m:dPr>
                        <m:e>
                          <m:sSub>
                            <m:sSubPr>
                              <m:ctrlPr>
                                <a:rPr lang="en-US" altLang="ko-KR" b="1" i="1">
                                  <a:solidFill>
                                    <a:schemeClr val="tx1"/>
                                  </a:solidFill>
                                  <a:latin typeface="Cambria Math" panose="02040503050406030204" pitchFamily="18" charset="0"/>
                                </a:rPr>
                              </m:ctrlPr>
                            </m:sSubPr>
                            <m:e>
                              <m:r>
                                <a:rPr lang="en-US" altLang="ko-KR" b="1" i="1">
                                  <a:solidFill>
                                    <a:schemeClr val="tx1"/>
                                  </a:solidFill>
                                  <a:latin typeface="Cambria Math" panose="02040503050406030204" pitchFamily="18" charset="0"/>
                                </a:rPr>
                                <m:t>𝑹</m:t>
                              </m:r>
                            </m:e>
                            <m:sub>
                              <m:r>
                                <a:rPr lang="en-US" altLang="ko-KR" b="1" i="1">
                                  <a:solidFill>
                                    <a:schemeClr val="tx1"/>
                                  </a:solidFill>
                                  <a:latin typeface="Cambria Math" panose="02040503050406030204" pitchFamily="18" charset="0"/>
                                </a:rPr>
                                <m:t>𝒕</m:t>
                              </m:r>
                              <m:r>
                                <a:rPr lang="en-US" altLang="ko-KR" b="1" i="1">
                                  <a:solidFill>
                                    <a:schemeClr val="tx1"/>
                                  </a:solidFill>
                                  <a:latin typeface="Cambria Math" panose="02040503050406030204" pitchFamily="18" charset="0"/>
                                </a:rPr>
                                <m:t>+</m:t>
                              </m:r>
                              <m:r>
                                <a:rPr lang="en-US" altLang="ko-KR" b="1" i="1">
                                  <a:solidFill>
                                    <a:schemeClr val="tx1"/>
                                  </a:solidFill>
                                  <a:latin typeface="Cambria Math" panose="02040503050406030204" pitchFamily="18" charset="0"/>
                                </a:rPr>
                                <m:t>𝟏</m:t>
                              </m:r>
                            </m:sub>
                          </m:sSub>
                          <m:r>
                            <a:rPr lang="en-US" altLang="ko-KR" b="1" i="1" smtClean="0">
                              <a:solidFill>
                                <a:schemeClr val="tx1"/>
                              </a:solidFill>
                              <a:latin typeface="Cambria Math" panose="02040503050406030204" pitchFamily="18" charset="0"/>
                            </a:rPr>
                            <m:t>+</m:t>
                          </m:r>
                          <m:r>
                            <a:rPr lang="ko-KR" altLang="en-US" b="1" i="1">
                              <a:solidFill>
                                <a:schemeClr val="tx1"/>
                              </a:solidFill>
                              <a:latin typeface="Cambria Math" panose="02040503050406030204" pitchFamily="18" charset="0"/>
                            </a:rPr>
                            <m:t>𝜸</m:t>
                          </m:r>
                          <m:sSub>
                            <m:sSubPr>
                              <m:ctrlPr>
                                <a:rPr lang="en-US" altLang="ko-KR" b="1" i="1">
                                  <a:solidFill>
                                    <a:schemeClr val="tx1"/>
                                  </a:solidFill>
                                  <a:latin typeface="Cambria Math" panose="02040503050406030204" pitchFamily="18" charset="0"/>
                                </a:rPr>
                              </m:ctrlPr>
                            </m:sSubPr>
                            <m:e>
                              <m:r>
                                <m:rPr>
                                  <m:nor/>
                                </m:rPr>
                                <a:rPr lang="en-US" altLang="ko-KR" b="1" dirty="0">
                                  <a:solidFill>
                                    <a:schemeClr val="tx1"/>
                                  </a:solidFill>
                                </a:rPr>
                                <m:t>v</m:t>
                              </m:r>
                            </m:e>
                            <m:sub>
                              <m:r>
                                <a:rPr lang="ko-KR" altLang="en-US" b="1" i="1">
                                  <a:solidFill>
                                    <a:schemeClr val="tx1"/>
                                  </a:solidFill>
                                  <a:latin typeface="Cambria Math" panose="02040503050406030204" pitchFamily="18" charset="0"/>
                                </a:rPr>
                                <m:t>𝝅</m:t>
                              </m:r>
                            </m:sub>
                          </m:sSub>
                          <m:d>
                            <m:dPr>
                              <m:ctrlPr>
                                <a:rPr lang="en-US" altLang="ko-KR" b="1" i="1">
                                  <a:solidFill>
                                    <a:schemeClr val="tx1"/>
                                  </a:solidFill>
                                  <a:latin typeface="Cambria Math" panose="02040503050406030204" pitchFamily="18" charset="0"/>
                                </a:rPr>
                              </m:ctrlPr>
                            </m:dPr>
                            <m:e>
                              <m:sSub>
                                <m:sSubPr>
                                  <m:ctrlPr>
                                    <a:rPr lang="en-US" altLang="ko-KR" b="1" i="1">
                                      <a:solidFill>
                                        <a:schemeClr val="tx1"/>
                                      </a:solidFill>
                                      <a:latin typeface="Cambria Math" panose="02040503050406030204" pitchFamily="18" charset="0"/>
                                    </a:rPr>
                                  </m:ctrlPr>
                                </m:sSubPr>
                                <m:e>
                                  <m:r>
                                    <a:rPr lang="en-US" altLang="ko-KR" b="1" i="1">
                                      <a:solidFill>
                                        <a:schemeClr val="tx1"/>
                                      </a:solidFill>
                                      <a:latin typeface="Cambria Math" panose="02040503050406030204" pitchFamily="18" charset="0"/>
                                    </a:rPr>
                                    <m:t>𝒔</m:t>
                                  </m:r>
                                </m:e>
                                <m:sub>
                                  <m:r>
                                    <a:rPr lang="en-US" altLang="ko-KR" b="1" i="1">
                                      <a:solidFill>
                                        <a:schemeClr val="tx1"/>
                                      </a:solidFill>
                                      <a:latin typeface="Cambria Math" panose="02040503050406030204" pitchFamily="18" charset="0"/>
                                    </a:rPr>
                                    <m:t>𝒕</m:t>
                                  </m:r>
                                  <m:r>
                                    <a:rPr lang="en-US" altLang="ko-KR" b="1" i="1">
                                      <a:solidFill>
                                        <a:schemeClr val="tx1"/>
                                      </a:solidFill>
                                      <a:latin typeface="Cambria Math" panose="02040503050406030204" pitchFamily="18" charset="0"/>
                                    </a:rPr>
                                    <m:t>+</m:t>
                                  </m:r>
                                  <m:r>
                                    <a:rPr lang="en-US" altLang="ko-KR" b="1" i="1">
                                      <a:solidFill>
                                        <a:schemeClr val="tx1"/>
                                      </a:solidFill>
                                      <a:latin typeface="Cambria Math" panose="02040503050406030204" pitchFamily="18" charset="0"/>
                                    </a:rPr>
                                    <m:t>𝟏</m:t>
                                  </m:r>
                                </m:sub>
                              </m:sSub>
                            </m:e>
                          </m:d>
                          <m:r>
                            <a:rPr lang="en-US" altLang="ko-KR" b="1" i="1" smtClean="0">
                              <a:solidFill>
                                <a:schemeClr val="tx1"/>
                              </a:solidFill>
                              <a:latin typeface="Cambria Math" panose="02040503050406030204" pitchFamily="18" charset="0"/>
                            </a:rPr>
                            <m:t> </m:t>
                          </m:r>
                        </m:e>
                      </m:d>
                      <m:r>
                        <a:rPr lang="en-US" altLang="ko-KR" b="1" i="1" smtClean="0">
                          <a:solidFill>
                            <a:schemeClr val="tx1"/>
                          </a:solidFill>
                          <a:latin typeface="Cambria Math" panose="02040503050406030204" pitchFamily="18" charset="0"/>
                        </a:rPr>
                        <m:t> </m:t>
                      </m:r>
                      <m:sSub>
                        <m:sSubPr>
                          <m:ctrlPr>
                            <a:rPr lang="en-US" altLang="ko-KR" b="1" i="1">
                              <a:solidFill>
                                <a:schemeClr val="tx1"/>
                              </a:solidFill>
                              <a:latin typeface="Cambria Math" panose="02040503050406030204" pitchFamily="18" charset="0"/>
                            </a:rPr>
                          </m:ctrlPr>
                        </m:sSubPr>
                        <m:e>
                          <m:r>
                            <a:rPr lang="en-US" altLang="ko-KR" b="1" i="1" smtClean="0">
                              <a:solidFill>
                                <a:schemeClr val="tx1"/>
                              </a:solidFill>
                              <a:latin typeface="Cambria Math" panose="02040503050406030204" pitchFamily="18" charset="0"/>
                            </a:rPr>
                            <m:t>𝑺</m:t>
                          </m:r>
                        </m:e>
                        <m:sub>
                          <m:r>
                            <a:rPr lang="en-US" altLang="ko-KR" b="1" i="1">
                              <a:solidFill>
                                <a:schemeClr val="tx1"/>
                              </a:solidFill>
                              <a:latin typeface="Cambria Math" panose="02040503050406030204" pitchFamily="18" charset="0"/>
                            </a:rPr>
                            <m:t>𝒕</m:t>
                          </m:r>
                        </m:sub>
                      </m:sSub>
                      <m:r>
                        <a:rPr lang="en-US" altLang="ko-KR" b="1" i="1" smtClean="0">
                          <a:solidFill>
                            <a:schemeClr val="tx1"/>
                          </a:solidFill>
                          <a:latin typeface="Cambria Math" panose="02040503050406030204" pitchFamily="18" charset="0"/>
                        </a:rPr>
                        <m:t>=</m:t>
                      </m:r>
                      <m:r>
                        <a:rPr lang="en-US" altLang="ko-KR" b="1" i="1">
                          <a:solidFill>
                            <a:schemeClr val="tx1"/>
                          </a:solidFill>
                          <a:latin typeface="Cambria Math" panose="02040503050406030204" pitchFamily="18" charset="0"/>
                        </a:rPr>
                        <m:t>𝒔</m:t>
                      </m:r>
                      <m:r>
                        <a:rPr lang="en-US" altLang="ko-KR" b="1" i="1">
                          <a:solidFill>
                            <a:schemeClr val="tx1"/>
                          </a:solidFill>
                          <a:latin typeface="Cambria Math" panose="02040503050406030204" pitchFamily="18" charset="0"/>
                        </a:rPr>
                        <m:t>]</m:t>
                      </m:r>
                    </m:oMath>
                  </m:oMathPara>
                </a14:m>
                <a:endParaRPr lang="ko-KR" altLang="en-US" b="1" dirty="0">
                  <a:solidFill>
                    <a:schemeClr val="tx1"/>
                  </a:solidFill>
                </a:endParaRPr>
              </a:p>
            </p:txBody>
          </p:sp>
        </mc:Choice>
        <mc:Fallback xmlns="">
          <p:sp>
            <p:nvSpPr>
              <p:cNvPr id="14" name="TextBox 13">
                <a:extLst>
                  <a:ext uri="{FF2B5EF4-FFF2-40B4-BE49-F238E27FC236}">
                    <a16:creationId xmlns:a16="http://schemas.microsoft.com/office/drawing/2014/main" id="{9FDD23E6-32C0-492E-A374-FCA77C48477D}"/>
                  </a:ext>
                </a:extLst>
              </p:cNvPr>
              <p:cNvSpPr txBox="1">
                <a:spLocks noRot="1" noChangeAspect="1" noMove="1" noResize="1" noEditPoints="1" noAdjustHandles="1" noChangeArrowheads="1" noChangeShapeType="1" noTextEdit="1"/>
              </p:cNvSpPr>
              <p:nvPr/>
            </p:nvSpPr>
            <p:spPr>
              <a:xfrm>
                <a:off x="2682336" y="4503576"/>
                <a:ext cx="4209422" cy="369332"/>
              </a:xfrm>
              <a:prstGeom prst="rect">
                <a:avLst/>
              </a:prstGeom>
              <a:blipFill>
                <a:blip r:embed="rId3"/>
                <a:stretch>
                  <a:fillRect b="-20000"/>
                </a:stretch>
              </a:blipFill>
            </p:spPr>
            <p:txBody>
              <a:bodyPr/>
              <a:lstStyle/>
              <a:p>
                <a:r>
                  <a:rPr lang="ko-KR" altLang="en-US">
                    <a:noFill/>
                  </a:rPr>
                  <a:t> </a:t>
                </a:r>
              </a:p>
            </p:txBody>
          </p:sp>
        </mc:Fallback>
      </mc:AlternateContent>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32</a:t>
            </a:fld>
            <a:endParaRPr lang="ko-KR" altLang="en-US"/>
          </a:p>
        </p:txBody>
      </p:sp>
      <p:sp>
        <p:nvSpPr>
          <p:cNvPr id="21" name="TextBox 20">
            <a:extLst>
              <a:ext uri="{FF2B5EF4-FFF2-40B4-BE49-F238E27FC236}">
                <a16:creationId xmlns:a16="http://schemas.microsoft.com/office/drawing/2014/main" id="{E57424EC-BD4F-4AD5-A7BA-F1FE84190868}"/>
              </a:ext>
            </a:extLst>
          </p:cNvPr>
          <p:cNvSpPr txBox="1"/>
          <p:nvPr/>
        </p:nvSpPr>
        <p:spPr>
          <a:xfrm>
            <a:off x="5684939" y="3023472"/>
            <a:ext cx="3236784" cy="261610"/>
          </a:xfrm>
          <a:prstGeom prst="rect">
            <a:avLst/>
          </a:prstGeom>
          <a:noFill/>
        </p:spPr>
        <p:txBody>
          <a:bodyPr wrap="none" rtlCol="0">
            <a:spAutoFit/>
          </a:bodyPr>
          <a:lstStyle/>
          <a:p>
            <a:r>
              <a:rPr lang="en-US" altLang="ko-KR" sz="1100" b="1" dirty="0">
                <a:solidFill>
                  <a:srgbClr val="C00000"/>
                </a:solidFill>
              </a:rPr>
              <a:t>Agent</a:t>
            </a:r>
            <a:r>
              <a:rPr lang="ko-KR" altLang="en-US" sz="1100" b="1" dirty="0">
                <a:solidFill>
                  <a:srgbClr val="C00000"/>
                </a:solidFill>
              </a:rPr>
              <a:t>가 겪은 경험을 통해 가치함수를 업데이트</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710BA32-46C4-4A74-BCAE-855527168B34}"/>
                  </a:ext>
                </a:extLst>
              </p:cNvPr>
              <p:cNvSpPr txBox="1"/>
              <p:nvPr/>
            </p:nvSpPr>
            <p:spPr>
              <a:xfrm>
                <a:off x="6891758" y="4280945"/>
                <a:ext cx="5229317" cy="769441"/>
              </a:xfrm>
              <a:prstGeom prst="rect">
                <a:avLst/>
              </a:prstGeom>
              <a:noFill/>
            </p:spPr>
            <p:txBody>
              <a:bodyPr wrap="none" rtlCol="0">
                <a:spAutoFit/>
              </a:bodyPr>
              <a:lstStyle/>
              <a:p>
                <a:r>
                  <a:rPr lang="en-US" altLang="ko-KR" sz="1100" b="1" dirty="0">
                    <a:solidFill>
                      <a:srgbClr val="C00000"/>
                    </a:solidFill>
                  </a:rPr>
                  <a:t>Dynamic</a:t>
                </a:r>
                <a:r>
                  <a:rPr lang="ko-KR" altLang="en-US" sz="1100" b="1" dirty="0">
                    <a:solidFill>
                      <a:srgbClr val="C00000"/>
                    </a:solidFill>
                  </a:rPr>
                  <a:t> </a:t>
                </a:r>
                <a:r>
                  <a:rPr lang="en-US" altLang="ko-KR" sz="1100" b="1" dirty="0">
                    <a:solidFill>
                      <a:srgbClr val="C00000"/>
                    </a:solidFill>
                  </a:rPr>
                  <a:t>Programming</a:t>
                </a:r>
                <a:r>
                  <a:rPr lang="ko-KR" altLang="en-US" sz="1100" b="1" dirty="0">
                    <a:solidFill>
                      <a:srgbClr val="C00000"/>
                    </a:solidFill>
                  </a:rPr>
                  <a:t>에서 </a:t>
                </a:r>
                <a:r>
                  <a:rPr lang="en-US" altLang="ko-KR" sz="1100" b="1" dirty="0">
                    <a:solidFill>
                      <a:srgbClr val="C00000"/>
                    </a:solidFill>
                  </a:rPr>
                  <a:t>“Policy Iteration”</a:t>
                </a:r>
                <a:r>
                  <a:rPr lang="ko-KR" altLang="en-US" sz="1100" b="1" dirty="0">
                    <a:solidFill>
                      <a:srgbClr val="C00000"/>
                    </a:solidFill>
                  </a:rPr>
                  <a:t>은</a:t>
                </a:r>
                <a:endParaRPr lang="en-US" altLang="ko-KR" sz="1100" b="1" dirty="0">
                  <a:solidFill>
                    <a:srgbClr val="C00000"/>
                  </a:solidFill>
                </a:endParaRPr>
              </a:p>
              <a:p>
                <a:r>
                  <a:rPr lang="en-US" altLang="ko-KR" sz="1100" b="1" dirty="0">
                    <a:solidFill>
                      <a:srgbClr val="C00000"/>
                    </a:solidFill>
                  </a:rPr>
                  <a:t>“Policy Evaluation(</a:t>
                </a:r>
                <a:r>
                  <a:rPr lang="ko-KR" altLang="en-US" sz="1100" b="1" dirty="0">
                    <a:solidFill>
                      <a:srgbClr val="C00000"/>
                    </a:solidFill>
                  </a:rPr>
                  <a:t>정책 평가</a:t>
                </a:r>
                <a:r>
                  <a:rPr lang="en-US" altLang="ko-KR" sz="1100" b="1" dirty="0">
                    <a:solidFill>
                      <a:srgbClr val="C00000"/>
                    </a:solidFill>
                  </a:rPr>
                  <a:t>)”</a:t>
                </a:r>
                <a:r>
                  <a:rPr lang="ko-KR" altLang="en-US" sz="1100" b="1" dirty="0">
                    <a:solidFill>
                      <a:srgbClr val="C00000"/>
                    </a:solidFill>
                  </a:rPr>
                  <a:t>와 </a:t>
                </a:r>
                <a:r>
                  <a:rPr lang="en-US" altLang="ko-KR" sz="1100" b="1" dirty="0">
                    <a:solidFill>
                      <a:srgbClr val="C00000"/>
                    </a:solidFill>
                  </a:rPr>
                  <a:t>“Policy Improvement(</a:t>
                </a:r>
                <a:r>
                  <a:rPr lang="ko-KR" altLang="en-US" sz="1100" b="1" dirty="0">
                    <a:solidFill>
                      <a:srgbClr val="C00000"/>
                    </a:solidFill>
                  </a:rPr>
                  <a:t>정책 발전</a:t>
                </a:r>
                <a:r>
                  <a:rPr lang="en-US" altLang="ko-KR" sz="1100" b="1" dirty="0">
                    <a:solidFill>
                      <a:srgbClr val="C00000"/>
                    </a:solidFill>
                  </a:rPr>
                  <a:t>)”</a:t>
                </a:r>
                <a:r>
                  <a:rPr lang="ko-KR" altLang="en-US" sz="1100" b="1" dirty="0">
                    <a:solidFill>
                      <a:srgbClr val="C00000"/>
                    </a:solidFill>
                  </a:rPr>
                  <a:t>으로 구성</a:t>
                </a:r>
                <a:r>
                  <a:rPr lang="en-US" altLang="ko-KR" sz="1100" b="1" dirty="0">
                    <a:solidFill>
                      <a:srgbClr val="C00000"/>
                    </a:solidFill>
                  </a:rPr>
                  <a:t> </a:t>
                </a:r>
              </a:p>
              <a:p>
                <a:r>
                  <a:rPr lang="en-US" altLang="ko-KR" sz="1100" b="1" dirty="0">
                    <a:solidFill>
                      <a:srgbClr val="C00000"/>
                    </a:solidFill>
                  </a:rPr>
                  <a:t>“Policy Evaluation”</a:t>
                </a:r>
                <a:r>
                  <a:rPr lang="ko-KR" altLang="en-US" sz="1100" b="1" dirty="0">
                    <a:solidFill>
                      <a:srgbClr val="C00000"/>
                    </a:solidFill>
                  </a:rPr>
                  <a:t>는 현재의 </a:t>
                </a:r>
                <a:r>
                  <a:rPr lang="en-US" altLang="ko-KR" sz="1100" b="1" dirty="0">
                    <a:solidFill>
                      <a:srgbClr val="C00000"/>
                    </a:solidFill>
                  </a:rPr>
                  <a:t>Policy</a:t>
                </a:r>
                <a:r>
                  <a:rPr lang="ko-KR" altLang="en-US" sz="1100" b="1" dirty="0">
                    <a:solidFill>
                      <a:srgbClr val="C00000"/>
                    </a:solidFill>
                  </a:rPr>
                  <a:t>에 대해 </a:t>
                </a:r>
                <a14:m>
                  <m:oMath xmlns:m="http://schemas.openxmlformats.org/officeDocument/2006/math">
                    <m:sSub>
                      <m:sSubPr>
                        <m:ctrlPr>
                          <a:rPr lang="en-US" altLang="ko-KR" sz="1100" b="1" i="1" smtClean="0">
                            <a:solidFill>
                              <a:schemeClr val="tx1"/>
                            </a:solidFill>
                            <a:latin typeface="Cambria Math" panose="02040503050406030204" pitchFamily="18" charset="0"/>
                          </a:rPr>
                        </m:ctrlPr>
                      </m:sSubPr>
                      <m:e>
                        <m:r>
                          <m:rPr>
                            <m:nor/>
                          </m:rPr>
                          <a:rPr lang="en-US" altLang="ko-KR" sz="1100" b="1" dirty="0">
                            <a:solidFill>
                              <a:schemeClr val="tx1"/>
                            </a:solidFill>
                          </a:rPr>
                          <m:t>v</m:t>
                        </m:r>
                      </m:e>
                      <m:sub>
                        <m:r>
                          <a:rPr lang="ko-KR" altLang="en-US" sz="1100" b="1" i="1" smtClean="0">
                            <a:solidFill>
                              <a:schemeClr val="tx1"/>
                            </a:solidFill>
                            <a:latin typeface="Cambria Math" panose="02040503050406030204" pitchFamily="18" charset="0"/>
                          </a:rPr>
                          <m:t>𝝅</m:t>
                        </m:r>
                      </m:sub>
                    </m:sSub>
                    <m:d>
                      <m:dPr>
                        <m:ctrlPr>
                          <a:rPr lang="en-US" altLang="ko-KR" sz="1100" b="1" i="1" smtClean="0">
                            <a:solidFill>
                              <a:schemeClr val="tx1"/>
                            </a:solidFill>
                            <a:latin typeface="Cambria Math" panose="02040503050406030204" pitchFamily="18" charset="0"/>
                          </a:rPr>
                        </m:ctrlPr>
                      </m:dPr>
                      <m:e>
                        <m:r>
                          <a:rPr lang="en-US" altLang="ko-KR" sz="1100" b="1" i="1" smtClean="0">
                            <a:solidFill>
                              <a:schemeClr val="tx1"/>
                            </a:solidFill>
                            <a:latin typeface="Cambria Math" panose="02040503050406030204" pitchFamily="18" charset="0"/>
                          </a:rPr>
                          <m:t>𝒔</m:t>
                        </m:r>
                      </m:e>
                    </m:d>
                    <m:r>
                      <a:rPr lang="en-US" altLang="ko-KR" sz="1100" b="1" i="1" smtClean="0">
                        <a:solidFill>
                          <a:schemeClr val="tx1"/>
                        </a:solidFill>
                        <a:latin typeface="Cambria Math" panose="02040503050406030204" pitchFamily="18" charset="0"/>
                      </a:rPr>
                      <m:t> </m:t>
                    </m:r>
                  </m:oMath>
                </a14:m>
                <a:r>
                  <a:rPr lang="en-US" altLang="ko-KR" sz="1100" b="1" dirty="0">
                    <a:solidFill>
                      <a:srgbClr val="C00000"/>
                    </a:solidFill>
                  </a:rPr>
                  <a:t>(</a:t>
                </a:r>
                <a:r>
                  <a:rPr lang="ko-KR" altLang="en-US" sz="1100" b="1" dirty="0">
                    <a:solidFill>
                      <a:srgbClr val="C00000"/>
                    </a:solidFill>
                  </a:rPr>
                  <a:t>가치함수</a:t>
                </a:r>
                <a:r>
                  <a:rPr lang="en-US" altLang="ko-KR" sz="1100" b="1" dirty="0">
                    <a:solidFill>
                      <a:srgbClr val="C00000"/>
                    </a:solidFill>
                  </a:rPr>
                  <a:t>)</a:t>
                </a:r>
                <a:r>
                  <a:rPr lang="ko-KR" altLang="en-US" sz="1100" b="1" dirty="0">
                    <a:solidFill>
                      <a:srgbClr val="C00000"/>
                    </a:solidFill>
                  </a:rPr>
                  <a:t>를 계산하는 과정 </a:t>
                </a:r>
                <a:endParaRPr lang="en-US" altLang="ko-KR" sz="1100" b="1" dirty="0">
                  <a:solidFill>
                    <a:srgbClr val="C00000"/>
                  </a:solidFill>
                </a:endParaRPr>
              </a:p>
              <a:p>
                <a:r>
                  <a:rPr lang="en-US" altLang="ko-KR" sz="1100" b="1" dirty="0">
                    <a:solidFill>
                      <a:srgbClr val="C00000"/>
                    </a:solidFill>
                  </a:rPr>
                  <a:t>“Policy Evaluation”</a:t>
                </a:r>
                <a:r>
                  <a:rPr lang="ko-KR" altLang="en-US" sz="1100" b="1" dirty="0">
                    <a:solidFill>
                      <a:srgbClr val="C00000"/>
                    </a:solidFill>
                  </a:rPr>
                  <a:t>에 사용하는 </a:t>
                </a:r>
                <a:r>
                  <a:rPr lang="en-US" altLang="ko-KR" sz="1100" b="1" dirty="0">
                    <a:solidFill>
                      <a:srgbClr val="C00000"/>
                    </a:solidFill>
                  </a:rPr>
                  <a:t>“Bellman</a:t>
                </a:r>
                <a:r>
                  <a:rPr lang="ko-KR" altLang="en-US" sz="1100" b="1" dirty="0">
                    <a:solidFill>
                      <a:srgbClr val="C00000"/>
                    </a:solidFill>
                  </a:rPr>
                  <a:t> </a:t>
                </a:r>
                <a:r>
                  <a:rPr lang="en-US" altLang="ko-KR" sz="1100" b="1" dirty="0">
                    <a:solidFill>
                      <a:srgbClr val="C00000"/>
                    </a:solidFill>
                  </a:rPr>
                  <a:t>Expected Equation”</a:t>
                </a:r>
                <a:endParaRPr lang="ko-KR" altLang="en-US" sz="1100" b="1" dirty="0">
                  <a:solidFill>
                    <a:srgbClr val="C00000"/>
                  </a:solidFill>
                </a:endParaRPr>
              </a:p>
            </p:txBody>
          </p:sp>
        </mc:Choice>
        <mc:Fallback xmlns="">
          <p:sp>
            <p:nvSpPr>
              <p:cNvPr id="23" name="TextBox 22">
                <a:extLst>
                  <a:ext uri="{FF2B5EF4-FFF2-40B4-BE49-F238E27FC236}">
                    <a16:creationId xmlns:a16="http://schemas.microsoft.com/office/drawing/2014/main" id="{B710BA32-46C4-4A74-BCAE-855527168B34}"/>
                  </a:ext>
                </a:extLst>
              </p:cNvPr>
              <p:cNvSpPr txBox="1">
                <a:spLocks noRot="1" noChangeAspect="1" noMove="1" noResize="1" noEditPoints="1" noAdjustHandles="1" noChangeArrowheads="1" noChangeShapeType="1" noTextEdit="1"/>
              </p:cNvSpPr>
              <p:nvPr/>
            </p:nvSpPr>
            <p:spPr>
              <a:xfrm>
                <a:off x="6891758" y="4280945"/>
                <a:ext cx="5229317" cy="769441"/>
              </a:xfrm>
              <a:prstGeom prst="rect">
                <a:avLst/>
              </a:prstGeom>
              <a:blipFill>
                <a:blip r:embed="rId4"/>
                <a:stretch>
                  <a:fillRect b="-4762"/>
                </a:stretch>
              </a:blipFill>
            </p:spPr>
            <p:txBody>
              <a:bodyPr/>
              <a:lstStyle/>
              <a:p>
                <a:r>
                  <a:rPr lang="ko-KR" altLang="en-US">
                    <a:noFill/>
                  </a:rPr>
                  <a:t> </a:t>
                </a:r>
              </a:p>
            </p:txBody>
          </p:sp>
        </mc:Fallback>
      </mc:AlternateContent>
      <p:sp>
        <p:nvSpPr>
          <p:cNvPr id="25" name="직사각형 24">
            <a:extLst>
              <a:ext uri="{FF2B5EF4-FFF2-40B4-BE49-F238E27FC236}">
                <a16:creationId xmlns:a16="http://schemas.microsoft.com/office/drawing/2014/main" id="{650A2F9D-1AAD-461D-AF46-144572C7AA1C}"/>
              </a:ext>
            </a:extLst>
          </p:cNvPr>
          <p:cNvSpPr/>
          <p:nvPr/>
        </p:nvSpPr>
        <p:spPr>
          <a:xfrm>
            <a:off x="2853829" y="4558511"/>
            <a:ext cx="3866436" cy="311882"/>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9202545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a:solidFill>
                  <a:schemeClr val="accent6">
                    <a:lumMod val="75000"/>
                  </a:schemeClr>
                </a:solidFill>
              </a:rPr>
              <a:t>강화학습과 정책 평가 </a:t>
            </a:r>
            <a:r>
              <a:rPr lang="en-US" altLang="ko-KR" b="1" dirty="0">
                <a:solidFill>
                  <a:schemeClr val="accent6">
                    <a:lumMod val="75000"/>
                  </a:schemeClr>
                </a:solidFill>
              </a:rPr>
              <a:t>1 : </a:t>
            </a:r>
            <a:r>
              <a:rPr lang="ko-KR" altLang="en-US" b="1" dirty="0">
                <a:solidFill>
                  <a:schemeClr val="accent6">
                    <a:lumMod val="75000"/>
                  </a:schemeClr>
                </a:solidFill>
              </a:rPr>
              <a:t>몬테카를로 예측</a:t>
            </a:r>
            <a:endParaRPr lang="en-US" altLang="ko-KR" b="1" dirty="0">
              <a:solidFill>
                <a:schemeClr val="accent6">
                  <a:lumMod val="75000"/>
                </a:schemeClr>
              </a:solidFill>
            </a:endParaRPr>
          </a:p>
        </p:txBody>
      </p:sp>
      <p:sp>
        <p:nvSpPr>
          <p:cNvPr id="10" name="TextBox 9">
            <a:extLst>
              <a:ext uri="{FF2B5EF4-FFF2-40B4-BE49-F238E27FC236}">
                <a16:creationId xmlns:a16="http://schemas.microsoft.com/office/drawing/2014/main" id="{A1D79B17-65F1-464E-95C7-7C061249B26F}"/>
              </a:ext>
            </a:extLst>
          </p:cNvPr>
          <p:cNvSpPr txBox="1"/>
          <p:nvPr/>
        </p:nvSpPr>
        <p:spPr>
          <a:xfrm>
            <a:off x="757212" y="1642888"/>
            <a:ext cx="11004153" cy="2585323"/>
          </a:xfrm>
          <a:prstGeom prst="rect">
            <a:avLst/>
          </a:prstGeom>
          <a:noFill/>
        </p:spPr>
        <p:txBody>
          <a:bodyPr wrap="square" rtlCol="0">
            <a:spAutoFit/>
          </a:bodyPr>
          <a:lstStyle/>
          <a:p>
            <a:pPr marL="342900" indent="-342900">
              <a:buFont typeface="Arial" panose="020B0604020202020204" pitchFamily="34" charset="0"/>
              <a:buChar char="•"/>
            </a:pPr>
            <a:r>
              <a:rPr lang="ko-KR" altLang="en-US" b="1" dirty="0"/>
              <a:t>몬테카를로 근사의 예시</a:t>
            </a:r>
            <a:endParaRPr lang="en-US" altLang="ko-KR" b="1" dirty="0"/>
          </a:p>
          <a:p>
            <a:pPr marL="800100" lvl="1" indent="-342900">
              <a:buFont typeface="+mj-lt"/>
              <a:buAutoNum type="arabicPeriod"/>
            </a:pPr>
            <a:r>
              <a:rPr lang="ko-KR" altLang="en-US" b="1" dirty="0"/>
              <a:t>원의 넓이 구하기 </a:t>
            </a:r>
            <a:r>
              <a:rPr lang="en-US" altLang="ko-KR" b="1" dirty="0"/>
              <a:t>(</a:t>
            </a:r>
            <a:r>
              <a:rPr lang="ko-KR" altLang="en-US" b="1" dirty="0"/>
              <a:t>반지름을 아는 경우</a:t>
            </a:r>
            <a:r>
              <a:rPr lang="en-US" altLang="ko-KR" b="1" dirty="0"/>
              <a:t>, </a:t>
            </a:r>
            <a:r>
              <a:rPr lang="ko-KR" altLang="en-US" b="1" dirty="0"/>
              <a:t>방정식 이용</a:t>
            </a:r>
            <a:r>
              <a:rPr lang="en-US" altLang="ko-KR" b="1" dirty="0"/>
              <a:t>)</a:t>
            </a:r>
          </a:p>
          <a:p>
            <a:pPr marL="800100" lvl="1" indent="-342900">
              <a:buFont typeface="+mj-lt"/>
              <a:buAutoNum type="arabicPeriod"/>
            </a:pPr>
            <a:endParaRPr lang="en-US" altLang="ko-KR" b="1" dirty="0"/>
          </a:p>
          <a:p>
            <a:pPr marL="800100" lvl="1" indent="-342900">
              <a:buFont typeface="+mj-lt"/>
              <a:buAutoNum type="arabicPeriod"/>
            </a:pPr>
            <a:endParaRPr lang="en-US" altLang="ko-KR" b="1" dirty="0"/>
          </a:p>
          <a:p>
            <a:pPr marL="800100" lvl="1" indent="-342900">
              <a:buFont typeface="+mj-lt"/>
              <a:buAutoNum type="arabicPeriod"/>
            </a:pPr>
            <a:r>
              <a:rPr lang="ko-KR" altLang="en-US" b="1" dirty="0"/>
              <a:t>원의 넓이 구하기 </a:t>
            </a:r>
            <a:r>
              <a:rPr lang="en-US" altLang="ko-KR" b="1" dirty="0"/>
              <a:t>(</a:t>
            </a:r>
            <a:r>
              <a:rPr lang="ko-KR" altLang="en-US" b="1" dirty="0"/>
              <a:t>반지름을 모르는 경우</a:t>
            </a:r>
            <a:r>
              <a:rPr lang="en-US" altLang="ko-KR" b="1" dirty="0"/>
              <a:t>, </a:t>
            </a:r>
            <a:r>
              <a:rPr lang="ko-KR" altLang="en-US" b="1" dirty="0"/>
              <a:t>몬테카를로 근사</a:t>
            </a:r>
            <a:r>
              <a:rPr lang="en-US" altLang="ko-KR" b="1" dirty="0"/>
              <a:t>[</a:t>
            </a:r>
            <a:r>
              <a:rPr lang="ko-KR" altLang="en-US" b="1" dirty="0"/>
              <a:t>샘플링</a:t>
            </a:r>
            <a:r>
              <a:rPr lang="en-US" altLang="ko-KR" b="1" dirty="0"/>
              <a:t>])</a:t>
            </a:r>
          </a:p>
          <a:p>
            <a:pPr marL="800100" lvl="1" indent="-342900">
              <a:buFont typeface="+mj-lt"/>
              <a:buAutoNum type="arabicPeriod"/>
            </a:pPr>
            <a:endParaRPr lang="en-US" altLang="ko-KR" b="1" dirty="0"/>
          </a:p>
          <a:p>
            <a:pPr marL="800100" lvl="1" indent="-342900">
              <a:buFont typeface="Arial" panose="020B0604020202020204" pitchFamily="34" charset="0"/>
              <a:buChar char="•"/>
            </a:pPr>
            <a:endParaRPr lang="en-US" altLang="ko-KR" b="1" dirty="0"/>
          </a:p>
          <a:p>
            <a:pPr marL="800100" lvl="1" indent="-342900">
              <a:buFont typeface="Arial" panose="020B0604020202020204" pitchFamily="34" charset="0"/>
              <a:buChar char="•"/>
            </a:pPr>
            <a:endParaRPr lang="en-US" altLang="ko-KR" b="1" dirty="0"/>
          </a:p>
          <a:p>
            <a:pPr marL="1257300" lvl="2" indent="-342900">
              <a:buFont typeface="Arial" panose="020B0604020202020204" pitchFamily="34" charset="0"/>
              <a:buChar char="•"/>
            </a:pPr>
            <a:endParaRPr lang="en-US" altLang="ko-KR" dirty="0"/>
          </a:p>
        </p:txBody>
      </p:sp>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33</a:t>
            </a:fld>
            <a:endParaRPr lang="ko-KR" altLang="en-US"/>
          </a:p>
        </p:txBody>
      </p:sp>
      <p:sp>
        <p:nvSpPr>
          <p:cNvPr id="21" name="TextBox 20">
            <a:extLst>
              <a:ext uri="{FF2B5EF4-FFF2-40B4-BE49-F238E27FC236}">
                <a16:creationId xmlns:a16="http://schemas.microsoft.com/office/drawing/2014/main" id="{E57424EC-BD4F-4AD5-A7BA-F1FE84190868}"/>
              </a:ext>
            </a:extLst>
          </p:cNvPr>
          <p:cNvSpPr txBox="1"/>
          <p:nvPr/>
        </p:nvSpPr>
        <p:spPr>
          <a:xfrm>
            <a:off x="4896102" y="3939715"/>
            <a:ext cx="2190023" cy="430887"/>
          </a:xfrm>
          <a:prstGeom prst="rect">
            <a:avLst/>
          </a:prstGeom>
          <a:noFill/>
        </p:spPr>
        <p:txBody>
          <a:bodyPr wrap="none" rtlCol="0">
            <a:spAutoFit/>
          </a:bodyPr>
          <a:lstStyle/>
          <a:p>
            <a:pPr algn="ctr"/>
            <a:r>
              <a:rPr lang="en-US" altLang="ko-KR" sz="1100" b="1" dirty="0">
                <a:solidFill>
                  <a:srgbClr val="C00000"/>
                </a:solidFill>
              </a:rPr>
              <a:t>11</a:t>
            </a:r>
            <a:r>
              <a:rPr lang="ko-KR" altLang="en-US" sz="1100" b="1" dirty="0">
                <a:solidFill>
                  <a:srgbClr val="C00000"/>
                </a:solidFill>
              </a:rPr>
              <a:t>개의 점을 무작위로 찍어보자</a:t>
            </a:r>
            <a:endParaRPr lang="en-US" altLang="ko-KR" sz="1100" b="1" dirty="0">
              <a:solidFill>
                <a:srgbClr val="C00000"/>
              </a:solidFill>
            </a:endParaRPr>
          </a:p>
          <a:p>
            <a:pPr algn="ctr"/>
            <a:r>
              <a:rPr lang="en-US" altLang="ko-KR" sz="1100" b="1" dirty="0">
                <a:solidFill>
                  <a:srgbClr val="C00000"/>
                </a:solidFill>
              </a:rPr>
              <a:t>Sampling</a:t>
            </a:r>
            <a:endParaRPr lang="ko-KR" altLang="en-US" sz="1100" b="1" dirty="0">
              <a:solidFill>
                <a:srgbClr val="C00000"/>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2AB7A1C-4105-439A-A897-5B499B9C87B5}"/>
                  </a:ext>
                </a:extLst>
              </p:cNvPr>
              <p:cNvSpPr txBox="1"/>
              <p:nvPr/>
            </p:nvSpPr>
            <p:spPr>
              <a:xfrm>
                <a:off x="2136385" y="2287585"/>
                <a:ext cx="1091902" cy="3755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b="1" i="1" smtClean="0">
                          <a:solidFill>
                            <a:schemeClr val="tx1"/>
                          </a:solidFill>
                          <a:latin typeface="Cambria Math" panose="02040503050406030204" pitchFamily="18" charset="0"/>
                        </a:rPr>
                        <m:t>𝑺</m:t>
                      </m:r>
                      <m:r>
                        <a:rPr lang="en-US" altLang="ko-KR" b="1" i="1" smtClean="0">
                          <a:solidFill>
                            <a:schemeClr val="tx1"/>
                          </a:solidFill>
                          <a:latin typeface="Cambria Math" panose="02040503050406030204" pitchFamily="18" charset="0"/>
                        </a:rPr>
                        <m:t>=</m:t>
                      </m:r>
                      <m:r>
                        <a:rPr lang="ko-KR" altLang="en-US" b="1" i="1">
                          <a:latin typeface="Cambria Math" panose="02040503050406030204" pitchFamily="18" charset="0"/>
                        </a:rPr>
                        <m:t>𝝅</m:t>
                      </m:r>
                      <m:sSup>
                        <m:sSupPr>
                          <m:ctrlPr>
                            <a:rPr lang="en-US" altLang="ko-KR" b="1" i="1" smtClean="0">
                              <a:latin typeface="Cambria Math" panose="02040503050406030204" pitchFamily="18" charset="0"/>
                            </a:rPr>
                          </m:ctrlPr>
                        </m:sSupPr>
                        <m:e>
                          <m:r>
                            <a:rPr lang="en-US" altLang="ko-KR" b="1" i="1" smtClean="0">
                              <a:latin typeface="Cambria Math" panose="02040503050406030204" pitchFamily="18" charset="0"/>
                            </a:rPr>
                            <m:t>𝒓</m:t>
                          </m:r>
                        </m:e>
                        <m:sup>
                          <m:r>
                            <a:rPr lang="en-US" altLang="ko-KR" b="1" i="1" smtClean="0">
                              <a:latin typeface="Cambria Math" panose="02040503050406030204" pitchFamily="18" charset="0"/>
                            </a:rPr>
                            <m:t>𝟐</m:t>
                          </m:r>
                        </m:sup>
                      </m:sSup>
                    </m:oMath>
                  </m:oMathPara>
                </a14:m>
                <a:endParaRPr lang="ko-KR" altLang="en-US" b="1" dirty="0">
                  <a:solidFill>
                    <a:schemeClr val="tx1"/>
                  </a:solidFill>
                </a:endParaRPr>
              </a:p>
            </p:txBody>
          </p:sp>
        </mc:Choice>
        <mc:Fallback xmlns="">
          <p:sp>
            <p:nvSpPr>
              <p:cNvPr id="3" name="TextBox 2">
                <a:extLst>
                  <a:ext uri="{FF2B5EF4-FFF2-40B4-BE49-F238E27FC236}">
                    <a16:creationId xmlns:a16="http://schemas.microsoft.com/office/drawing/2014/main" id="{32AB7A1C-4105-439A-A897-5B499B9C87B5}"/>
                  </a:ext>
                </a:extLst>
              </p:cNvPr>
              <p:cNvSpPr txBox="1">
                <a:spLocks noRot="1" noChangeAspect="1" noMove="1" noResize="1" noEditPoints="1" noAdjustHandles="1" noChangeArrowheads="1" noChangeShapeType="1" noTextEdit="1"/>
              </p:cNvSpPr>
              <p:nvPr/>
            </p:nvSpPr>
            <p:spPr>
              <a:xfrm>
                <a:off x="2136385" y="2287585"/>
                <a:ext cx="1091902" cy="375552"/>
              </a:xfrm>
              <a:prstGeom prst="rect">
                <a:avLst/>
              </a:prstGeom>
              <a:blipFill>
                <a:blip r:embed="rId2"/>
                <a:stretch>
                  <a:fillRect/>
                </a:stretch>
              </a:blipFill>
            </p:spPr>
            <p:txBody>
              <a:bodyPr/>
              <a:lstStyle/>
              <a:p>
                <a:r>
                  <a:rPr lang="ko-KR" altLang="en-US">
                    <a:noFill/>
                  </a:rPr>
                  <a:t> </a:t>
                </a:r>
              </a:p>
            </p:txBody>
          </p:sp>
        </mc:Fallback>
      </mc:AlternateContent>
      <p:sp>
        <p:nvSpPr>
          <p:cNvPr id="6" name="직사각형 5">
            <a:extLst>
              <a:ext uri="{FF2B5EF4-FFF2-40B4-BE49-F238E27FC236}">
                <a16:creationId xmlns:a16="http://schemas.microsoft.com/office/drawing/2014/main" id="{472A7CFE-D3FC-40C7-97A2-7288BB6EE08E}"/>
              </a:ext>
            </a:extLst>
          </p:cNvPr>
          <p:cNvSpPr/>
          <p:nvPr/>
        </p:nvSpPr>
        <p:spPr>
          <a:xfrm>
            <a:off x="2136385" y="3209859"/>
            <a:ext cx="2410390" cy="11414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ko-KR"/>
              <a:t>A</a:t>
            </a:r>
            <a:endParaRPr lang="ko-KR" altLang="en-US" dirty="0"/>
          </a:p>
        </p:txBody>
      </p:sp>
      <p:sp>
        <p:nvSpPr>
          <p:cNvPr id="7" name="타원 6">
            <a:extLst>
              <a:ext uri="{FF2B5EF4-FFF2-40B4-BE49-F238E27FC236}">
                <a16:creationId xmlns:a16="http://schemas.microsoft.com/office/drawing/2014/main" id="{067B4130-1E18-403E-A0F3-9A9F0559AE3C}"/>
              </a:ext>
            </a:extLst>
          </p:cNvPr>
          <p:cNvSpPr/>
          <p:nvPr/>
        </p:nvSpPr>
        <p:spPr>
          <a:xfrm>
            <a:off x="2844100" y="3421823"/>
            <a:ext cx="655845" cy="58647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A</a:t>
            </a:r>
            <a:endParaRPr lang="ko-KR" altLang="en-US" b="1" dirty="0"/>
          </a:p>
        </p:txBody>
      </p:sp>
      <p:sp>
        <p:nvSpPr>
          <p:cNvPr id="18" name="TextBox 17">
            <a:extLst>
              <a:ext uri="{FF2B5EF4-FFF2-40B4-BE49-F238E27FC236}">
                <a16:creationId xmlns:a16="http://schemas.microsoft.com/office/drawing/2014/main" id="{EB0F90F3-7CAE-494A-BA85-29D22C90EACE}"/>
              </a:ext>
            </a:extLst>
          </p:cNvPr>
          <p:cNvSpPr txBox="1"/>
          <p:nvPr/>
        </p:nvSpPr>
        <p:spPr>
          <a:xfrm>
            <a:off x="3848994" y="3899793"/>
            <a:ext cx="717331" cy="369332"/>
          </a:xfrm>
          <a:prstGeom prst="rect">
            <a:avLst/>
          </a:prstGeom>
          <a:noFill/>
        </p:spPr>
        <p:txBody>
          <a:bodyPr wrap="square">
            <a:spAutoFit/>
          </a:bodyPr>
          <a:lstStyle/>
          <a:p>
            <a:pPr algn="ctr"/>
            <a:r>
              <a:rPr lang="en-US" altLang="ko-KR" b="1" dirty="0">
                <a:solidFill>
                  <a:schemeClr val="bg1">
                    <a:lumMod val="95000"/>
                  </a:schemeClr>
                </a:solidFill>
              </a:rPr>
              <a:t>B</a:t>
            </a:r>
            <a:endParaRPr lang="ko-KR" altLang="en-US" b="1" dirty="0">
              <a:solidFill>
                <a:schemeClr val="bg1">
                  <a:lumMod val="95000"/>
                </a:schemeClr>
              </a:solidFill>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25FF8EC-2912-4DC5-92C3-3D920D9A196C}"/>
                  </a:ext>
                </a:extLst>
              </p:cNvPr>
              <p:cNvSpPr txBox="1"/>
              <p:nvPr/>
            </p:nvSpPr>
            <p:spPr>
              <a:xfrm>
                <a:off x="4078965" y="4441502"/>
                <a:ext cx="3776931" cy="8705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b="0" i="1" smtClean="0">
                              <a:latin typeface="Cambria Math" panose="02040503050406030204" pitchFamily="18" charset="0"/>
                            </a:rPr>
                            <m:t>𝑆</m:t>
                          </m:r>
                          <m:r>
                            <a:rPr lang="en-US" altLang="ko-KR" b="0" i="1" smtClean="0">
                              <a:latin typeface="Cambria Math" panose="02040503050406030204" pitchFamily="18" charset="0"/>
                            </a:rPr>
                            <m:t>(</m:t>
                          </m:r>
                          <m:r>
                            <a:rPr lang="en-US" altLang="ko-KR" b="0" i="1" smtClean="0">
                              <a:latin typeface="Cambria Math" panose="02040503050406030204" pitchFamily="18" charset="0"/>
                            </a:rPr>
                            <m:t>𝐴</m:t>
                          </m:r>
                          <m:r>
                            <a:rPr lang="en-US" altLang="ko-KR" b="0" i="1" smtClean="0">
                              <a:latin typeface="Cambria Math" panose="02040503050406030204" pitchFamily="18" charset="0"/>
                            </a:rPr>
                            <m:t>)</m:t>
                          </m:r>
                        </m:num>
                        <m:den>
                          <m:r>
                            <a:rPr lang="en-US" altLang="ko-KR" b="0" i="1" smtClean="0">
                              <a:latin typeface="Cambria Math" panose="02040503050406030204" pitchFamily="18" charset="0"/>
                            </a:rPr>
                            <m:t>𝑆</m:t>
                          </m:r>
                          <m:r>
                            <a:rPr lang="en-US" altLang="ko-KR" b="0" i="1" smtClean="0">
                              <a:latin typeface="Cambria Math" panose="02040503050406030204" pitchFamily="18" charset="0"/>
                            </a:rPr>
                            <m:t>(</m:t>
                          </m:r>
                          <m:r>
                            <a:rPr lang="en-US" altLang="ko-KR" b="0" i="1" smtClean="0">
                              <a:latin typeface="Cambria Math" panose="02040503050406030204" pitchFamily="18" charset="0"/>
                            </a:rPr>
                            <m:t>𝐵</m:t>
                          </m:r>
                          <m:r>
                            <a:rPr lang="en-US" altLang="ko-KR" b="0" i="1" smtClean="0">
                              <a:latin typeface="Cambria Math" panose="02040503050406030204" pitchFamily="18" charset="0"/>
                            </a:rPr>
                            <m:t>)</m:t>
                          </m:r>
                        </m:den>
                      </m:f>
                      <m:r>
                        <a:rPr lang="en-US" altLang="ko-KR" b="0" i="1" smtClean="0">
                          <a:latin typeface="Cambria Math" panose="02040503050406030204" pitchFamily="18" charset="0"/>
                        </a:rPr>
                        <m:t>~</m:t>
                      </m:r>
                      <m:f>
                        <m:fPr>
                          <m:ctrlPr>
                            <a:rPr lang="en-US" altLang="ko-KR" i="1">
                              <a:latin typeface="Cambria Math" panose="02040503050406030204" pitchFamily="18" charset="0"/>
                            </a:rPr>
                          </m:ctrlPr>
                        </m:fPr>
                        <m:num>
                          <m:r>
                            <a:rPr lang="en-US" altLang="ko-KR" b="0" i="1" smtClean="0">
                              <a:latin typeface="Cambria Math" panose="02040503050406030204" pitchFamily="18" charset="0"/>
                            </a:rPr>
                            <m:t>1</m:t>
                          </m:r>
                        </m:num>
                        <m:den>
                          <m:r>
                            <a:rPr lang="en-US" altLang="ko-KR" b="0" i="1" smtClean="0">
                              <a:latin typeface="Cambria Math" panose="02040503050406030204" pitchFamily="18" charset="0"/>
                            </a:rPr>
                            <m:t>11</m:t>
                          </m:r>
                        </m:den>
                      </m:f>
                      <m:r>
                        <a:rPr lang="en-US" altLang="ko-KR" b="0" i="1" smtClean="0">
                          <a:latin typeface="Cambria Math" panose="02040503050406030204" pitchFamily="18" charset="0"/>
                        </a:rPr>
                        <m:t> </m:t>
                      </m:r>
                      <m:nary>
                        <m:naryPr>
                          <m:chr m:val="∑"/>
                          <m:ctrlPr>
                            <a:rPr lang="en-US" altLang="ko-KR" b="0" i="1" smtClean="0">
                              <a:latin typeface="Cambria Math" panose="02040503050406030204" pitchFamily="18" charset="0"/>
                            </a:rPr>
                          </m:ctrlPr>
                        </m:naryPr>
                        <m:sub>
                          <m:r>
                            <m:rPr>
                              <m:brk m:alnAt="23"/>
                            </m:rPr>
                            <a:rPr lang="en-US" altLang="ko-KR" b="0" i="1" smtClean="0">
                              <a:latin typeface="Cambria Math" panose="02040503050406030204" pitchFamily="18" charset="0"/>
                            </a:rPr>
                            <m:t>𝑖</m:t>
                          </m:r>
                          <m:r>
                            <a:rPr lang="en-US" altLang="ko-KR" b="0" i="1" smtClean="0">
                              <a:latin typeface="Cambria Math" panose="02040503050406030204" pitchFamily="18" charset="0"/>
                            </a:rPr>
                            <m:t>=1</m:t>
                          </m:r>
                        </m:sub>
                        <m:sup>
                          <m:r>
                            <a:rPr lang="en-US" altLang="ko-KR" b="0" i="1" smtClean="0">
                              <a:latin typeface="Cambria Math" panose="02040503050406030204" pitchFamily="18" charset="0"/>
                            </a:rPr>
                            <m:t>11</m:t>
                          </m:r>
                        </m:sup>
                        <m:e>
                          <m:r>
                            <m:rPr>
                              <m:nor/>
                            </m:rPr>
                            <a:rPr lang="en-US" altLang="ko-KR" dirty="0"/>
                            <m:t>I</m:t>
                          </m:r>
                          <m:r>
                            <a:rPr lang="en-US" altLang="ko-KR" b="0" i="1" dirty="0" smtClean="0">
                              <a:latin typeface="Cambria Math" panose="02040503050406030204" pitchFamily="18" charset="0"/>
                            </a:rPr>
                            <m:t>(</m:t>
                          </m:r>
                          <m:sSub>
                            <m:sSubPr>
                              <m:ctrlPr>
                                <a:rPr lang="en-US" altLang="ko-KR" b="0" i="1" dirty="0" smtClean="0">
                                  <a:latin typeface="Cambria Math" panose="02040503050406030204" pitchFamily="18" charset="0"/>
                                </a:rPr>
                              </m:ctrlPr>
                            </m:sSubPr>
                            <m:e>
                              <m:r>
                                <a:rPr lang="en-US" altLang="ko-KR" b="0" i="1" dirty="0" smtClean="0">
                                  <a:latin typeface="Cambria Math" panose="02040503050406030204" pitchFamily="18" charset="0"/>
                                </a:rPr>
                                <m:t>𝑟𝑒𝑑</m:t>
                              </m:r>
                              <m:r>
                                <a:rPr lang="en-US" altLang="ko-KR" b="0" i="1" dirty="0" smtClean="0">
                                  <a:latin typeface="Cambria Math" panose="02040503050406030204" pitchFamily="18" charset="0"/>
                                </a:rPr>
                                <m:t>_</m:t>
                              </m:r>
                              <m:r>
                                <a:rPr lang="en-US" altLang="ko-KR" b="0" i="1" dirty="0" smtClean="0">
                                  <a:latin typeface="Cambria Math" panose="02040503050406030204" pitchFamily="18" charset="0"/>
                                </a:rPr>
                                <m:t>𝑑𝑜𝑡</m:t>
                              </m:r>
                            </m:e>
                            <m:sub>
                              <m:r>
                                <a:rPr lang="en-US" altLang="ko-KR" b="0" i="1" dirty="0" smtClean="0">
                                  <a:latin typeface="Cambria Math" panose="02040503050406030204" pitchFamily="18" charset="0"/>
                                </a:rPr>
                                <m:t>𝑖</m:t>
                              </m:r>
                            </m:sub>
                          </m:sSub>
                        </m:e>
                      </m:nary>
                      <m:r>
                        <a:rPr lang="en-US" altLang="ko-KR" b="0" i="1" smtClean="0">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ea typeface="Cambria Math" panose="02040503050406030204" pitchFamily="18" charset="0"/>
                        </a:rPr>
                        <m:t>𝐴</m:t>
                      </m:r>
                      <m:r>
                        <a:rPr lang="en-US" altLang="ko-KR" b="0" i="1" smtClean="0">
                          <a:latin typeface="Cambria Math" panose="02040503050406030204" pitchFamily="18" charset="0"/>
                          <a:ea typeface="Cambria Math" panose="02040503050406030204" pitchFamily="18" charset="0"/>
                        </a:rPr>
                        <m:t>)=</m:t>
                      </m:r>
                      <m:f>
                        <m:fPr>
                          <m:ctrlPr>
                            <a:rPr lang="en-US" altLang="ko-KR" i="1">
                              <a:latin typeface="Cambria Math" panose="02040503050406030204" pitchFamily="18" charset="0"/>
                            </a:rPr>
                          </m:ctrlPr>
                        </m:fPr>
                        <m:num>
                          <m:r>
                            <a:rPr lang="en-US" altLang="ko-KR" b="0" i="1" smtClean="0">
                              <a:latin typeface="Cambria Math" panose="02040503050406030204" pitchFamily="18" charset="0"/>
                            </a:rPr>
                            <m:t>4</m:t>
                          </m:r>
                        </m:num>
                        <m:den>
                          <m:r>
                            <a:rPr lang="en-US" altLang="ko-KR" i="1">
                              <a:latin typeface="Cambria Math" panose="02040503050406030204" pitchFamily="18" charset="0"/>
                            </a:rPr>
                            <m:t>11</m:t>
                          </m:r>
                        </m:den>
                      </m:f>
                    </m:oMath>
                  </m:oMathPara>
                </a14:m>
                <a:endParaRPr lang="ko-KR" altLang="en-US" dirty="0"/>
              </a:p>
            </p:txBody>
          </p:sp>
        </mc:Choice>
        <mc:Fallback xmlns="">
          <p:sp>
            <p:nvSpPr>
              <p:cNvPr id="9" name="TextBox 8">
                <a:extLst>
                  <a:ext uri="{FF2B5EF4-FFF2-40B4-BE49-F238E27FC236}">
                    <a16:creationId xmlns:a16="http://schemas.microsoft.com/office/drawing/2014/main" id="{025FF8EC-2912-4DC5-92C3-3D920D9A196C}"/>
                  </a:ext>
                </a:extLst>
              </p:cNvPr>
              <p:cNvSpPr txBox="1">
                <a:spLocks noRot="1" noChangeAspect="1" noMove="1" noResize="1" noEditPoints="1" noAdjustHandles="1" noChangeArrowheads="1" noChangeShapeType="1" noTextEdit="1"/>
              </p:cNvSpPr>
              <p:nvPr/>
            </p:nvSpPr>
            <p:spPr>
              <a:xfrm>
                <a:off x="4078965" y="4441502"/>
                <a:ext cx="3776931" cy="870559"/>
              </a:xfrm>
              <a:prstGeom prst="rect">
                <a:avLst/>
              </a:prstGeom>
              <a:blipFill>
                <a:blip r:embed="rId3"/>
                <a:stretch>
                  <a:fillRect/>
                </a:stretch>
              </a:blipFill>
            </p:spPr>
            <p:txBody>
              <a:bodyPr/>
              <a:lstStyle/>
              <a:p>
                <a:r>
                  <a:rPr lang="ko-KR" altLang="en-US">
                    <a:noFill/>
                  </a:rPr>
                  <a:t> </a:t>
                </a:r>
              </a:p>
            </p:txBody>
          </p:sp>
        </mc:Fallback>
      </mc:AlternateContent>
      <p:sp>
        <p:nvSpPr>
          <p:cNvPr id="16" name="직사각형 15">
            <a:extLst>
              <a:ext uri="{FF2B5EF4-FFF2-40B4-BE49-F238E27FC236}">
                <a16:creationId xmlns:a16="http://schemas.microsoft.com/office/drawing/2014/main" id="{8F244A7A-BE07-463F-B991-1112C7D56394}"/>
              </a:ext>
            </a:extLst>
          </p:cNvPr>
          <p:cNvSpPr/>
          <p:nvPr/>
        </p:nvSpPr>
        <p:spPr>
          <a:xfrm>
            <a:off x="7252821" y="3209859"/>
            <a:ext cx="2410390" cy="11414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ko-KR"/>
              <a:t>A</a:t>
            </a:r>
            <a:endParaRPr lang="ko-KR" altLang="en-US" dirty="0"/>
          </a:p>
        </p:txBody>
      </p:sp>
      <p:sp>
        <p:nvSpPr>
          <p:cNvPr id="19" name="타원 18">
            <a:extLst>
              <a:ext uri="{FF2B5EF4-FFF2-40B4-BE49-F238E27FC236}">
                <a16:creationId xmlns:a16="http://schemas.microsoft.com/office/drawing/2014/main" id="{F8F71D6A-9F94-4811-95EE-6D9A26FC1999}"/>
              </a:ext>
            </a:extLst>
          </p:cNvPr>
          <p:cNvSpPr/>
          <p:nvPr/>
        </p:nvSpPr>
        <p:spPr>
          <a:xfrm>
            <a:off x="7960536" y="3421823"/>
            <a:ext cx="655845" cy="58647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A</a:t>
            </a:r>
            <a:endParaRPr lang="ko-KR" altLang="en-US" b="1" dirty="0"/>
          </a:p>
        </p:txBody>
      </p:sp>
      <p:sp>
        <p:nvSpPr>
          <p:cNvPr id="27" name="TextBox 26">
            <a:extLst>
              <a:ext uri="{FF2B5EF4-FFF2-40B4-BE49-F238E27FC236}">
                <a16:creationId xmlns:a16="http://schemas.microsoft.com/office/drawing/2014/main" id="{85D941AA-60B9-4D4E-9069-7A27E2D54598}"/>
              </a:ext>
            </a:extLst>
          </p:cNvPr>
          <p:cNvSpPr txBox="1"/>
          <p:nvPr/>
        </p:nvSpPr>
        <p:spPr>
          <a:xfrm>
            <a:off x="8965430" y="3899793"/>
            <a:ext cx="717331" cy="369332"/>
          </a:xfrm>
          <a:prstGeom prst="rect">
            <a:avLst/>
          </a:prstGeom>
          <a:noFill/>
        </p:spPr>
        <p:txBody>
          <a:bodyPr wrap="square">
            <a:spAutoFit/>
          </a:bodyPr>
          <a:lstStyle/>
          <a:p>
            <a:pPr algn="ctr"/>
            <a:r>
              <a:rPr lang="en-US" altLang="ko-KR" b="1" dirty="0">
                <a:solidFill>
                  <a:schemeClr val="bg1">
                    <a:lumMod val="95000"/>
                  </a:schemeClr>
                </a:solidFill>
              </a:rPr>
              <a:t>B</a:t>
            </a:r>
            <a:endParaRPr lang="ko-KR" altLang="en-US" b="1" dirty="0">
              <a:solidFill>
                <a:schemeClr val="bg1">
                  <a:lumMod val="95000"/>
                </a:schemeClr>
              </a:solidFill>
            </a:endParaRPr>
          </a:p>
        </p:txBody>
      </p:sp>
      <p:sp>
        <p:nvSpPr>
          <p:cNvPr id="11" name="타원 10">
            <a:extLst>
              <a:ext uri="{FF2B5EF4-FFF2-40B4-BE49-F238E27FC236}">
                <a16:creationId xmlns:a16="http://schemas.microsoft.com/office/drawing/2014/main" id="{FEE278CA-A6DC-4C3E-BFB8-13659E864C09}"/>
              </a:ext>
            </a:extLst>
          </p:cNvPr>
          <p:cNvSpPr/>
          <p:nvPr/>
        </p:nvSpPr>
        <p:spPr>
          <a:xfrm>
            <a:off x="8036211" y="3683130"/>
            <a:ext cx="69368" cy="6386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타원 28">
            <a:extLst>
              <a:ext uri="{FF2B5EF4-FFF2-40B4-BE49-F238E27FC236}">
                <a16:creationId xmlns:a16="http://schemas.microsoft.com/office/drawing/2014/main" id="{0DE65866-D105-40F0-BDE9-2578D65EBA22}"/>
              </a:ext>
            </a:extLst>
          </p:cNvPr>
          <p:cNvSpPr/>
          <p:nvPr/>
        </p:nvSpPr>
        <p:spPr>
          <a:xfrm>
            <a:off x="8219090" y="3867861"/>
            <a:ext cx="69368" cy="6386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타원 30">
            <a:extLst>
              <a:ext uri="{FF2B5EF4-FFF2-40B4-BE49-F238E27FC236}">
                <a16:creationId xmlns:a16="http://schemas.microsoft.com/office/drawing/2014/main" id="{8CF1F5C2-115D-4C97-9424-0832BA6A212B}"/>
              </a:ext>
            </a:extLst>
          </p:cNvPr>
          <p:cNvSpPr/>
          <p:nvPr/>
        </p:nvSpPr>
        <p:spPr>
          <a:xfrm>
            <a:off x="8284517" y="3536773"/>
            <a:ext cx="69368" cy="6386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타원 32">
            <a:extLst>
              <a:ext uri="{FF2B5EF4-FFF2-40B4-BE49-F238E27FC236}">
                <a16:creationId xmlns:a16="http://schemas.microsoft.com/office/drawing/2014/main" id="{4709E957-9212-452A-832E-6D120C2E7797}"/>
              </a:ext>
            </a:extLst>
          </p:cNvPr>
          <p:cNvSpPr/>
          <p:nvPr/>
        </p:nvSpPr>
        <p:spPr>
          <a:xfrm>
            <a:off x="8458016" y="3716707"/>
            <a:ext cx="69368" cy="6386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타원 34">
            <a:extLst>
              <a:ext uri="{FF2B5EF4-FFF2-40B4-BE49-F238E27FC236}">
                <a16:creationId xmlns:a16="http://schemas.microsoft.com/office/drawing/2014/main" id="{6F58FC1B-CF61-4706-A348-D1BA1A1AA66F}"/>
              </a:ext>
            </a:extLst>
          </p:cNvPr>
          <p:cNvSpPr/>
          <p:nvPr/>
        </p:nvSpPr>
        <p:spPr>
          <a:xfrm>
            <a:off x="7475405" y="3959545"/>
            <a:ext cx="69368" cy="6386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타원 38">
            <a:extLst>
              <a:ext uri="{FF2B5EF4-FFF2-40B4-BE49-F238E27FC236}">
                <a16:creationId xmlns:a16="http://schemas.microsoft.com/office/drawing/2014/main" id="{9A4BA83F-4D83-427A-BC54-480642AF4FC2}"/>
              </a:ext>
            </a:extLst>
          </p:cNvPr>
          <p:cNvSpPr/>
          <p:nvPr/>
        </p:nvSpPr>
        <p:spPr>
          <a:xfrm>
            <a:off x="8762816" y="4021507"/>
            <a:ext cx="69368" cy="6386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타원 40">
            <a:extLst>
              <a:ext uri="{FF2B5EF4-FFF2-40B4-BE49-F238E27FC236}">
                <a16:creationId xmlns:a16="http://schemas.microsoft.com/office/drawing/2014/main" id="{6FB73D90-404D-4394-9BB0-869585EB068C}"/>
              </a:ext>
            </a:extLst>
          </p:cNvPr>
          <p:cNvSpPr/>
          <p:nvPr/>
        </p:nvSpPr>
        <p:spPr>
          <a:xfrm>
            <a:off x="8045145" y="4205261"/>
            <a:ext cx="69368" cy="6386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타원 42">
            <a:extLst>
              <a:ext uri="{FF2B5EF4-FFF2-40B4-BE49-F238E27FC236}">
                <a16:creationId xmlns:a16="http://schemas.microsoft.com/office/drawing/2014/main" id="{8026C533-4DFF-4D10-8608-B9E9BE2DF593}"/>
              </a:ext>
            </a:extLst>
          </p:cNvPr>
          <p:cNvSpPr/>
          <p:nvPr/>
        </p:nvSpPr>
        <p:spPr>
          <a:xfrm>
            <a:off x="9023787" y="3432284"/>
            <a:ext cx="69368" cy="6386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타원 44">
            <a:extLst>
              <a:ext uri="{FF2B5EF4-FFF2-40B4-BE49-F238E27FC236}">
                <a16:creationId xmlns:a16="http://schemas.microsoft.com/office/drawing/2014/main" id="{B97DB4A7-6CFB-468A-9EFA-10E8C420926A}"/>
              </a:ext>
            </a:extLst>
          </p:cNvPr>
          <p:cNvSpPr/>
          <p:nvPr/>
        </p:nvSpPr>
        <p:spPr>
          <a:xfrm>
            <a:off x="8949900" y="3677428"/>
            <a:ext cx="69368" cy="6386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타원 46">
            <a:extLst>
              <a:ext uri="{FF2B5EF4-FFF2-40B4-BE49-F238E27FC236}">
                <a16:creationId xmlns:a16="http://schemas.microsoft.com/office/drawing/2014/main" id="{A98FD2DA-73E6-49F0-9A43-1484742CD2D6}"/>
              </a:ext>
            </a:extLst>
          </p:cNvPr>
          <p:cNvSpPr/>
          <p:nvPr/>
        </p:nvSpPr>
        <p:spPr>
          <a:xfrm>
            <a:off x="9456565" y="3472909"/>
            <a:ext cx="69368" cy="6386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타원 48">
            <a:extLst>
              <a:ext uri="{FF2B5EF4-FFF2-40B4-BE49-F238E27FC236}">
                <a16:creationId xmlns:a16="http://schemas.microsoft.com/office/drawing/2014/main" id="{7F6E647A-E4CB-4ECB-B6A1-1A407C3BF21D}"/>
              </a:ext>
            </a:extLst>
          </p:cNvPr>
          <p:cNvSpPr/>
          <p:nvPr/>
        </p:nvSpPr>
        <p:spPr>
          <a:xfrm>
            <a:off x="7647668" y="3357959"/>
            <a:ext cx="69368" cy="6386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id="{211255B8-FCDC-434E-8FC8-B97BFDE5D935}"/>
              </a:ext>
            </a:extLst>
          </p:cNvPr>
          <p:cNvSpPr/>
          <p:nvPr/>
        </p:nvSpPr>
        <p:spPr>
          <a:xfrm>
            <a:off x="5694599" y="3649708"/>
            <a:ext cx="545665" cy="26172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B2DF1BC4-1107-44A7-9A97-6F1FEFE3BAC6}"/>
                  </a:ext>
                </a:extLst>
              </p:cNvPr>
              <p:cNvSpPr txBox="1"/>
              <p:nvPr/>
            </p:nvSpPr>
            <p:spPr>
              <a:xfrm>
                <a:off x="1407383" y="5897464"/>
                <a:ext cx="3158942" cy="8485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i="1">
                              <a:latin typeface="Cambria Math" panose="02040503050406030204" pitchFamily="18" charset="0"/>
                            </a:rPr>
                          </m:ctrlPr>
                        </m:fPr>
                        <m:num>
                          <m:r>
                            <a:rPr lang="en-US" altLang="ko-KR" b="0" i="1" smtClean="0">
                              <a:latin typeface="Cambria Math" panose="02040503050406030204" pitchFamily="18" charset="0"/>
                            </a:rPr>
                            <m:t>1</m:t>
                          </m:r>
                        </m:num>
                        <m:den>
                          <m:r>
                            <a:rPr lang="en-US" altLang="ko-KR" b="0" i="1" smtClean="0">
                              <a:latin typeface="Cambria Math" panose="02040503050406030204" pitchFamily="18" charset="0"/>
                            </a:rPr>
                            <m:t>𝑛</m:t>
                          </m:r>
                        </m:den>
                      </m:f>
                      <m:r>
                        <a:rPr lang="en-US" altLang="ko-KR" b="0" i="1" smtClean="0">
                          <a:latin typeface="Cambria Math" panose="02040503050406030204" pitchFamily="18" charset="0"/>
                        </a:rPr>
                        <m:t> </m:t>
                      </m:r>
                      <m:nary>
                        <m:naryPr>
                          <m:chr m:val="∑"/>
                          <m:ctrlPr>
                            <a:rPr lang="en-US" altLang="ko-KR" b="0" i="1" smtClean="0">
                              <a:latin typeface="Cambria Math" panose="02040503050406030204" pitchFamily="18" charset="0"/>
                            </a:rPr>
                          </m:ctrlPr>
                        </m:naryPr>
                        <m:sub>
                          <m:r>
                            <m:rPr>
                              <m:brk m:alnAt="23"/>
                            </m:rPr>
                            <a:rPr lang="en-US" altLang="ko-KR" b="0" i="1" smtClean="0">
                              <a:latin typeface="Cambria Math" panose="02040503050406030204" pitchFamily="18" charset="0"/>
                            </a:rPr>
                            <m:t>𝑖</m:t>
                          </m:r>
                          <m:r>
                            <a:rPr lang="en-US" altLang="ko-KR" b="0" i="1" smtClean="0">
                              <a:latin typeface="Cambria Math" panose="02040503050406030204" pitchFamily="18" charset="0"/>
                            </a:rPr>
                            <m:t>=1</m:t>
                          </m:r>
                        </m:sub>
                        <m:sup>
                          <m:r>
                            <a:rPr lang="en-US" altLang="ko-KR" b="0" i="1" smtClean="0">
                              <a:latin typeface="Cambria Math" panose="02040503050406030204" pitchFamily="18" charset="0"/>
                            </a:rPr>
                            <m:t>𝑛</m:t>
                          </m:r>
                        </m:sup>
                        <m:e>
                          <m:r>
                            <m:rPr>
                              <m:nor/>
                            </m:rPr>
                            <a:rPr lang="en-US" altLang="ko-KR" dirty="0"/>
                            <m:t>I</m:t>
                          </m:r>
                          <m:r>
                            <a:rPr lang="en-US" altLang="ko-KR" b="0" i="1" dirty="0" smtClean="0">
                              <a:latin typeface="Cambria Math" panose="02040503050406030204" pitchFamily="18" charset="0"/>
                            </a:rPr>
                            <m:t>(</m:t>
                          </m:r>
                          <m:sSub>
                            <m:sSubPr>
                              <m:ctrlPr>
                                <a:rPr lang="en-US" altLang="ko-KR" b="0" i="1" dirty="0" smtClean="0">
                                  <a:latin typeface="Cambria Math" panose="02040503050406030204" pitchFamily="18" charset="0"/>
                                </a:rPr>
                              </m:ctrlPr>
                            </m:sSubPr>
                            <m:e>
                              <m:r>
                                <a:rPr lang="en-US" altLang="ko-KR" b="0" i="1" dirty="0" smtClean="0">
                                  <a:latin typeface="Cambria Math" panose="02040503050406030204" pitchFamily="18" charset="0"/>
                                </a:rPr>
                                <m:t>𝑟𝑒𝑑</m:t>
                              </m:r>
                              <m:r>
                                <a:rPr lang="en-US" altLang="ko-KR" b="0" i="1" dirty="0" smtClean="0">
                                  <a:latin typeface="Cambria Math" panose="02040503050406030204" pitchFamily="18" charset="0"/>
                                </a:rPr>
                                <m:t>_</m:t>
                              </m:r>
                              <m:r>
                                <a:rPr lang="en-US" altLang="ko-KR" b="0" i="1" dirty="0" smtClean="0">
                                  <a:latin typeface="Cambria Math" panose="02040503050406030204" pitchFamily="18" charset="0"/>
                                </a:rPr>
                                <m:t>𝑑𝑜𝑡</m:t>
                              </m:r>
                            </m:e>
                            <m:sub>
                              <m:r>
                                <a:rPr lang="en-US" altLang="ko-KR" b="0" i="1" dirty="0" smtClean="0">
                                  <a:latin typeface="Cambria Math" panose="02040503050406030204" pitchFamily="18" charset="0"/>
                                </a:rPr>
                                <m:t>𝑖</m:t>
                              </m:r>
                            </m:sub>
                          </m:sSub>
                        </m:e>
                      </m:nary>
                      <m:r>
                        <a:rPr lang="en-US" altLang="ko-KR" b="0" i="1" smtClean="0">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ea typeface="Cambria Math" panose="02040503050406030204" pitchFamily="18" charset="0"/>
                        </a:rPr>
                        <m:t>𝐴</m:t>
                      </m:r>
                      <m:r>
                        <a:rPr lang="en-US" altLang="ko-KR" b="0" i="1" smtClean="0">
                          <a:latin typeface="Cambria Math" panose="02040503050406030204" pitchFamily="18" charset="0"/>
                          <a:ea typeface="Cambria Math" panose="02040503050406030204" pitchFamily="18" charset="0"/>
                        </a:rPr>
                        <m:t>)=</m:t>
                      </m:r>
                      <m:f>
                        <m:fPr>
                          <m:ctrlPr>
                            <a:rPr lang="en-US" altLang="ko-KR" i="1">
                              <a:latin typeface="Cambria Math" panose="02040503050406030204" pitchFamily="18" charset="0"/>
                            </a:rPr>
                          </m:ctrlPr>
                        </m:fPr>
                        <m:num>
                          <m:r>
                            <a:rPr lang="en-US" altLang="ko-KR" i="1">
                              <a:latin typeface="Cambria Math" panose="02040503050406030204" pitchFamily="18" charset="0"/>
                            </a:rPr>
                            <m:t>𝑆</m:t>
                          </m:r>
                          <m:r>
                            <a:rPr lang="en-US" altLang="ko-KR" i="1">
                              <a:latin typeface="Cambria Math" panose="02040503050406030204" pitchFamily="18" charset="0"/>
                            </a:rPr>
                            <m:t>(</m:t>
                          </m:r>
                          <m:r>
                            <a:rPr lang="en-US" altLang="ko-KR" i="1">
                              <a:latin typeface="Cambria Math" panose="02040503050406030204" pitchFamily="18" charset="0"/>
                            </a:rPr>
                            <m:t>𝐴</m:t>
                          </m:r>
                          <m:r>
                            <a:rPr lang="en-US" altLang="ko-KR" i="1">
                              <a:latin typeface="Cambria Math" panose="02040503050406030204" pitchFamily="18" charset="0"/>
                            </a:rPr>
                            <m:t>)</m:t>
                          </m:r>
                        </m:num>
                        <m:den>
                          <m:r>
                            <a:rPr lang="en-US" altLang="ko-KR" i="1">
                              <a:latin typeface="Cambria Math" panose="02040503050406030204" pitchFamily="18" charset="0"/>
                            </a:rPr>
                            <m:t>𝑆</m:t>
                          </m:r>
                          <m:r>
                            <a:rPr lang="en-US" altLang="ko-KR" i="1">
                              <a:latin typeface="Cambria Math" panose="02040503050406030204" pitchFamily="18" charset="0"/>
                            </a:rPr>
                            <m:t>(</m:t>
                          </m:r>
                          <m:r>
                            <a:rPr lang="en-US" altLang="ko-KR" i="1">
                              <a:latin typeface="Cambria Math" panose="02040503050406030204" pitchFamily="18" charset="0"/>
                            </a:rPr>
                            <m:t>𝐵</m:t>
                          </m:r>
                          <m:r>
                            <a:rPr lang="en-US" altLang="ko-KR" i="1">
                              <a:latin typeface="Cambria Math" panose="02040503050406030204" pitchFamily="18" charset="0"/>
                            </a:rPr>
                            <m:t>)</m:t>
                          </m:r>
                        </m:den>
                      </m:f>
                    </m:oMath>
                  </m:oMathPara>
                </a14:m>
                <a:endParaRPr lang="ko-KR" altLang="en-US" dirty="0"/>
              </a:p>
            </p:txBody>
          </p:sp>
        </mc:Choice>
        <mc:Fallback xmlns="">
          <p:sp>
            <p:nvSpPr>
              <p:cNvPr id="52" name="TextBox 51">
                <a:extLst>
                  <a:ext uri="{FF2B5EF4-FFF2-40B4-BE49-F238E27FC236}">
                    <a16:creationId xmlns:a16="http://schemas.microsoft.com/office/drawing/2014/main" id="{B2DF1BC4-1107-44A7-9A97-6F1FEFE3BAC6}"/>
                  </a:ext>
                </a:extLst>
              </p:cNvPr>
              <p:cNvSpPr txBox="1">
                <a:spLocks noRot="1" noChangeAspect="1" noMove="1" noResize="1" noEditPoints="1" noAdjustHandles="1" noChangeArrowheads="1" noChangeShapeType="1" noTextEdit="1"/>
              </p:cNvSpPr>
              <p:nvPr/>
            </p:nvSpPr>
            <p:spPr>
              <a:xfrm>
                <a:off x="1407383" y="5897464"/>
                <a:ext cx="3158942" cy="848566"/>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FC9B9D-2208-415E-A778-2392E2C6AB95}"/>
                  </a:ext>
                </a:extLst>
              </p:cNvPr>
              <p:cNvSpPr txBox="1"/>
              <p:nvPr/>
            </p:nvSpPr>
            <p:spPr>
              <a:xfrm>
                <a:off x="1468542" y="5548922"/>
                <a:ext cx="1703480" cy="369332"/>
              </a:xfrm>
              <a:prstGeom prst="rect">
                <a:avLst/>
              </a:prstGeom>
              <a:noFill/>
            </p:spPr>
            <p:txBody>
              <a:bodyPr wrap="none" rtlCol="0">
                <a:spAutoFit/>
              </a:bodyPr>
              <a:lstStyle/>
              <a:p>
                <a:r>
                  <a:rPr lang="en-US" altLang="ko-KR" dirty="0"/>
                  <a:t>if </a:t>
                </a:r>
                <a14:m>
                  <m:oMath xmlns:m="http://schemas.openxmlformats.org/officeDocument/2006/math">
                    <m:r>
                      <a:rPr lang="en-US" altLang="ko-KR" b="0" i="1" smtClean="0">
                        <a:latin typeface="Cambria Math" panose="02040503050406030204" pitchFamily="18" charset="0"/>
                      </a:rPr>
                      <m:t>𝑛</m:t>
                    </m:r>
                    <m:r>
                      <a:rPr lang="en-US" altLang="ko-KR" b="0" i="1" smtClean="0">
                        <a:latin typeface="Cambria Math" panose="02040503050406030204" pitchFamily="18" charset="0"/>
                      </a:rPr>
                      <m:t> →</m:t>
                    </m:r>
                    <m:r>
                      <m:rPr>
                        <m:nor/>
                      </m:rPr>
                      <a:rPr lang="ko-KR" altLang="en-US"/>
                      <m:t>∞</m:t>
                    </m:r>
                    <m:r>
                      <m:rPr>
                        <m:nor/>
                      </m:rPr>
                      <a:rPr lang="en-US" altLang="ko-KR" b="0" i="0" smtClean="0"/>
                      <m:t>,</m:t>
                    </m:r>
                  </m:oMath>
                </a14:m>
                <a:r>
                  <a:rPr lang="ko-KR" altLang="en-US" dirty="0"/>
                  <a:t> </a:t>
                </a:r>
                <a:r>
                  <a:rPr lang="en-US" altLang="ko-KR" dirty="0"/>
                  <a:t>then</a:t>
                </a:r>
                <a:endParaRPr lang="ko-KR" altLang="en-US" dirty="0"/>
              </a:p>
            </p:txBody>
          </p:sp>
        </mc:Choice>
        <mc:Fallback xmlns="">
          <p:sp>
            <p:nvSpPr>
              <p:cNvPr id="53" name="TextBox 52">
                <a:extLst>
                  <a:ext uri="{FF2B5EF4-FFF2-40B4-BE49-F238E27FC236}">
                    <a16:creationId xmlns:a16="http://schemas.microsoft.com/office/drawing/2014/main" id="{79FC9B9D-2208-415E-A778-2392E2C6AB95}"/>
                  </a:ext>
                </a:extLst>
              </p:cNvPr>
              <p:cNvSpPr txBox="1">
                <a:spLocks noRot="1" noChangeAspect="1" noMove="1" noResize="1" noEditPoints="1" noAdjustHandles="1" noChangeArrowheads="1" noChangeShapeType="1" noTextEdit="1"/>
              </p:cNvSpPr>
              <p:nvPr/>
            </p:nvSpPr>
            <p:spPr>
              <a:xfrm>
                <a:off x="1468542" y="5548922"/>
                <a:ext cx="1703480" cy="369332"/>
              </a:xfrm>
              <a:prstGeom prst="rect">
                <a:avLst/>
              </a:prstGeom>
              <a:blipFill>
                <a:blip r:embed="rId5"/>
                <a:stretch>
                  <a:fillRect l="-3226" t="-8197" r="-2509" b="-24590"/>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094065D1-A4B0-429B-85C0-1407CFFBEC76}"/>
              </a:ext>
            </a:extLst>
          </p:cNvPr>
          <p:cNvSpPr txBox="1"/>
          <p:nvPr/>
        </p:nvSpPr>
        <p:spPr>
          <a:xfrm>
            <a:off x="4851288" y="5857542"/>
            <a:ext cx="4241867" cy="430887"/>
          </a:xfrm>
          <a:prstGeom prst="rect">
            <a:avLst/>
          </a:prstGeom>
          <a:noFill/>
        </p:spPr>
        <p:txBody>
          <a:bodyPr wrap="none" rtlCol="0">
            <a:spAutoFit/>
          </a:bodyPr>
          <a:lstStyle/>
          <a:p>
            <a:pPr algn="ctr"/>
            <a:r>
              <a:rPr lang="en-US" altLang="ko-KR" sz="1100" b="1" dirty="0">
                <a:solidFill>
                  <a:srgbClr val="C00000"/>
                </a:solidFill>
              </a:rPr>
              <a:t>Monte-Carlo </a:t>
            </a:r>
            <a:r>
              <a:rPr lang="ko-KR" altLang="en-US" sz="1100" b="1" dirty="0">
                <a:solidFill>
                  <a:srgbClr val="C00000"/>
                </a:solidFill>
              </a:rPr>
              <a:t>추정은 무한히 반복하면 원래 값에 가까워진다</a:t>
            </a:r>
            <a:r>
              <a:rPr lang="en-US" altLang="ko-KR" sz="1100" b="1" dirty="0">
                <a:solidFill>
                  <a:srgbClr val="C00000"/>
                </a:solidFill>
              </a:rPr>
              <a:t>.</a:t>
            </a:r>
          </a:p>
          <a:p>
            <a:pPr algn="ctr"/>
            <a:r>
              <a:rPr lang="ko-KR" altLang="en-US" sz="1100" b="1" dirty="0">
                <a:solidFill>
                  <a:srgbClr val="C00000"/>
                </a:solidFill>
              </a:rPr>
              <a:t>강화학습에서 몬테카를로 근사를 어떻게 사용하는지 확인해보자</a:t>
            </a:r>
            <a:r>
              <a:rPr lang="en-US" altLang="ko-KR" sz="1100" b="1" dirty="0">
                <a:solidFill>
                  <a:srgbClr val="C00000"/>
                </a:solidFill>
              </a:rPr>
              <a:t>.</a:t>
            </a:r>
            <a:endParaRPr lang="ko-KR" altLang="en-US" sz="1100" b="1" dirty="0">
              <a:solidFill>
                <a:srgbClr val="C00000"/>
              </a:solidFill>
            </a:endParaRPr>
          </a:p>
        </p:txBody>
      </p:sp>
    </p:spTree>
    <p:extLst>
      <p:ext uri="{BB962C8B-B14F-4D97-AF65-F5344CB8AC3E}">
        <p14:creationId xmlns:p14="http://schemas.microsoft.com/office/powerpoint/2010/main" val="23800159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a:solidFill>
                  <a:schemeClr val="accent6">
                    <a:lumMod val="75000"/>
                  </a:schemeClr>
                </a:solidFill>
              </a:rPr>
              <a:t>강화학습과 정책 평가 </a:t>
            </a:r>
            <a:r>
              <a:rPr lang="en-US" altLang="ko-KR" b="1" dirty="0">
                <a:solidFill>
                  <a:schemeClr val="accent6">
                    <a:lumMod val="75000"/>
                  </a:schemeClr>
                </a:solidFill>
              </a:rPr>
              <a:t>1 : </a:t>
            </a:r>
            <a:r>
              <a:rPr lang="ko-KR" altLang="en-US" b="1" dirty="0">
                <a:solidFill>
                  <a:schemeClr val="accent6">
                    <a:lumMod val="75000"/>
                  </a:schemeClr>
                </a:solidFill>
              </a:rPr>
              <a:t>몬테카를로 예측</a:t>
            </a:r>
            <a:endParaRPr lang="en-US" altLang="ko-KR" b="1" dirty="0">
              <a:solidFill>
                <a:schemeClr val="accent6">
                  <a:lumMod val="75000"/>
                </a:schemeClr>
              </a:solidFill>
            </a:endParaRPr>
          </a:p>
        </p:txBody>
      </p:sp>
      <p:sp>
        <p:nvSpPr>
          <p:cNvPr id="10" name="TextBox 9">
            <a:extLst>
              <a:ext uri="{FF2B5EF4-FFF2-40B4-BE49-F238E27FC236}">
                <a16:creationId xmlns:a16="http://schemas.microsoft.com/office/drawing/2014/main" id="{A1D79B17-65F1-464E-95C7-7C061249B26F}"/>
              </a:ext>
            </a:extLst>
          </p:cNvPr>
          <p:cNvSpPr txBox="1"/>
          <p:nvPr/>
        </p:nvSpPr>
        <p:spPr>
          <a:xfrm>
            <a:off x="757212" y="1642888"/>
            <a:ext cx="11004153" cy="2031325"/>
          </a:xfrm>
          <a:prstGeom prst="rect">
            <a:avLst/>
          </a:prstGeom>
          <a:noFill/>
        </p:spPr>
        <p:txBody>
          <a:bodyPr wrap="square" rtlCol="0">
            <a:spAutoFit/>
          </a:bodyPr>
          <a:lstStyle/>
          <a:p>
            <a:pPr marL="342900" indent="-342900">
              <a:buFont typeface="Arial" panose="020B0604020202020204" pitchFamily="34" charset="0"/>
              <a:buChar char="•"/>
            </a:pPr>
            <a:r>
              <a:rPr lang="en-US" altLang="ko-KR" b="1" dirty="0"/>
              <a:t>sampling</a:t>
            </a:r>
            <a:r>
              <a:rPr lang="ko-KR" altLang="en-US" b="1" dirty="0"/>
              <a:t>과 </a:t>
            </a:r>
            <a:r>
              <a:rPr lang="en-US" altLang="ko-KR" sz="1800" b="1" dirty="0"/>
              <a:t>Monte-Carlo</a:t>
            </a:r>
            <a:r>
              <a:rPr lang="ko-KR" altLang="en-US" b="1" dirty="0"/>
              <a:t> </a:t>
            </a:r>
            <a:r>
              <a:rPr lang="en-US" altLang="ko-KR" b="1" dirty="0"/>
              <a:t>prediction</a:t>
            </a:r>
          </a:p>
          <a:p>
            <a:pPr marL="800100" lvl="1" indent="-342900">
              <a:buFont typeface="Arial" panose="020B0604020202020204" pitchFamily="34" charset="0"/>
              <a:buChar char="•"/>
            </a:pPr>
            <a:r>
              <a:rPr lang="en-US" altLang="ko-KR" b="1" dirty="0"/>
              <a:t>Policy </a:t>
            </a:r>
            <a:r>
              <a:rPr lang="en-US" altLang="ko-KR" sz="1800" b="1" dirty="0"/>
              <a:t>Evaluation</a:t>
            </a:r>
            <a:r>
              <a:rPr lang="ko-KR" altLang="en-US" sz="1800" b="1" dirty="0"/>
              <a:t> 과정에서 몬테카를로 근사를 사용해 가치함수 추정</a:t>
            </a:r>
            <a:endParaRPr lang="en-US" altLang="ko-KR" sz="1800" b="1" dirty="0"/>
          </a:p>
          <a:p>
            <a:pPr marL="1257300" lvl="2" indent="-342900">
              <a:buFont typeface="Arial" panose="020B0604020202020204" pitchFamily="34" charset="0"/>
              <a:buChar char="•"/>
            </a:pPr>
            <a:r>
              <a:rPr lang="ko-KR" altLang="en-US" dirty="0"/>
              <a:t>원의 넓이를 추정할 때는 점이 하나의 </a:t>
            </a:r>
            <a:r>
              <a:rPr lang="en-US" altLang="ko-KR" dirty="0"/>
              <a:t>sample</a:t>
            </a:r>
            <a:r>
              <a:rPr lang="ko-KR" altLang="en-US" dirty="0"/>
              <a:t> </a:t>
            </a:r>
            <a:r>
              <a:rPr lang="en-US" altLang="ko-KR" dirty="0"/>
              <a:t>(</a:t>
            </a:r>
            <a:r>
              <a:rPr lang="ko-KR" altLang="en-US" dirty="0"/>
              <a:t>점을 찍는 것이 </a:t>
            </a:r>
            <a:r>
              <a:rPr lang="en-US" altLang="ko-KR" dirty="0"/>
              <a:t>“sampling”)</a:t>
            </a:r>
          </a:p>
          <a:p>
            <a:pPr marL="1257300" lvl="2" indent="-342900">
              <a:buFont typeface="Arial" panose="020B0604020202020204" pitchFamily="34" charset="0"/>
              <a:buChar char="•"/>
            </a:pPr>
            <a:r>
              <a:rPr lang="ko-KR" altLang="en-US" dirty="0"/>
              <a:t>가치함수를 추정할 때는 </a:t>
            </a:r>
            <a:r>
              <a:rPr lang="en-US" altLang="ko-KR" dirty="0"/>
              <a:t>Agent</a:t>
            </a:r>
            <a:r>
              <a:rPr lang="ko-KR" altLang="en-US" dirty="0"/>
              <a:t>가 한 번 환경에서 </a:t>
            </a:r>
            <a:r>
              <a:rPr lang="en-US" altLang="ko-KR" dirty="0"/>
              <a:t>Episode</a:t>
            </a:r>
            <a:r>
              <a:rPr lang="ko-KR" altLang="en-US" dirty="0"/>
              <a:t>를 진행하는 것이 </a:t>
            </a:r>
            <a:r>
              <a:rPr lang="en-US" altLang="ko-KR" dirty="0"/>
              <a:t>“sampling”</a:t>
            </a:r>
          </a:p>
          <a:p>
            <a:pPr marL="1714500" lvl="3" indent="-342900">
              <a:buFont typeface="Arial" panose="020B0604020202020204" pitchFamily="34" charset="0"/>
              <a:buChar char="•"/>
            </a:pPr>
            <a:r>
              <a:rPr lang="ko-KR" altLang="en-US" dirty="0"/>
              <a:t>이 </a:t>
            </a:r>
            <a:r>
              <a:rPr lang="en-US" altLang="ko-KR" b="1" dirty="0"/>
              <a:t>sampling</a:t>
            </a:r>
            <a:r>
              <a:rPr lang="en-US" altLang="ko-KR" dirty="0"/>
              <a:t> </a:t>
            </a:r>
            <a:r>
              <a:rPr lang="ko-KR" altLang="en-US" dirty="0"/>
              <a:t>을 통해 얻은 </a:t>
            </a:r>
            <a:r>
              <a:rPr lang="en-US" altLang="ko-KR" dirty="0"/>
              <a:t>sample</a:t>
            </a:r>
            <a:r>
              <a:rPr lang="ko-KR" altLang="en-US" dirty="0"/>
              <a:t>의 </a:t>
            </a:r>
            <a:r>
              <a:rPr lang="ko-KR" altLang="en-US" b="1" dirty="0"/>
              <a:t>평균</a:t>
            </a:r>
            <a:r>
              <a:rPr lang="ko-KR" altLang="en-US" dirty="0"/>
              <a:t>으로 </a:t>
            </a:r>
            <a:r>
              <a:rPr lang="ko-KR" altLang="en-US" b="1" dirty="0"/>
              <a:t>참</a:t>
            </a:r>
            <a:r>
              <a:rPr lang="ko-KR" altLang="en-US" dirty="0"/>
              <a:t> </a:t>
            </a:r>
            <a:r>
              <a:rPr lang="ko-KR" altLang="en-US" b="1" dirty="0"/>
              <a:t>가치함수</a:t>
            </a:r>
            <a:r>
              <a:rPr lang="ko-KR" altLang="en-US" dirty="0"/>
              <a:t>를 </a:t>
            </a:r>
            <a:r>
              <a:rPr lang="ko-KR" altLang="en-US" b="1" dirty="0"/>
              <a:t>추정</a:t>
            </a:r>
            <a:r>
              <a:rPr lang="ko-KR" altLang="en-US" dirty="0"/>
              <a:t>함 </a:t>
            </a:r>
            <a:endParaRPr lang="en-US" altLang="ko-KR" dirty="0"/>
          </a:p>
          <a:p>
            <a:pPr marL="800100" lvl="1" indent="-342900">
              <a:buFont typeface="Arial" panose="020B0604020202020204" pitchFamily="34" charset="0"/>
              <a:buChar char="•"/>
            </a:pPr>
            <a:endParaRPr lang="en-US" altLang="ko-KR" dirty="0"/>
          </a:p>
          <a:p>
            <a:pPr marL="1257300" lvl="2" indent="-342900">
              <a:buFont typeface="Arial" panose="020B0604020202020204" pitchFamily="34" charset="0"/>
              <a:buChar char="•"/>
            </a:pPr>
            <a:endParaRPr lang="en-US" altLang="ko-KR" dirty="0"/>
          </a:p>
        </p:txBody>
      </p:sp>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34</a:t>
            </a:fld>
            <a:endParaRPr lang="ko-KR" altLang="en-US" dirty="0"/>
          </a:p>
        </p:txBody>
      </p:sp>
      <p:sp>
        <p:nvSpPr>
          <p:cNvPr id="8" name="직사각형 7">
            <a:extLst>
              <a:ext uri="{FF2B5EF4-FFF2-40B4-BE49-F238E27FC236}">
                <a16:creationId xmlns:a16="http://schemas.microsoft.com/office/drawing/2014/main" id="{E64D97F9-5AAC-4900-BE3F-3EFB67B38A01}"/>
              </a:ext>
            </a:extLst>
          </p:cNvPr>
          <p:cNvSpPr/>
          <p:nvPr/>
        </p:nvSpPr>
        <p:spPr>
          <a:xfrm>
            <a:off x="2905687" y="3403102"/>
            <a:ext cx="1527521" cy="42271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ko-KR" b="1" dirty="0"/>
              <a:t>Sampling</a:t>
            </a:r>
            <a:endParaRPr lang="ko-KR" altLang="en-US" b="1" dirty="0"/>
          </a:p>
        </p:txBody>
      </p:sp>
      <p:sp>
        <p:nvSpPr>
          <p:cNvPr id="12" name="직사각형 11">
            <a:extLst>
              <a:ext uri="{FF2B5EF4-FFF2-40B4-BE49-F238E27FC236}">
                <a16:creationId xmlns:a16="http://schemas.microsoft.com/office/drawing/2014/main" id="{AF550668-B200-4802-A51A-B7F2F8269CBE}"/>
              </a:ext>
            </a:extLst>
          </p:cNvPr>
          <p:cNvSpPr/>
          <p:nvPr/>
        </p:nvSpPr>
        <p:spPr>
          <a:xfrm>
            <a:off x="5128887" y="3403102"/>
            <a:ext cx="1527521" cy="42271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ko-KR" altLang="en-US" b="1" dirty="0"/>
              <a:t>평균</a:t>
            </a:r>
          </a:p>
        </p:txBody>
      </p:sp>
      <p:sp>
        <p:nvSpPr>
          <p:cNvPr id="36" name="TextBox 35">
            <a:extLst>
              <a:ext uri="{FF2B5EF4-FFF2-40B4-BE49-F238E27FC236}">
                <a16:creationId xmlns:a16="http://schemas.microsoft.com/office/drawing/2014/main" id="{BB4C8A24-250C-42A0-AA9F-28283FE6B2F9}"/>
              </a:ext>
            </a:extLst>
          </p:cNvPr>
          <p:cNvSpPr txBox="1"/>
          <p:nvPr/>
        </p:nvSpPr>
        <p:spPr>
          <a:xfrm>
            <a:off x="4556694" y="3423241"/>
            <a:ext cx="465082" cy="369332"/>
          </a:xfrm>
          <a:prstGeom prst="rect">
            <a:avLst/>
          </a:prstGeom>
          <a:noFill/>
        </p:spPr>
        <p:txBody>
          <a:bodyPr wrap="square">
            <a:spAutoFit/>
          </a:bodyPr>
          <a:lstStyle/>
          <a:p>
            <a:pPr algn="ctr"/>
            <a:r>
              <a:rPr lang="en-US" altLang="ko-KR" b="1" dirty="0"/>
              <a:t>+</a:t>
            </a:r>
            <a:endParaRPr lang="ko-KR" altLang="en-US" b="1" dirty="0"/>
          </a:p>
        </p:txBody>
      </p:sp>
      <p:sp>
        <p:nvSpPr>
          <p:cNvPr id="14" name="직사각형 13">
            <a:extLst>
              <a:ext uri="{FF2B5EF4-FFF2-40B4-BE49-F238E27FC236}">
                <a16:creationId xmlns:a16="http://schemas.microsoft.com/office/drawing/2014/main" id="{C5B1E84E-DF1C-471A-8C73-E23536407088}"/>
              </a:ext>
            </a:extLst>
          </p:cNvPr>
          <p:cNvSpPr/>
          <p:nvPr/>
        </p:nvSpPr>
        <p:spPr>
          <a:xfrm>
            <a:off x="7262007" y="3396548"/>
            <a:ext cx="1831148" cy="42271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ko-KR" altLang="en-US" b="1" dirty="0">
                <a:solidFill>
                  <a:schemeClr val="tx1"/>
                </a:solidFill>
              </a:rPr>
              <a:t>가치함수 추정</a:t>
            </a:r>
          </a:p>
        </p:txBody>
      </p:sp>
      <p:sp>
        <p:nvSpPr>
          <p:cNvPr id="15" name="TextBox 14">
            <a:extLst>
              <a:ext uri="{FF2B5EF4-FFF2-40B4-BE49-F238E27FC236}">
                <a16:creationId xmlns:a16="http://schemas.microsoft.com/office/drawing/2014/main" id="{A6C6E0F6-9CFA-473A-8766-A4A629CD2B7F}"/>
              </a:ext>
            </a:extLst>
          </p:cNvPr>
          <p:cNvSpPr txBox="1"/>
          <p:nvPr/>
        </p:nvSpPr>
        <p:spPr>
          <a:xfrm>
            <a:off x="6749713" y="3423241"/>
            <a:ext cx="465082" cy="369332"/>
          </a:xfrm>
          <a:prstGeom prst="rect">
            <a:avLst/>
          </a:prstGeom>
          <a:noFill/>
        </p:spPr>
        <p:txBody>
          <a:bodyPr wrap="square">
            <a:spAutoFit/>
          </a:bodyPr>
          <a:lstStyle/>
          <a:p>
            <a:pPr algn="ctr"/>
            <a:r>
              <a:rPr lang="en-US" altLang="ko-KR" b="1" dirty="0"/>
              <a:t>=</a:t>
            </a:r>
            <a:endParaRPr lang="ko-KR" altLang="en-US" b="1" dirty="0"/>
          </a:p>
        </p:txBody>
      </p:sp>
      <p:sp>
        <p:nvSpPr>
          <p:cNvPr id="20" name="TextBox 19">
            <a:extLst>
              <a:ext uri="{FF2B5EF4-FFF2-40B4-BE49-F238E27FC236}">
                <a16:creationId xmlns:a16="http://schemas.microsoft.com/office/drawing/2014/main" id="{B6F607D7-A973-4869-9F37-EFB9AF4FC296}"/>
              </a:ext>
            </a:extLst>
          </p:cNvPr>
          <p:cNvSpPr txBox="1"/>
          <p:nvPr/>
        </p:nvSpPr>
        <p:spPr>
          <a:xfrm>
            <a:off x="757212" y="4023791"/>
            <a:ext cx="11004153" cy="369332"/>
          </a:xfrm>
          <a:prstGeom prst="rect">
            <a:avLst/>
          </a:prstGeom>
          <a:noFill/>
        </p:spPr>
        <p:txBody>
          <a:bodyPr wrap="square" rtlCol="0">
            <a:spAutoFit/>
          </a:bodyPr>
          <a:lstStyle/>
          <a:p>
            <a:pPr marL="800100" lvl="1" indent="-342900">
              <a:buFont typeface="Arial" panose="020B0604020202020204" pitchFamily="34" charset="0"/>
              <a:buChar char="•"/>
            </a:pPr>
            <a:r>
              <a:rPr lang="ko-KR" altLang="en-US" b="1" dirty="0"/>
              <a:t>가치함수 정의 </a:t>
            </a:r>
            <a:r>
              <a:rPr lang="en-US" altLang="ko-KR" b="1" dirty="0"/>
              <a:t>(</a:t>
            </a:r>
            <a:r>
              <a:rPr lang="ko-KR" altLang="en-US" b="1" dirty="0"/>
              <a:t>모델을 알면 계산 가능함</a:t>
            </a:r>
            <a:r>
              <a:rPr lang="en-US" altLang="ko-KR" b="1" dirty="0"/>
              <a:t>)</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9CBE092-CA53-439B-AEE2-805A7C7B3009}"/>
                  </a:ext>
                </a:extLst>
              </p:cNvPr>
              <p:cNvSpPr txBox="1"/>
              <p:nvPr/>
            </p:nvSpPr>
            <p:spPr>
              <a:xfrm>
                <a:off x="2861545" y="4713925"/>
                <a:ext cx="34664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b="1" i="1" smtClean="0">
                          <a:solidFill>
                            <a:schemeClr val="tx1"/>
                          </a:solidFill>
                          <a:latin typeface="Cambria Math" panose="02040503050406030204" pitchFamily="18" charset="0"/>
                        </a:rPr>
                        <m:t>=</m:t>
                      </m:r>
                      <m:sSub>
                        <m:sSubPr>
                          <m:ctrlPr>
                            <a:rPr lang="en-US" altLang="ko-KR" b="1" i="1">
                              <a:latin typeface="Cambria Math" panose="02040503050406030204" pitchFamily="18" charset="0"/>
                            </a:rPr>
                          </m:ctrlPr>
                        </m:sSubPr>
                        <m:e>
                          <m:r>
                            <a:rPr lang="en-US" altLang="ko-KR" b="1">
                              <a:latin typeface="Cambria Math" panose="02040503050406030204" pitchFamily="18" charset="0"/>
                            </a:rPr>
                            <m:t>𝐄</m:t>
                          </m:r>
                        </m:e>
                        <m:sub>
                          <m:r>
                            <a:rPr lang="ko-KR" altLang="en-US" b="1" i="1">
                              <a:latin typeface="Cambria Math" panose="02040503050406030204" pitchFamily="18" charset="0"/>
                            </a:rPr>
                            <m:t>𝝅</m:t>
                          </m:r>
                        </m:sub>
                      </m:sSub>
                      <m:d>
                        <m:dPr>
                          <m:begChr m:val="["/>
                          <m:endChr m:val="|"/>
                          <m:ctrlPr>
                            <a:rPr lang="en-US" altLang="ko-KR" b="1" i="1" smtClean="0">
                              <a:solidFill>
                                <a:schemeClr val="tx1"/>
                              </a:solidFill>
                              <a:latin typeface="Cambria Math" panose="02040503050406030204" pitchFamily="18" charset="0"/>
                            </a:rPr>
                          </m:ctrlPr>
                        </m:dPr>
                        <m:e>
                          <m:sSub>
                            <m:sSubPr>
                              <m:ctrlPr>
                                <a:rPr lang="en-US" altLang="ko-KR" b="1" i="1">
                                  <a:solidFill>
                                    <a:schemeClr val="tx1"/>
                                  </a:solidFill>
                                  <a:latin typeface="Cambria Math" panose="02040503050406030204" pitchFamily="18" charset="0"/>
                                </a:rPr>
                              </m:ctrlPr>
                            </m:sSubPr>
                            <m:e>
                              <m:r>
                                <a:rPr lang="en-US" altLang="ko-KR" b="1" i="1">
                                  <a:solidFill>
                                    <a:schemeClr val="tx1"/>
                                  </a:solidFill>
                                  <a:latin typeface="Cambria Math" panose="02040503050406030204" pitchFamily="18" charset="0"/>
                                </a:rPr>
                                <m:t>𝑹</m:t>
                              </m:r>
                            </m:e>
                            <m:sub>
                              <m:r>
                                <a:rPr lang="en-US" altLang="ko-KR" b="1" i="1">
                                  <a:solidFill>
                                    <a:schemeClr val="tx1"/>
                                  </a:solidFill>
                                  <a:latin typeface="Cambria Math" panose="02040503050406030204" pitchFamily="18" charset="0"/>
                                </a:rPr>
                                <m:t>𝒕</m:t>
                              </m:r>
                              <m:r>
                                <a:rPr lang="en-US" altLang="ko-KR" b="1" i="1">
                                  <a:solidFill>
                                    <a:schemeClr val="tx1"/>
                                  </a:solidFill>
                                  <a:latin typeface="Cambria Math" panose="02040503050406030204" pitchFamily="18" charset="0"/>
                                </a:rPr>
                                <m:t>+</m:t>
                              </m:r>
                              <m:r>
                                <a:rPr lang="en-US" altLang="ko-KR" b="1" i="1">
                                  <a:solidFill>
                                    <a:schemeClr val="tx1"/>
                                  </a:solidFill>
                                  <a:latin typeface="Cambria Math" panose="02040503050406030204" pitchFamily="18" charset="0"/>
                                </a:rPr>
                                <m:t>𝟏</m:t>
                              </m:r>
                            </m:sub>
                          </m:sSub>
                          <m:r>
                            <a:rPr lang="en-US" altLang="ko-KR" b="1" i="1" smtClean="0">
                              <a:solidFill>
                                <a:schemeClr val="tx1"/>
                              </a:solidFill>
                              <a:latin typeface="Cambria Math" panose="02040503050406030204" pitchFamily="18" charset="0"/>
                            </a:rPr>
                            <m:t>+</m:t>
                          </m:r>
                          <m:r>
                            <a:rPr lang="ko-KR" altLang="en-US" b="1" i="1">
                              <a:solidFill>
                                <a:schemeClr val="tx1"/>
                              </a:solidFill>
                              <a:latin typeface="Cambria Math" panose="02040503050406030204" pitchFamily="18" charset="0"/>
                            </a:rPr>
                            <m:t>𝜸</m:t>
                          </m:r>
                          <m:sSub>
                            <m:sSubPr>
                              <m:ctrlPr>
                                <a:rPr lang="en-US" altLang="ko-KR" b="1" i="1">
                                  <a:solidFill>
                                    <a:schemeClr val="tx1"/>
                                  </a:solidFill>
                                  <a:latin typeface="Cambria Math" panose="02040503050406030204" pitchFamily="18" charset="0"/>
                                </a:rPr>
                              </m:ctrlPr>
                            </m:sSubPr>
                            <m:e>
                              <m:r>
                                <m:rPr>
                                  <m:nor/>
                                </m:rPr>
                                <a:rPr lang="en-US" altLang="ko-KR" b="1" dirty="0">
                                  <a:solidFill>
                                    <a:schemeClr val="tx1"/>
                                  </a:solidFill>
                                </a:rPr>
                                <m:t>v</m:t>
                              </m:r>
                            </m:e>
                            <m:sub>
                              <m:r>
                                <a:rPr lang="ko-KR" altLang="en-US" b="1" i="1">
                                  <a:solidFill>
                                    <a:schemeClr val="tx1"/>
                                  </a:solidFill>
                                  <a:latin typeface="Cambria Math" panose="02040503050406030204" pitchFamily="18" charset="0"/>
                                </a:rPr>
                                <m:t>𝝅</m:t>
                              </m:r>
                            </m:sub>
                          </m:sSub>
                          <m:d>
                            <m:dPr>
                              <m:ctrlPr>
                                <a:rPr lang="en-US" altLang="ko-KR" b="1" i="1">
                                  <a:solidFill>
                                    <a:schemeClr val="tx1"/>
                                  </a:solidFill>
                                  <a:latin typeface="Cambria Math" panose="02040503050406030204" pitchFamily="18" charset="0"/>
                                </a:rPr>
                              </m:ctrlPr>
                            </m:dPr>
                            <m:e>
                              <m:sSub>
                                <m:sSubPr>
                                  <m:ctrlPr>
                                    <a:rPr lang="en-US" altLang="ko-KR" b="1" i="1">
                                      <a:solidFill>
                                        <a:schemeClr val="tx1"/>
                                      </a:solidFill>
                                      <a:latin typeface="Cambria Math" panose="02040503050406030204" pitchFamily="18" charset="0"/>
                                    </a:rPr>
                                  </m:ctrlPr>
                                </m:sSubPr>
                                <m:e>
                                  <m:r>
                                    <a:rPr lang="en-US" altLang="ko-KR" b="1" i="1">
                                      <a:solidFill>
                                        <a:schemeClr val="tx1"/>
                                      </a:solidFill>
                                      <a:latin typeface="Cambria Math" panose="02040503050406030204" pitchFamily="18" charset="0"/>
                                    </a:rPr>
                                    <m:t>𝒔</m:t>
                                  </m:r>
                                </m:e>
                                <m:sub>
                                  <m:r>
                                    <a:rPr lang="en-US" altLang="ko-KR" b="1" i="1">
                                      <a:solidFill>
                                        <a:schemeClr val="tx1"/>
                                      </a:solidFill>
                                      <a:latin typeface="Cambria Math" panose="02040503050406030204" pitchFamily="18" charset="0"/>
                                    </a:rPr>
                                    <m:t>𝒕</m:t>
                                  </m:r>
                                  <m:r>
                                    <a:rPr lang="en-US" altLang="ko-KR" b="1" i="1">
                                      <a:solidFill>
                                        <a:schemeClr val="tx1"/>
                                      </a:solidFill>
                                      <a:latin typeface="Cambria Math" panose="02040503050406030204" pitchFamily="18" charset="0"/>
                                    </a:rPr>
                                    <m:t>+</m:t>
                                  </m:r>
                                  <m:r>
                                    <a:rPr lang="en-US" altLang="ko-KR" b="1" i="1">
                                      <a:solidFill>
                                        <a:schemeClr val="tx1"/>
                                      </a:solidFill>
                                      <a:latin typeface="Cambria Math" panose="02040503050406030204" pitchFamily="18" charset="0"/>
                                    </a:rPr>
                                    <m:t>𝟏</m:t>
                                  </m:r>
                                </m:sub>
                              </m:sSub>
                            </m:e>
                          </m:d>
                          <m:r>
                            <a:rPr lang="en-US" altLang="ko-KR" b="1" i="1" smtClean="0">
                              <a:solidFill>
                                <a:schemeClr val="tx1"/>
                              </a:solidFill>
                              <a:latin typeface="Cambria Math" panose="02040503050406030204" pitchFamily="18" charset="0"/>
                            </a:rPr>
                            <m:t> </m:t>
                          </m:r>
                        </m:e>
                      </m:d>
                      <m:r>
                        <a:rPr lang="en-US" altLang="ko-KR" b="1" i="1" smtClean="0">
                          <a:solidFill>
                            <a:schemeClr val="tx1"/>
                          </a:solidFill>
                          <a:latin typeface="Cambria Math" panose="02040503050406030204" pitchFamily="18" charset="0"/>
                        </a:rPr>
                        <m:t> </m:t>
                      </m:r>
                      <m:sSub>
                        <m:sSubPr>
                          <m:ctrlPr>
                            <a:rPr lang="en-US" altLang="ko-KR" b="1" i="1">
                              <a:solidFill>
                                <a:schemeClr val="tx1"/>
                              </a:solidFill>
                              <a:latin typeface="Cambria Math" panose="02040503050406030204" pitchFamily="18" charset="0"/>
                            </a:rPr>
                          </m:ctrlPr>
                        </m:sSubPr>
                        <m:e>
                          <m:r>
                            <a:rPr lang="en-US" altLang="ko-KR" b="1" i="1" smtClean="0">
                              <a:solidFill>
                                <a:schemeClr val="tx1"/>
                              </a:solidFill>
                              <a:latin typeface="Cambria Math" panose="02040503050406030204" pitchFamily="18" charset="0"/>
                            </a:rPr>
                            <m:t>𝑺</m:t>
                          </m:r>
                        </m:e>
                        <m:sub>
                          <m:r>
                            <a:rPr lang="en-US" altLang="ko-KR" b="1" i="1">
                              <a:solidFill>
                                <a:schemeClr val="tx1"/>
                              </a:solidFill>
                              <a:latin typeface="Cambria Math" panose="02040503050406030204" pitchFamily="18" charset="0"/>
                            </a:rPr>
                            <m:t>𝒕</m:t>
                          </m:r>
                        </m:sub>
                      </m:sSub>
                      <m:r>
                        <a:rPr lang="en-US" altLang="ko-KR" b="1" i="1" smtClean="0">
                          <a:solidFill>
                            <a:schemeClr val="tx1"/>
                          </a:solidFill>
                          <a:latin typeface="Cambria Math" panose="02040503050406030204" pitchFamily="18" charset="0"/>
                        </a:rPr>
                        <m:t>=</m:t>
                      </m:r>
                      <m:r>
                        <a:rPr lang="en-US" altLang="ko-KR" b="1" i="1">
                          <a:solidFill>
                            <a:schemeClr val="tx1"/>
                          </a:solidFill>
                          <a:latin typeface="Cambria Math" panose="02040503050406030204" pitchFamily="18" charset="0"/>
                        </a:rPr>
                        <m:t>𝒔</m:t>
                      </m:r>
                      <m:r>
                        <a:rPr lang="en-US" altLang="ko-KR" b="1" i="1">
                          <a:solidFill>
                            <a:schemeClr val="tx1"/>
                          </a:solidFill>
                          <a:latin typeface="Cambria Math" panose="02040503050406030204" pitchFamily="18" charset="0"/>
                        </a:rPr>
                        <m:t>]</m:t>
                      </m:r>
                    </m:oMath>
                  </m:oMathPara>
                </a14:m>
                <a:endParaRPr lang="ko-KR" altLang="en-US" b="1" dirty="0">
                  <a:solidFill>
                    <a:schemeClr val="tx1"/>
                  </a:solidFill>
                </a:endParaRPr>
              </a:p>
            </p:txBody>
          </p:sp>
        </mc:Choice>
        <mc:Fallback xmlns="">
          <p:sp>
            <p:nvSpPr>
              <p:cNvPr id="22" name="TextBox 21">
                <a:extLst>
                  <a:ext uri="{FF2B5EF4-FFF2-40B4-BE49-F238E27FC236}">
                    <a16:creationId xmlns:a16="http://schemas.microsoft.com/office/drawing/2014/main" id="{B9CBE092-CA53-439B-AEE2-805A7C7B3009}"/>
                  </a:ext>
                </a:extLst>
              </p:cNvPr>
              <p:cNvSpPr txBox="1">
                <a:spLocks noRot="1" noChangeAspect="1" noMove="1" noResize="1" noEditPoints="1" noAdjustHandles="1" noChangeArrowheads="1" noChangeShapeType="1" noTextEdit="1"/>
              </p:cNvSpPr>
              <p:nvPr/>
            </p:nvSpPr>
            <p:spPr>
              <a:xfrm>
                <a:off x="2861545" y="4713925"/>
                <a:ext cx="3466462" cy="369332"/>
              </a:xfrm>
              <a:prstGeom prst="rect">
                <a:avLst/>
              </a:prstGeom>
              <a:blipFill>
                <a:blip r:embed="rId2"/>
                <a:stretch>
                  <a:fillRect b="-180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0F240E1-2A36-4FB3-87AF-00D0E751804C}"/>
                  </a:ext>
                </a:extLst>
              </p:cNvPr>
              <p:cNvSpPr txBox="1"/>
              <p:nvPr/>
            </p:nvSpPr>
            <p:spPr>
              <a:xfrm>
                <a:off x="757212" y="5741282"/>
                <a:ext cx="11262418" cy="956096"/>
              </a:xfrm>
              <a:prstGeom prst="rect">
                <a:avLst/>
              </a:prstGeom>
              <a:noFill/>
            </p:spPr>
            <p:txBody>
              <a:bodyPr wrap="square" rtlCol="0">
                <a:spAutoFit/>
              </a:bodyPr>
              <a:lstStyle/>
              <a:p>
                <a:pPr marL="1257300" lvl="2" indent="-342900">
                  <a:buFont typeface="Arial" panose="020B0604020202020204" pitchFamily="34" charset="0"/>
                  <a:buChar char="•"/>
                </a:pPr>
                <a14:m>
                  <m:oMath xmlns:m="http://schemas.openxmlformats.org/officeDocument/2006/math">
                    <m:sSubSup>
                      <m:sSubSupPr>
                        <m:ctrlPr>
                          <a:rPr lang="en-US" altLang="ko-KR" b="1" i="1" smtClean="0">
                            <a:solidFill>
                              <a:srgbClr val="C00000"/>
                            </a:solidFill>
                            <a:latin typeface="Cambria Math" panose="02040503050406030204" pitchFamily="18" charset="0"/>
                          </a:rPr>
                        </m:ctrlPr>
                      </m:sSubSupPr>
                      <m:e>
                        <m:r>
                          <a:rPr lang="en-US" altLang="ko-KR" b="1" i="1" smtClean="0">
                            <a:solidFill>
                              <a:srgbClr val="C00000"/>
                            </a:solidFill>
                            <a:latin typeface="Cambria Math" panose="02040503050406030204" pitchFamily="18" charset="0"/>
                          </a:rPr>
                          <m:t>𝑷</m:t>
                        </m:r>
                      </m:e>
                      <m:sub>
                        <m:r>
                          <a:rPr lang="en-US" altLang="ko-KR" b="1" i="1" smtClean="0">
                            <a:solidFill>
                              <a:srgbClr val="C00000"/>
                            </a:solidFill>
                            <a:latin typeface="Cambria Math" panose="02040503050406030204" pitchFamily="18" charset="0"/>
                          </a:rPr>
                          <m:t>𝒔</m:t>
                        </m:r>
                        <m:sSup>
                          <m:sSupPr>
                            <m:ctrlPr>
                              <a:rPr lang="en-US" altLang="ko-KR" b="1" i="1">
                                <a:solidFill>
                                  <a:srgbClr val="C00000"/>
                                </a:solidFill>
                                <a:latin typeface="Cambria Math" panose="02040503050406030204" pitchFamily="18" charset="0"/>
                              </a:rPr>
                            </m:ctrlPr>
                          </m:sSupPr>
                          <m:e>
                            <m:r>
                              <a:rPr lang="en-US" altLang="ko-KR" b="1" i="1">
                                <a:solidFill>
                                  <a:srgbClr val="C00000"/>
                                </a:solidFill>
                                <a:latin typeface="Cambria Math" panose="02040503050406030204" pitchFamily="18" charset="0"/>
                              </a:rPr>
                              <m:t>𝒔</m:t>
                            </m:r>
                          </m:e>
                          <m:sup>
                            <m:r>
                              <a:rPr lang="en-US" altLang="ko-KR" b="1" i="1">
                                <a:solidFill>
                                  <a:srgbClr val="C00000"/>
                                </a:solidFill>
                                <a:latin typeface="Cambria Math" panose="02040503050406030204" pitchFamily="18" charset="0"/>
                              </a:rPr>
                              <m:t>′</m:t>
                            </m:r>
                          </m:sup>
                        </m:sSup>
                      </m:sub>
                      <m:sup>
                        <m:r>
                          <a:rPr lang="en-US" altLang="ko-KR" b="1" i="1" smtClean="0">
                            <a:solidFill>
                              <a:srgbClr val="C00000"/>
                            </a:solidFill>
                            <a:latin typeface="Cambria Math" panose="02040503050406030204" pitchFamily="18" charset="0"/>
                          </a:rPr>
                          <m:t>𝒂</m:t>
                        </m:r>
                      </m:sup>
                    </m:sSubSup>
                  </m:oMath>
                </a14:m>
                <a:r>
                  <a:rPr lang="ko-KR" altLang="en-US" sz="1800" b="1" dirty="0">
                    <a:solidFill>
                      <a:srgbClr val="C00000"/>
                    </a:solidFill>
                  </a:rPr>
                  <a:t> 와 </a:t>
                </a:r>
                <a14:m>
                  <m:oMath xmlns:m="http://schemas.openxmlformats.org/officeDocument/2006/math">
                    <m:sSub>
                      <m:sSubPr>
                        <m:ctrlPr>
                          <a:rPr lang="en-US" altLang="ko-KR" b="1" i="1">
                            <a:solidFill>
                              <a:srgbClr val="C00000"/>
                            </a:solidFill>
                            <a:latin typeface="Cambria Math" panose="02040503050406030204" pitchFamily="18" charset="0"/>
                          </a:rPr>
                        </m:ctrlPr>
                      </m:sSubPr>
                      <m:e>
                        <m:r>
                          <a:rPr lang="en-US" altLang="ko-KR" b="1" i="1">
                            <a:solidFill>
                              <a:srgbClr val="C00000"/>
                            </a:solidFill>
                            <a:latin typeface="Cambria Math" panose="02040503050406030204" pitchFamily="18" charset="0"/>
                          </a:rPr>
                          <m:t>𝑹</m:t>
                        </m:r>
                      </m:e>
                      <m:sub>
                        <m:r>
                          <a:rPr lang="en-US" altLang="ko-KR" b="1" i="1">
                            <a:solidFill>
                              <a:srgbClr val="C00000"/>
                            </a:solidFill>
                            <a:latin typeface="Cambria Math" panose="02040503050406030204" pitchFamily="18" charset="0"/>
                          </a:rPr>
                          <m:t>𝒕</m:t>
                        </m:r>
                        <m:r>
                          <a:rPr lang="en-US" altLang="ko-KR" b="1" i="1">
                            <a:solidFill>
                              <a:srgbClr val="C00000"/>
                            </a:solidFill>
                            <a:latin typeface="Cambria Math" panose="02040503050406030204" pitchFamily="18" charset="0"/>
                          </a:rPr>
                          <m:t>+</m:t>
                        </m:r>
                        <m:r>
                          <a:rPr lang="en-US" altLang="ko-KR" b="1" i="1">
                            <a:solidFill>
                              <a:srgbClr val="C00000"/>
                            </a:solidFill>
                            <a:latin typeface="Cambria Math" panose="02040503050406030204" pitchFamily="18" charset="0"/>
                          </a:rPr>
                          <m:t>𝟏</m:t>
                        </m:r>
                      </m:sub>
                    </m:sSub>
                  </m:oMath>
                </a14:m>
                <a:r>
                  <a:rPr lang="ko-KR" altLang="en-US" sz="1800" b="1" dirty="0">
                    <a:solidFill>
                      <a:srgbClr val="C00000"/>
                    </a:solidFill>
                  </a:rPr>
                  <a:t> 을 알아야 계산이 가능 </a:t>
                </a:r>
                <a:r>
                  <a:rPr lang="en-US" altLang="ko-KR" sz="1800" b="1" dirty="0">
                    <a:solidFill>
                      <a:srgbClr val="C00000"/>
                    </a:solidFill>
                  </a:rPr>
                  <a:t>(</a:t>
                </a:r>
                <a:r>
                  <a:rPr lang="ko-KR" altLang="en-US" sz="1800" b="1" dirty="0">
                    <a:solidFill>
                      <a:srgbClr val="C00000"/>
                    </a:solidFill>
                  </a:rPr>
                  <a:t>모델을 모르기 때문에 계산 못함</a:t>
                </a:r>
                <a:r>
                  <a:rPr lang="en-US" altLang="ko-KR" sz="1800" b="1" dirty="0">
                    <a:solidFill>
                      <a:srgbClr val="C00000"/>
                    </a:solidFill>
                  </a:rPr>
                  <a:t>)</a:t>
                </a:r>
              </a:p>
              <a:p>
                <a:pPr marL="1257300" lvl="2" indent="-342900">
                  <a:buFont typeface="Arial" panose="020B0604020202020204" pitchFamily="34" charset="0"/>
                  <a:buChar char="•"/>
                </a:pPr>
                <a:r>
                  <a:rPr lang="en-US" altLang="ko-KR" b="1" dirty="0"/>
                  <a:t>Sampling</a:t>
                </a:r>
                <a:r>
                  <a:rPr lang="ko-KR" altLang="en-US" b="1" dirty="0"/>
                  <a:t>을 통해 </a:t>
                </a:r>
                <a:r>
                  <a:rPr lang="en-US" altLang="ko-KR" b="1" dirty="0"/>
                  <a:t>“</a:t>
                </a:r>
                <a:r>
                  <a:rPr lang="ko-KR" altLang="en-US" b="1" dirty="0" err="1"/>
                  <a:t>기댓값</a:t>
                </a:r>
                <a:r>
                  <a:rPr lang="en-US" altLang="ko-KR" b="1" dirty="0"/>
                  <a:t>”</a:t>
                </a:r>
                <a:r>
                  <a:rPr lang="ko-KR" altLang="en-US" b="1" dirty="0"/>
                  <a:t>을 계산하지 않고 </a:t>
                </a:r>
                <a:r>
                  <a:rPr lang="en-US" altLang="ko-KR" b="1" dirty="0"/>
                  <a:t>sample</a:t>
                </a:r>
                <a:r>
                  <a:rPr lang="ko-KR" altLang="en-US" b="1" dirty="0"/>
                  <a:t>들의 평균으로 참 가치함수를 </a:t>
                </a:r>
                <a:r>
                  <a:rPr lang="en-US" altLang="ko-KR" b="1" dirty="0"/>
                  <a:t>“</a:t>
                </a:r>
                <a:r>
                  <a:rPr lang="ko-KR" altLang="en-US" b="1" dirty="0"/>
                  <a:t>예측</a:t>
                </a:r>
                <a:r>
                  <a:rPr lang="en-US" altLang="ko-KR" b="1" dirty="0"/>
                  <a:t>“</a:t>
                </a:r>
              </a:p>
              <a:p>
                <a:pPr marL="1714500" lvl="3" indent="-342900">
                  <a:buFont typeface="Arial" panose="020B0604020202020204" pitchFamily="34" charset="0"/>
                  <a:buChar char="•"/>
                </a:pPr>
                <a:endParaRPr lang="ko-KR" altLang="en-US" sz="1800" b="1" dirty="0">
                  <a:solidFill>
                    <a:srgbClr val="C00000"/>
                  </a:solidFill>
                </a:endParaRPr>
              </a:p>
            </p:txBody>
          </p:sp>
        </mc:Choice>
        <mc:Fallback xmlns="">
          <p:sp>
            <p:nvSpPr>
              <p:cNvPr id="23" name="TextBox 22">
                <a:extLst>
                  <a:ext uri="{FF2B5EF4-FFF2-40B4-BE49-F238E27FC236}">
                    <a16:creationId xmlns:a16="http://schemas.microsoft.com/office/drawing/2014/main" id="{50F240E1-2A36-4FB3-87AF-00D0E751804C}"/>
                  </a:ext>
                </a:extLst>
              </p:cNvPr>
              <p:cNvSpPr txBox="1">
                <a:spLocks noRot="1" noChangeAspect="1" noMove="1" noResize="1" noEditPoints="1" noAdjustHandles="1" noChangeArrowheads="1" noChangeShapeType="1" noTextEdit="1"/>
              </p:cNvSpPr>
              <p:nvPr/>
            </p:nvSpPr>
            <p:spPr>
              <a:xfrm>
                <a:off x="757212" y="5741282"/>
                <a:ext cx="11262418" cy="956096"/>
              </a:xfrm>
              <a:prstGeom prst="rect">
                <a:avLst/>
              </a:prstGeom>
              <a:blipFill>
                <a:blip r:embed="rId3"/>
                <a:stretch>
                  <a:fillRect t="-445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2F02397-9083-4552-8169-8464F8CF3AE0}"/>
                  </a:ext>
                </a:extLst>
              </p:cNvPr>
              <p:cNvSpPr txBox="1"/>
              <p:nvPr/>
            </p:nvSpPr>
            <p:spPr>
              <a:xfrm>
                <a:off x="8023860" y="4023791"/>
                <a:ext cx="3835986" cy="3755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1" i="1" smtClean="0">
                              <a:solidFill>
                                <a:schemeClr val="tx1"/>
                              </a:solidFill>
                              <a:latin typeface="Cambria Math" panose="02040503050406030204" pitchFamily="18" charset="0"/>
                            </a:rPr>
                          </m:ctrlPr>
                        </m:sSubPr>
                        <m:e>
                          <m:r>
                            <m:rPr>
                              <m:nor/>
                            </m:rPr>
                            <a:rPr lang="en-US" altLang="ko-KR" b="1" i="0" smtClean="0">
                              <a:solidFill>
                                <a:schemeClr val="tx1"/>
                              </a:solidFill>
                              <a:latin typeface="Cambria Math" panose="02040503050406030204" pitchFamily="18" charset="0"/>
                            </a:rPr>
                            <m:t>G</m:t>
                          </m:r>
                        </m:e>
                        <m:sub>
                          <m:r>
                            <a:rPr lang="en-US" altLang="ko-KR" b="1" i="1" dirty="0" smtClean="0">
                              <a:solidFill>
                                <a:schemeClr val="tx1"/>
                              </a:solidFill>
                              <a:latin typeface="Cambria Math" panose="02040503050406030204" pitchFamily="18" charset="0"/>
                            </a:rPr>
                            <m:t>𝒕</m:t>
                          </m:r>
                        </m:sub>
                      </m:sSub>
                      <m:r>
                        <a:rPr lang="en-US" altLang="ko-KR" b="1" i="1" smtClean="0">
                          <a:solidFill>
                            <a:schemeClr val="tx1"/>
                          </a:solidFill>
                          <a:latin typeface="Cambria Math" panose="02040503050406030204" pitchFamily="18" charset="0"/>
                        </a:rPr>
                        <m:t>=</m:t>
                      </m:r>
                      <m:sSub>
                        <m:sSubPr>
                          <m:ctrlPr>
                            <a:rPr lang="en-US" altLang="ko-KR" b="1" i="1">
                              <a:latin typeface="Cambria Math" panose="02040503050406030204" pitchFamily="18" charset="0"/>
                            </a:rPr>
                          </m:ctrlPr>
                        </m:sSubPr>
                        <m:e>
                          <m:r>
                            <a:rPr lang="en-US" altLang="ko-KR" b="1" i="1">
                              <a:latin typeface="Cambria Math" panose="02040503050406030204" pitchFamily="18" charset="0"/>
                            </a:rPr>
                            <m:t>𝑹</m:t>
                          </m:r>
                        </m:e>
                        <m:sub>
                          <m:r>
                            <a:rPr lang="en-US" altLang="ko-KR" b="1" i="1">
                              <a:latin typeface="Cambria Math" panose="02040503050406030204" pitchFamily="18" charset="0"/>
                            </a:rPr>
                            <m:t>𝒕</m:t>
                          </m:r>
                          <m:r>
                            <a:rPr lang="en-US" altLang="ko-KR" b="1" i="1">
                              <a:latin typeface="Cambria Math" panose="02040503050406030204" pitchFamily="18" charset="0"/>
                            </a:rPr>
                            <m:t>+</m:t>
                          </m:r>
                          <m:r>
                            <a:rPr lang="en-US" altLang="ko-KR" b="1" i="1">
                              <a:latin typeface="Cambria Math" panose="02040503050406030204" pitchFamily="18" charset="0"/>
                            </a:rPr>
                            <m:t>𝟏</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a:rPr lang="ko-KR" altLang="en-US" b="1" i="1">
                              <a:latin typeface="Cambria Math" panose="02040503050406030204" pitchFamily="18" charset="0"/>
                            </a:rPr>
                            <m:t>𝜸</m:t>
                          </m:r>
                          <m:r>
                            <a:rPr lang="en-US" altLang="ko-KR" b="1" i="1">
                              <a:latin typeface="Cambria Math" panose="02040503050406030204" pitchFamily="18" charset="0"/>
                            </a:rPr>
                            <m:t>𝑹</m:t>
                          </m:r>
                        </m:e>
                        <m:sub>
                          <m:r>
                            <a:rPr lang="en-US" altLang="ko-KR" b="1" i="1">
                              <a:latin typeface="Cambria Math" panose="02040503050406030204" pitchFamily="18" charset="0"/>
                            </a:rPr>
                            <m:t>𝒕</m:t>
                          </m:r>
                          <m:r>
                            <a:rPr lang="en-US" altLang="ko-KR" b="1" i="1">
                              <a:latin typeface="Cambria Math" panose="02040503050406030204" pitchFamily="18" charset="0"/>
                            </a:rPr>
                            <m:t>+</m:t>
                          </m:r>
                          <m:r>
                            <a:rPr lang="en-US" altLang="ko-KR" b="1" i="1" smtClean="0">
                              <a:latin typeface="Cambria Math" panose="02040503050406030204" pitchFamily="18" charset="0"/>
                            </a:rPr>
                            <m:t>𝟐</m:t>
                          </m:r>
                        </m:sub>
                      </m:sSub>
                      <m:r>
                        <a:rPr lang="en-US" altLang="ko-KR" b="1" i="1" smtClean="0">
                          <a:latin typeface="Cambria Math" panose="02040503050406030204" pitchFamily="18" charset="0"/>
                        </a:rPr>
                        <m:t>+ …+</m:t>
                      </m:r>
                      <m:sSup>
                        <m:sSupPr>
                          <m:ctrlPr>
                            <a:rPr lang="en-US" altLang="ko-KR" b="1" i="1" smtClean="0">
                              <a:latin typeface="Cambria Math" panose="02040503050406030204" pitchFamily="18" charset="0"/>
                            </a:rPr>
                          </m:ctrlPr>
                        </m:sSupPr>
                        <m:e>
                          <m:r>
                            <a:rPr lang="ko-KR" altLang="en-US" b="1" i="1">
                              <a:latin typeface="Cambria Math" panose="02040503050406030204" pitchFamily="18" charset="0"/>
                            </a:rPr>
                            <m:t>𝜸</m:t>
                          </m:r>
                        </m:e>
                        <m:sup>
                          <m:r>
                            <a:rPr lang="en-US" altLang="ko-KR" b="1" i="1" smtClean="0">
                              <a:latin typeface="Cambria Math" panose="02040503050406030204" pitchFamily="18" charset="0"/>
                            </a:rPr>
                            <m:t>𝑻</m:t>
                          </m:r>
                          <m:r>
                            <a:rPr lang="en-US" altLang="ko-KR" b="1" i="1" smtClean="0">
                              <a:latin typeface="Cambria Math" panose="02040503050406030204" pitchFamily="18" charset="0"/>
                            </a:rPr>
                            <m:t>−</m:t>
                          </m:r>
                          <m:r>
                            <a:rPr lang="en-US" altLang="ko-KR" b="1" i="1" smtClean="0">
                              <a:latin typeface="Cambria Math" panose="02040503050406030204" pitchFamily="18" charset="0"/>
                            </a:rPr>
                            <m:t>𝒕</m:t>
                          </m:r>
                          <m:r>
                            <a:rPr lang="en-US" altLang="ko-KR" b="1" i="1" smtClean="0">
                              <a:latin typeface="Cambria Math" panose="02040503050406030204" pitchFamily="18" charset="0"/>
                            </a:rPr>
                            <m:t>+</m:t>
                          </m:r>
                          <m:r>
                            <a:rPr lang="en-US" altLang="ko-KR" b="1" i="1" smtClean="0">
                              <a:latin typeface="Cambria Math" panose="02040503050406030204" pitchFamily="18" charset="0"/>
                            </a:rPr>
                            <m:t>𝟏</m:t>
                          </m:r>
                        </m:sup>
                      </m:sSup>
                      <m:sSup>
                        <m:sSupPr>
                          <m:ctrlPr>
                            <a:rPr lang="en-US" altLang="ko-KR" b="1" i="1" smtClean="0">
                              <a:latin typeface="Cambria Math" panose="02040503050406030204" pitchFamily="18" charset="0"/>
                            </a:rPr>
                          </m:ctrlPr>
                        </m:sSupPr>
                        <m:e>
                          <m:r>
                            <a:rPr lang="en-US" altLang="ko-KR" b="1" i="1">
                              <a:latin typeface="Cambria Math" panose="02040503050406030204" pitchFamily="18" charset="0"/>
                            </a:rPr>
                            <m:t>𝑹</m:t>
                          </m:r>
                        </m:e>
                        <m:sup>
                          <m:r>
                            <a:rPr lang="en-US" altLang="ko-KR" b="1" i="1" smtClean="0">
                              <a:latin typeface="Cambria Math" panose="02040503050406030204" pitchFamily="18" charset="0"/>
                            </a:rPr>
                            <m:t>𝑻</m:t>
                          </m:r>
                        </m:sup>
                      </m:sSup>
                    </m:oMath>
                  </m:oMathPara>
                </a14:m>
                <a:endParaRPr lang="ko-KR" altLang="en-US" b="1" dirty="0">
                  <a:solidFill>
                    <a:schemeClr val="tx1"/>
                  </a:solidFill>
                </a:endParaRPr>
              </a:p>
            </p:txBody>
          </p:sp>
        </mc:Choice>
        <mc:Fallback xmlns="">
          <p:sp>
            <p:nvSpPr>
              <p:cNvPr id="24" name="TextBox 23">
                <a:extLst>
                  <a:ext uri="{FF2B5EF4-FFF2-40B4-BE49-F238E27FC236}">
                    <a16:creationId xmlns:a16="http://schemas.microsoft.com/office/drawing/2014/main" id="{B2F02397-9083-4552-8169-8464F8CF3AE0}"/>
                  </a:ext>
                </a:extLst>
              </p:cNvPr>
              <p:cNvSpPr txBox="1">
                <a:spLocks noRot="1" noChangeAspect="1" noMove="1" noResize="1" noEditPoints="1" noAdjustHandles="1" noChangeArrowheads="1" noChangeShapeType="1" noTextEdit="1"/>
              </p:cNvSpPr>
              <p:nvPr/>
            </p:nvSpPr>
            <p:spPr>
              <a:xfrm>
                <a:off x="8023860" y="4023791"/>
                <a:ext cx="3835986" cy="375552"/>
              </a:xfrm>
              <a:prstGeom prst="rect">
                <a:avLst/>
              </a:prstGeom>
              <a:blipFill>
                <a:blip r:embed="rId4"/>
                <a:stretch>
                  <a:fillRect b="-6452"/>
                </a:stretch>
              </a:blipFill>
            </p:spPr>
            <p:txBody>
              <a:bodyPr/>
              <a:lstStyle/>
              <a:p>
                <a:r>
                  <a:rPr lang="ko-KR" altLang="en-US">
                    <a:noFill/>
                  </a:rPr>
                  <a:t> </a:t>
                </a:r>
              </a:p>
            </p:txBody>
          </p:sp>
        </mc:Fallback>
      </mc:AlternateContent>
      <p:pic>
        <p:nvPicPr>
          <p:cNvPr id="1026" name="Picture 2" descr="Chapter 5 Monte-Carlo Learning 공부">
            <a:extLst>
              <a:ext uri="{FF2B5EF4-FFF2-40B4-BE49-F238E27FC236}">
                <a16:creationId xmlns:a16="http://schemas.microsoft.com/office/drawing/2014/main" id="{75209AC3-DF96-4BC4-982C-7274E4E992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2340" y="4488155"/>
            <a:ext cx="3033415" cy="14539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521487A-5740-497F-AA37-3CC8EE33FCA9}"/>
                  </a:ext>
                </a:extLst>
              </p:cNvPr>
              <p:cNvSpPr txBox="1"/>
              <p:nvPr/>
            </p:nvSpPr>
            <p:spPr>
              <a:xfrm>
                <a:off x="2221687" y="4366735"/>
                <a:ext cx="5349606" cy="4049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1" i="1" smtClean="0">
                              <a:solidFill>
                                <a:schemeClr val="tx1"/>
                              </a:solidFill>
                              <a:latin typeface="Cambria Math" panose="02040503050406030204" pitchFamily="18" charset="0"/>
                            </a:rPr>
                          </m:ctrlPr>
                        </m:sSubPr>
                        <m:e>
                          <m:r>
                            <m:rPr>
                              <m:nor/>
                            </m:rPr>
                            <a:rPr lang="en-US" altLang="ko-KR" b="1" dirty="0">
                              <a:solidFill>
                                <a:schemeClr val="tx1"/>
                              </a:solidFill>
                            </a:rPr>
                            <m:t>v</m:t>
                          </m:r>
                        </m:e>
                        <m:sub>
                          <m:r>
                            <a:rPr lang="ko-KR" altLang="en-US" b="1" i="1" smtClean="0">
                              <a:solidFill>
                                <a:schemeClr val="tx1"/>
                              </a:solidFill>
                              <a:latin typeface="Cambria Math" panose="02040503050406030204" pitchFamily="18" charset="0"/>
                            </a:rPr>
                            <m:t>𝝅</m:t>
                          </m:r>
                        </m:sub>
                      </m:sSub>
                      <m:d>
                        <m:dPr>
                          <m:ctrlPr>
                            <a:rPr lang="en-US" altLang="ko-KR" b="1" i="1" smtClean="0">
                              <a:solidFill>
                                <a:schemeClr val="tx1"/>
                              </a:solidFill>
                              <a:latin typeface="Cambria Math" panose="02040503050406030204" pitchFamily="18" charset="0"/>
                            </a:rPr>
                          </m:ctrlPr>
                        </m:dPr>
                        <m:e>
                          <m:r>
                            <a:rPr lang="en-US" altLang="ko-KR" b="1" i="1" smtClean="0">
                              <a:solidFill>
                                <a:schemeClr val="tx1"/>
                              </a:solidFill>
                              <a:latin typeface="Cambria Math" panose="02040503050406030204" pitchFamily="18" charset="0"/>
                            </a:rPr>
                            <m:t>𝒔</m:t>
                          </m:r>
                        </m:e>
                      </m:d>
                      <m:r>
                        <a:rPr lang="en-US" altLang="ko-KR" b="1" i="1" smtClean="0">
                          <a:solidFill>
                            <a:schemeClr val="tx1"/>
                          </a:solidFill>
                          <a:latin typeface="Cambria Math" panose="02040503050406030204" pitchFamily="18" charset="0"/>
                        </a:rPr>
                        <m:t>=</m:t>
                      </m:r>
                      <m:sSub>
                        <m:sSubPr>
                          <m:ctrlPr>
                            <a:rPr lang="en-US" altLang="ko-KR" b="1" i="1">
                              <a:latin typeface="Cambria Math" panose="02040503050406030204" pitchFamily="18" charset="0"/>
                            </a:rPr>
                          </m:ctrlPr>
                        </m:sSubPr>
                        <m:e>
                          <m:r>
                            <a:rPr lang="en-US" altLang="ko-KR" b="1">
                              <a:latin typeface="Cambria Math" panose="02040503050406030204" pitchFamily="18" charset="0"/>
                            </a:rPr>
                            <m:t>𝐄</m:t>
                          </m:r>
                        </m:e>
                        <m:sub>
                          <m:r>
                            <a:rPr lang="ko-KR" altLang="en-US" b="1" i="1">
                              <a:latin typeface="Cambria Math" panose="02040503050406030204" pitchFamily="18" charset="0"/>
                            </a:rPr>
                            <m:t>𝝅</m:t>
                          </m:r>
                        </m:sub>
                      </m:sSub>
                      <m:d>
                        <m:dPr>
                          <m:begChr m:val="["/>
                          <m:endChr m:val="|"/>
                          <m:ctrlPr>
                            <a:rPr lang="en-US" altLang="ko-KR" b="1" i="1" smtClean="0">
                              <a:solidFill>
                                <a:schemeClr val="tx1"/>
                              </a:solidFill>
                              <a:latin typeface="Cambria Math" panose="02040503050406030204" pitchFamily="18" charset="0"/>
                            </a:rPr>
                          </m:ctrlPr>
                        </m:dPr>
                        <m:e>
                          <m:sSub>
                            <m:sSubPr>
                              <m:ctrlPr>
                                <a:rPr lang="en-US" altLang="ko-KR" b="1" i="1">
                                  <a:latin typeface="Cambria Math" panose="02040503050406030204" pitchFamily="18" charset="0"/>
                                </a:rPr>
                              </m:ctrlPr>
                            </m:sSubPr>
                            <m:e>
                              <m:r>
                                <a:rPr lang="en-US" altLang="ko-KR" b="1" i="1">
                                  <a:latin typeface="Cambria Math" panose="02040503050406030204" pitchFamily="18" charset="0"/>
                                </a:rPr>
                                <m:t>𝑹</m:t>
                              </m:r>
                            </m:e>
                            <m:sub>
                              <m:r>
                                <a:rPr lang="en-US" altLang="ko-KR" b="1" i="1">
                                  <a:latin typeface="Cambria Math" panose="02040503050406030204" pitchFamily="18" charset="0"/>
                                </a:rPr>
                                <m:t>𝒕</m:t>
                              </m:r>
                              <m:r>
                                <a:rPr lang="en-US" altLang="ko-KR" b="1" i="1">
                                  <a:latin typeface="Cambria Math" panose="02040503050406030204" pitchFamily="18" charset="0"/>
                                </a:rPr>
                                <m:t>+</m:t>
                              </m:r>
                              <m:r>
                                <a:rPr lang="en-US" altLang="ko-KR" b="1" i="1">
                                  <a:latin typeface="Cambria Math" panose="02040503050406030204" pitchFamily="18" charset="0"/>
                                </a:rPr>
                                <m:t>𝟏</m:t>
                              </m:r>
                            </m:sub>
                          </m:sSub>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a:rPr lang="ko-KR" altLang="en-US" b="1" i="1">
                                  <a:latin typeface="Cambria Math" panose="02040503050406030204" pitchFamily="18" charset="0"/>
                                </a:rPr>
                                <m:t>𝜸</m:t>
                              </m:r>
                              <m:r>
                                <a:rPr lang="en-US" altLang="ko-KR" b="1" i="1">
                                  <a:latin typeface="Cambria Math" panose="02040503050406030204" pitchFamily="18" charset="0"/>
                                </a:rPr>
                                <m:t>𝑹</m:t>
                              </m:r>
                            </m:e>
                            <m:sub>
                              <m:r>
                                <a:rPr lang="en-US" altLang="ko-KR" b="1" i="1">
                                  <a:latin typeface="Cambria Math" panose="02040503050406030204" pitchFamily="18" charset="0"/>
                                </a:rPr>
                                <m:t>𝒕</m:t>
                              </m:r>
                              <m:r>
                                <a:rPr lang="en-US" altLang="ko-KR" b="1" i="1">
                                  <a:latin typeface="Cambria Math" panose="02040503050406030204" pitchFamily="18" charset="0"/>
                                </a:rPr>
                                <m:t>+</m:t>
                              </m:r>
                              <m:r>
                                <a:rPr lang="en-US" altLang="ko-KR" b="1" i="1">
                                  <a:latin typeface="Cambria Math" panose="02040503050406030204" pitchFamily="18" charset="0"/>
                                </a:rPr>
                                <m:t>𝟐</m:t>
                              </m:r>
                            </m:sub>
                          </m:sSub>
                          <m:r>
                            <a:rPr lang="en-US" altLang="ko-KR" b="1" i="1">
                              <a:latin typeface="Cambria Math" panose="02040503050406030204" pitchFamily="18" charset="0"/>
                            </a:rPr>
                            <m:t>+ …+</m:t>
                          </m:r>
                          <m:sSup>
                            <m:sSupPr>
                              <m:ctrlPr>
                                <a:rPr lang="en-US" altLang="ko-KR" b="1" i="1">
                                  <a:latin typeface="Cambria Math" panose="02040503050406030204" pitchFamily="18" charset="0"/>
                                </a:rPr>
                              </m:ctrlPr>
                            </m:sSupPr>
                            <m:e>
                              <m:r>
                                <a:rPr lang="ko-KR" altLang="en-US" b="1" i="1">
                                  <a:latin typeface="Cambria Math" panose="02040503050406030204" pitchFamily="18" charset="0"/>
                                </a:rPr>
                                <m:t>𝜸</m:t>
                              </m:r>
                            </m:e>
                            <m:sup>
                              <m:r>
                                <a:rPr lang="en-US" altLang="ko-KR" b="1" i="1">
                                  <a:latin typeface="Cambria Math" panose="02040503050406030204" pitchFamily="18" charset="0"/>
                                </a:rPr>
                                <m:t>𝑻</m:t>
                              </m:r>
                              <m:r>
                                <a:rPr lang="en-US" altLang="ko-KR" b="1" i="1">
                                  <a:latin typeface="Cambria Math" panose="02040503050406030204" pitchFamily="18" charset="0"/>
                                </a:rPr>
                                <m:t>−</m:t>
                              </m:r>
                              <m:r>
                                <a:rPr lang="en-US" altLang="ko-KR" b="1" i="1">
                                  <a:latin typeface="Cambria Math" panose="02040503050406030204" pitchFamily="18" charset="0"/>
                                </a:rPr>
                                <m:t>𝒕</m:t>
                              </m:r>
                              <m:r>
                                <a:rPr lang="en-US" altLang="ko-KR" b="1" i="1">
                                  <a:latin typeface="Cambria Math" panose="02040503050406030204" pitchFamily="18" charset="0"/>
                                </a:rPr>
                                <m:t>+</m:t>
                              </m:r>
                              <m:r>
                                <a:rPr lang="en-US" altLang="ko-KR" b="1" i="1">
                                  <a:latin typeface="Cambria Math" panose="02040503050406030204" pitchFamily="18" charset="0"/>
                                </a:rPr>
                                <m:t>𝟏</m:t>
                              </m:r>
                            </m:sup>
                          </m:sSup>
                          <m:sSup>
                            <m:sSupPr>
                              <m:ctrlPr>
                                <a:rPr lang="en-US" altLang="ko-KR" b="1" i="1">
                                  <a:latin typeface="Cambria Math" panose="02040503050406030204" pitchFamily="18" charset="0"/>
                                </a:rPr>
                              </m:ctrlPr>
                            </m:sSupPr>
                            <m:e>
                              <m:r>
                                <a:rPr lang="en-US" altLang="ko-KR" b="1" i="1">
                                  <a:latin typeface="Cambria Math" panose="02040503050406030204" pitchFamily="18" charset="0"/>
                                </a:rPr>
                                <m:t>𝑹</m:t>
                              </m:r>
                            </m:e>
                            <m:sup>
                              <m:r>
                                <a:rPr lang="en-US" altLang="ko-KR" b="1" i="1">
                                  <a:latin typeface="Cambria Math" panose="02040503050406030204" pitchFamily="18" charset="0"/>
                                </a:rPr>
                                <m:t>𝑻</m:t>
                              </m:r>
                            </m:sup>
                          </m:sSup>
                        </m:e>
                      </m:d>
                      <m:r>
                        <a:rPr lang="en-US" altLang="ko-KR" b="1" i="1" smtClean="0">
                          <a:solidFill>
                            <a:schemeClr val="tx1"/>
                          </a:solidFill>
                          <a:latin typeface="Cambria Math" panose="02040503050406030204" pitchFamily="18" charset="0"/>
                        </a:rPr>
                        <m:t> </m:t>
                      </m:r>
                      <m:sSub>
                        <m:sSubPr>
                          <m:ctrlPr>
                            <a:rPr lang="en-US" altLang="ko-KR" b="1" i="1">
                              <a:solidFill>
                                <a:schemeClr val="tx1"/>
                              </a:solidFill>
                              <a:latin typeface="Cambria Math" panose="02040503050406030204" pitchFamily="18" charset="0"/>
                            </a:rPr>
                          </m:ctrlPr>
                        </m:sSubPr>
                        <m:e>
                          <m:r>
                            <a:rPr lang="en-US" altLang="ko-KR" b="1" i="1" smtClean="0">
                              <a:solidFill>
                                <a:schemeClr val="tx1"/>
                              </a:solidFill>
                              <a:latin typeface="Cambria Math" panose="02040503050406030204" pitchFamily="18" charset="0"/>
                            </a:rPr>
                            <m:t>𝑺</m:t>
                          </m:r>
                        </m:e>
                        <m:sub>
                          <m:r>
                            <a:rPr lang="en-US" altLang="ko-KR" b="1" i="1">
                              <a:solidFill>
                                <a:schemeClr val="tx1"/>
                              </a:solidFill>
                              <a:latin typeface="Cambria Math" panose="02040503050406030204" pitchFamily="18" charset="0"/>
                            </a:rPr>
                            <m:t>𝒕</m:t>
                          </m:r>
                        </m:sub>
                      </m:sSub>
                      <m:r>
                        <a:rPr lang="en-US" altLang="ko-KR" b="1" i="1" smtClean="0">
                          <a:solidFill>
                            <a:schemeClr val="tx1"/>
                          </a:solidFill>
                          <a:latin typeface="Cambria Math" panose="02040503050406030204" pitchFamily="18" charset="0"/>
                        </a:rPr>
                        <m:t>=</m:t>
                      </m:r>
                      <m:r>
                        <a:rPr lang="en-US" altLang="ko-KR" b="1" i="1">
                          <a:solidFill>
                            <a:schemeClr val="tx1"/>
                          </a:solidFill>
                          <a:latin typeface="Cambria Math" panose="02040503050406030204" pitchFamily="18" charset="0"/>
                        </a:rPr>
                        <m:t>𝒔</m:t>
                      </m:r>
                      <m:r>
                        <a:rPr lang="en-US" altLang="ko-KR" b="1" i="1">
                          <a:solidFill>
                            <a:schemeClr val="tx1"/>
                          </a:solidFill>
                          <a:latin typeface="Cambria Math" panose="02040503050406030204" pitchFamily="18" charset="0"/>
                        </a:rPr>
                        <m:t>]</m:t>
                      </m:r>
                    </m:oMath>
                  </m:oMathPara>
                </a14:m>
                <a:endParaRPr lang="ko-KR" altLang="en-US" b="1" dirty="0">
                  <a:solidFill>
                    <a:schemeClr val="tx1"/>
                  </a:solidFill>
                </a:endParaRPr>
              </a:p>
            </p:txBody>
          </p:sp>
        </mc:Choice>
        <mc:Fallback xmlns="">
          <p:sp>
            <p:nvSpPr>
              <p:cNvPr id="3" name="TextBox 2">
                <a:extLst>
                  <a:ext uri="{FF2B5EF4-FFF2-40B4-BE49-F238E27FC236}">
                    <a16:creationId xmlns:a16="http://schemas.microsoft.com/office/drawing/2014/main" id="{5521487A-5740-497F-AA37-3CC8EE33FCA9}"/>
                  </a:ext>
                </a:extLst>
              </p:cNvPr>
              <p:cNvSpPr txBox="1">
                <a:spLocks noRot="1" noChangeAspect="1" noMove="1" noResize="1" noEditPoints="1" noAdjustHandles="1" noChangeArrowheads="1" noChangeShapeType="1" noTextEdit="1"/>
              </p:cNvSpPr>
              <p:nvPr/>
            </p:nvSpPr>
            <p:spPr>
              <a:xfrm>
                <a:off x="2221687" y="4366735"/>
                <a:ext cx="5349606" cy="404983"/>
              </a:xfrm>
              <a:prstGeom prst="rect">
                <a:avLst/>
              </a:prstGeom>
              <a:blipFill>
                <a:blip r:embed="rId6"/>
                <a:stretch>
                  <a:fillRect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36DAE54-5160-4A88-9737-634FE82D34A3}"/>
                  </a:ext>
                </a:extLst>
              </p:cNvPr>
              <p:cNvSpPr txBox="1"/>
              <p:nvPr/>
            </p:nvSpPr>
            <p:spPr>
              <a:xfrm>
                <a:off x="2861545" y="5017254"/>
                <a:ext cx="4073679" cy="773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b="1" i="1" smtClean="0">
                          <a:solidFill>
                            <a:schemeClr val="tx1"/>
                          </a:solidFill>
                          <a:latin typeface="Cambria Math" panose="02040503050406030204" pitchFamily="18" charset="0"/>
                        </a:rPr>
                        <m:t>=</m:t>
                      </m:r>
                      <m:nary>
                        <m:naryPr>
                          <m:chr m:val="∑"/>
                          <m:supHide m:val="on"/>
                          <m:ctrlPr>
                            <a:rPr lang="en-US" altLang="ko-KR" b="1" i="1" smtClean="0">
                              <a:solidFill>
                                <a:schemeClr val="tx1"/>
                              </a:solidFill>
                              <a:latin typeface="Cambria Math" panose="02040503050406030204" pitchFamily="18" charset="0"/>
                            </a:rPr>
                          </m:ctrlPr>
                        </m:naryPr>
                        <m:sub>
                          <m:r>
                            <a:rPr lang="en-US" altLang="ko-KR" b="1" i="1">
                              <a:latin typeface="Cambria Math" panose="02040503050406030204" pitchFamily="18" charset="0"/>
                            </a:rPr>
                            <m:t>𝒂</m:t>
                          </m:r>
                          <m:r>
                            <a:rPr lang="en-US" altLang="ko-KR" b="1" i="1">
                              <a:latin typeface="Cambria Math" panose="02040503050406030204" pitchFamily="18" charset="0"/>
                              <a:ea typeface="Cambria Math" panose="02040503050406030204" pitchFamily="18" charset="0"/>
                            </a:rPr>
                            <m:t>∈</m:t>
                          </m:r>
                          <m:r>
                            <a:rPr lang="en-US" altLang="ko-KR" b="1" i="1">
                              <a:latin typeface="Cambria Math" panose="02040503050406030204" pitchFamily="18" charset="0"/>
                              <a:ea typeface="Cambria Math" panose="02040503050406030204" pitchFamily="18" charset="0"/>
                            </a:rPr>
                            <m:t>𝑨</m:t>
                          </m:r>
                        </m:sub>
                        <m:sup/>
                        <m:e>
                          <m:r>
                            <a:rPr lang="ko-KR" altLang="en-US" b="1" i="1">
                              <a:latin typeface="Cambria Math" panose="02040503050406030204" pitchFamily="18" charset="0"/>
                            </a:rPr>
                            <m:t>𝝅</m:t>
                          </m:r>
                          <m:r>
                            <a:rPr lang="en-US" altLang="ko-KR" b="1" i="1">
                              <a:latin typeface="Cambria Math" panose="02040503050406030204" pitchFamily="18" charset="0"/>
                            </a:rPr>
                            <m:t>(</m:t>
                          </m:r>
                          <m:r>
                            <a:rPr lang="en-US" altLang="ko-KR" b="1" i="1">
                              <a:latin typeface="Cambria Math" panose="02040503050406030204" pitchFamily="18" charset="0"/>
                            </a:rPr>
                            <m:t>𝒂</m:t>
                          </m:r>
                          <m:r>
                            <a:rPr lang="en-US" altLang="ko-KR" b="1" i="1">
                              <a:latin typeface="Cambria Math" panose="02040503050406030204" pitchFamily="18" charset="0"/>
                            </a:rPr>
                            <m:t>|</m:t>
                          </m:r>
                          <m:r>
                            <a:rPr lang="en-US" altLang="ko-KR" b="1" i="1">
                              <a:latin typeface="Cambria Math" panose="02040503050406030204" pitchFamily="18" charset="0"/>
                            </a:rPr>
                            <m:t>𝒔</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a:rPr lang="en-US" altLang="ko-KR" b="1" i="1">
                                  <a:latin typeface="Cambria Math" panose="02040503050406030204" pitchFamily="18" charset="0"/>
                                </a:rPr>
                                <m:t>𝑹</m:t>
                              </m:r>
                            </m:e>
                            <m:sub>
                              <m:r>
                                <a:rPr lang="en-US" altLang="ko-KR" b="1" i="1">
                                  <a:latin typeface="Cambria Math" panose="02040503050406030204" pitchFamily="18" charset="0"/>
                                </a:rPr>
                                <m:t>𝒕</m:t>
                              </m:r>
                              <m:r>
                                <a:rPr lang="en-US" altLang="ko-KR" b="1" i="1">
                                  <a:latin typeface="Cambria Math" panose="02040503050406030204" pitchFamily="18" charset="0"/>
                                </a:rPr>
                                <m:t>+</m:t>
                              </m:r>
                              <m:r>
                                <a:rPr lang="en-US" altLang="ko-KR" b="1" i="1">
                                  <a:latin typeface="Cambria Math" panose="02040503050406030204" pitchFamily="18" charset="0"/>
                                </a:rPr>
                                <m:t>𝟏</m:t>
                              </m:r>
                            </m:sub>
                          </m:sSub>
                          <m:r>
                            <a:rPr lang="en-US" altLang="ko-KR" b="1" i="1">
                              <a:latin typeface="Cambria Math" panose="02040503050406030204" pitchFamily="18" charset="0"/>
                            </a:rPr>
                            <m:t>+</m:t>
                          </m:r>
                          <m:r>
                            <a:rPr lang="ko-KR" altLang="en-US" b="1" i="1">
                              <a:latin typeface="Cambria Math" panose="02040503050406030204" pitchFamily="18" charset="0"/>
                            </a:rPr>
                            <m:t>𝜸</m:t>
                          </m:r>
                          <m:nary>
                            <m:naryPr>
                              <m:chr m:val="∑"/>
                              <m:supHide m:val="on"/>
                              <m:ctrlPr>
                                <a:rPr lang="ko-KR" altLang="en-US" b="1" i="1" smtClean="0">
                                  <a:latin typeface="Cambria Math" panose="02040503050406030204" pitchFamily="18" charset="0"/>
                                </a:rPr>
                              </m:ctrlPr>
                            </m:naryPr>
                            <m:sub>
                              <m:sSup>
                                <m:sSupPr>
                                  <m:ctrlPr>
                                    <a:rPr lang="en-US" altLang="ko-KR" b="1" i="1">
                                      <a:latin typeface="Cambria Math" panose="02040503050406030204" pitchFamily="18" charset="0"/>
                                    </a:rPr>
                                  </m:ctrlPr>
                                </m:sSupPr>
                                <m:e>
                                  <m:r>
                                    <a:rPr lang="en-US" altLang="ko-KR" b="1" i="1">
                                      <a:latin typeface="Cambria Math" panose="02040503050406030204" pitchFamily="18" charset="0"/>
                                    </a:rPr>
                                    <m:t>𝒔</m:t>
                                  </m:r>
                                </m:e>
                                <m:sup>
                                  <m:r>
                                    <a:rPr lang="en-US" altLang="ko-KR" b="1" i="1" smtClean="0">
                                      <a:latin typeface="Cambria Math" panose="02040503050406030204" pitchFamily="18" charset="0"/>
                                    </a:rPr>
                                    <m:t>′</m:t>
                                  </m:r>
                                </m:sup>
                              </m:sSup>
                              <m:r>
                                <a:rPr lang="en-US" altLang="ko-KR" b="1" i="1">
                                  <a:latin typeface="Cambria Math" panose="02040503050406030204" pitchFamily="18" charset="0"/>
                                  <a:ea typeface="Cambria Math" panose="02040503050406030204" pitchFamily="18" charset="0"/>
                                </a:rPr>
                                <m:t>∈</m:t>
                              </m:r>
                              <m:r>
                                <a:rPr lang="en-US" altLang="ko-KR" b="1" i="1" smtClean="0">
                                  <a:latin typeface="Cambria Math" panose="02040503050406030204" pitchFamily="18" charset="0"/>
                                  <a:ea typeface="Cambria Math" panose="02040503050406030204" pitchFamily="18" charset="0"/>
                                </a:rPr>
                                <m:t>𝑺</m:t>
                              </m:r>
                            </m:sub>
                            <m:sup/>
                            <m:e>
                              <m:sSubSup>
                                <m:sSubSupPr>
                                  <m:ctrlPr>
                                    <a:rPr lang="en-US" altLang="ko-KR" b="1" i="1" smtClean="0">
                                      <a:latin typeface="Cambria Math" panose="02040503050406030204" pitchFamily="18" charset="0"/>
                                    </a:rPr>
                                  </m:ctrlPr>
                                </m:sSubSupPr>
                                <m:e>
                                  <m:r>
                                    <a:rPr lang="en-US" altLang="ko-KR" b="1" i="1" smtClean="0">
                                      <a:latin typeface="Cambria Math" panose="02040503050406030204" pitchFamily="18" charset="0"/>
                                    </a:rPr>
                                    <m:t>𝑷</m:t>
                                  </m:r>
                                </m:e>
                                <m:sub>
                                  <m:r>
                                    <a:rPr lang="en-US" altLang="ko-KR" b="1" i="1" smtClean="0">
                                      <a:latin typeface="Cambria Math" panose="02040503050406030204" pitchFamily="18" charset="0"/>
                                    </a:rPr>
                                    <m:t>𝒔</m:t>
                                  </m:r>
                                  <m:sSup>
                                    <m:sSupPr>
                                      <m:ctrlPr>
                                        <a:rPr lang="en-US" altLang="ko-KR" b="1" i="1">
                                          <a:latin typeface="Cambria Math" panose="02040503050406030204" pitchFamily="18" charset="0"/>
                                        </a:rPr>
                                      </m:ctrlPr>
                                    </m:sSupPr>
                                    <m:e>
                                      <m:r>
                                        <a:rPr lang="en-US" altLang="ko-KR" b="1" i="1">
                                          <a:latin typeface="Cambria Math" panose="02040503050406030204" pitchFamily="18" charset="0"/>
                                        </a:rPr>
                                        <m:t>𝒔</m:t>
                                      </m:r>
                                    </m:e>
                                    <m:sup>
                                      <m:r>
                                        <a:rPr lang="en-US" altLang="ko-KR" b="1" i="1">
                                          <a:latin typeface="Cambria Math" panose="02040503050406030204" pitchFamily="18" charset="0"/>
                                        </a:rPr>
                                        <m:t>′</m:t>
                                      </m:r>
                                    </m:sup>
                                  </m:sSup>
                                </m:sub>
                                <m:sup>
                                  <m:r>
                                    <a:rPr lang="en-US" altLang="ko-KR" b="1" i="1" smtClean="0">
                                      <a:latin typeface="Cambria Math" panose="02040503050406030204" pitchFamily="18" charset="0"/>
                                    </a:rPr>
                                    <m:t>𝒂</m:t>
                                  </m:r>
                                </m:sup>
                              </m:sSubSup>
                              <m:sSub>
                                <m:sSubPr>
                                  <m:ctrlPr>
                                    <a:rPr lang="en-US" altLang="ko-KR" b="1" i="1" smtClean="0">
                                      <a:latin typeface="Cambria Math" panose="02040503050406030204" pitchFamily="18" charset="0"/>
                                    </a:rPr>
                                  </m:ctrlPr>
                                </m:sSubPr>
                                <m:e>
                                  <m:r>
                                    <m:rPr>
                                      <m:nor/>
                                    </m:rPr>
                                    <a:rPr lang="en-US" altLang="ko-KR" b="1" dirty="0"/>
                                    <m:t>v</m:t>
                                  </m:r>
                                </m:e>
                                <m:sub>
                                  <m:r>
                                    <a:rPr lang="ko-KR" altLang="en-US" b="1" i="1">
                                      <a:latin typeface="Cambria Math" panose="02040503050406030204" pitchFamily="18" charset="0"/>
                                    </a:rPr>
                                    <m:t>𝝅</m:t>
                                  </m:r>
                                </m:sub>
                              </m:sSub>
                              <m:d>
                                <m:dPr>
                                  <m:ctrlPr>
                                    <a:rPr lang="en-US" altLang="ko-KR" b="1" i="1">
                                      <a:latin typeface="Cambria Math" panose="02040503050406030204" pitchFamily="18" charset="0"/>
                                    </a:rPr>
                                  </m:ctrlPr>
                                </m:dPr>
                                <m:e>
                                  <m:sSup>
                                    <m:sSupPr>
                                      <m:ctrlPr>
                                        <a:rPr lang="en-US" altLang="ko-KR" b="1" i="1">
                                          <a:latin typeface="Cambria Math" panose="02040503050406030204" pitchFamily="18" charset="0"/>
                                        </a:rPr>
                                      </m:ctrlPr>
                                    </m:sSupPr>
                                    <m:e>
                                      <m:r>
                                        <a:rPr lang="en-US" altLang="ko-KR" b="1" i="1">
                                          <a:latin typeface="Cambria Math" panose="02040503050406030204" pitchFamily="18" charset="0"/>
                                        </a:rPr>
                                        <m:t>𝒔</m:t>
                                      </m:r>
                                    </m:e>
                                    <m:sup>
                                      <m:r>
                                        <a:rPr lang="en-US" altLang="ko-KR" b="1" i="1">
                                          <a:latin typeface="Cambria Math" panose="02040503050406030204" pitchFamily="18" charset="0"/>
                                        </a:rPr>
                                        <m:t>′</m:t>
                                      </m:r>
                                    </m:sup>
                                  </m:sSup>
                                </m:e>
                              </m:d>
                            </m:e>
                          </m:nary>
                          <m:r>
                            <a:rPr lang="en-US" altLang="ko-KR" b="1" i="1">
                              <a:latin typeface="Cambria Math" panose="02040503050406030204" pitchFamily="18" charset="0"/>
                            </a:rPr>
                            <m:t>)</m:t>
                          </m:r>
                        </m:e>
                      </m:nary>
                    </m:oMath>
                  </m:oMathPara>
                </a14:m>
                <a:endParaRPr lang="ko-KR" altLang="en-US" sz="2000" b="1" dirty="0">
                  <a:solidFill>
                    <a:schemeClr val="tx1"/>
                  </a:solidFill>
                </a:endParaRPr>
              </a:p>
            </p:txBody>
          </p:sp>
        </mc:Choice>
        <mc:Fallback xmlns="">
          <p:sp>
            <p:nvSpPr>
              <p:cNvPr id="6" name="TextBox 5">
                <a:extLst>
                  <a:ext uri="{FF2B5EF4-FFF2-40B4-BE49-F238E27FC236}">
                    <a16:creationId xmlns:a16="http://schemas.microsoft.com/office/drawing/2014/main" id="{C36DAE54-5160-4A88-9737-634FE82D34A3}"/>
                  </a:ext>
                </a:extLst>
              </p:cNvPr>
              <p:cNvSpPr txBox="1">
                <a:spLocks noRot="1" noChangeAspect="1" noMove="1" noResize="1" noEditPoints="1" noAdjustHandles="1" noChangeArrowheads="1" noChangeShapeType="1" noTextEdit="1"/>
              </p:cNvSpPr>
              <p:nvPr/>
            </p:nvSpPr>
            <p:spPr>
              <a:xfrm>
                <a:off x="2861545" y="5017254"/>
                <a:ext cx="4073679" cy="773610"/>
              </a:xfrm>
              <a:prstGeom prst="rect">
                <a:avLst/>
              </a:prstGeom>
              <a:blipFill>
                <a:blip r:embed="rId7"/>
                <a:stretch>
                  <a:fillRect/>
                </a:stretch>
              </a:blipFill>
            </p:spPr>
            <p:txBody>
              <a:bodyPr/>
              <a:lstStyle/>
              <a:p>
                <a:r>
                  <a:rPr lang="ko-KR" altLang="en-US">
                    <a:noFill/>
                  </a:rPr>
                  <a:t> </a:t>
                </a:r>
              </a:p>
            </p:txBody>
          </p:sp>
        </mc:Fallback>
      </mc:AlternateContent>
      <p:sp>
        <p:nvSpPr>
          <p:cNvPr id="7" name="직사각형 6">
            <a:extLst>
              <a:ext uri="{FF2B5EF4-FFF2-40B4-BE49-F238E27FC236}">
                <a16:creationId xmlns:a16="http://schemas.microsoft.com/office/drawing/2014/main" id="{E5D174D8-07A6-4931-AF14-E9186DCD13C4}"/>
              </a:ext>
            </a:extLst>
          </p:cNvPr>
          <p:cNvSpPr/>
          <p:nvPr/>
        </p:nvSpPr>
        <p:spPr>
          <a:xfrm>
            <a:off x="3580751" y="4424185"/>
            <a:ext cx="2996623" cy="311882"/>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직사각형 8">
            <a:extLst>
              <a:ext uri="{FF2B5EF4-FFF2-40B4-BE49-F238E27FC236}">
                <a16:creationId xmlns:a16="http://schemas.microsoft.com/office/drawing/2014/main" id="{9FB4539C-C0FB-4CCD-BDDB-B5307745E926}"/>
              </a:ext>
            </a:extLst>
          </p:cNvPr>
          <p:cNvSpPr/>
          <p:nvPr/>
        </p:nvSpPr>
        <p:spPr>
          <a:xfrm>
            <a:off x="8151254" y="4081241"/>
            <a:ext cx="3553066" cy="311882"/>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7" name="연결선: 꺾임 26">
            <a:extLst>
              <a:ext uri="{FF2B5EF4-FFF2-40B4-BE49-F238E27FC236}">
                <a16:creationId xmlns:a16="http://schemas.microsoft.com/office/drawing/2014/main" id="{86CD3816-E577-48D1-8BAF-22F978690187}"/>
              </a:ext>
            </a:extLst>
          </p:cNvPr>
          <p:cNvCxnSpPr>
            <a:cxnSpLocks/>
            <a:stCxn id="7" idx="0"/>
            <a:endCxn id="24" idx="1"/>
          </p:cNvCxnSpPr>
          <p:nvPr/>
        </p:nvCxnSpPr>
        <p:spPr>
          <a:xfrm rot="5400000" flipH="1" flipV="1">
            <a:off x="6445152" y="2845478"/>
            <a:ext cx="212618" cy="2944797"/>
          </a:xfrm>
          <a:prstGeom prst="bentConnector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96077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a:solidFill>
                  <a:schemeClr val="accent6">
                    <a:lumMod val="75000"/>
                  </a:schemeClr>
                </a:solidFill>
              </a:rPr>
              <a:t>강화학습과 정책 평가 </a:t>
            </a:r>
            <a:r>
              <a:rPr lang="en-US" altLang="ko-KR" b="1" dirty="0">
                <a:solidFill>
                  <a:schemeClr val="accent6">
                    <a:lumMod val="75000"/>
                  </a:schemeClr>
                </a:solidFill>
              </a:rPr>
              <a:t>1 : </a:t>
            </a:r>
            <a:r>
              <a:rPr lang="ko-KR" altLang="en-US" b="1" dirty="0">
                <a:solidFill>
                  <a:schemeClr val="accent6">
                    <a:lumMod val="75000"/>
                  </a:schemeClr>
                </a:solidFill>
              </a:rPr>
              <a:t>몬테카를로 예측</a:t>
            </a:r>
            <a:endParaRPr lang="en-US" altLang="ko-KR" b="1" dirty="0">
              <a:solidFill>
                <a:schemeClr val="accent6">
                  <a:lumMod val="75000"/>
                </a:schemeClr>
              </a:solidFill>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1D79B17-65F1-464E-95C7-7C061249B26F}"/>
                  </a:ext>
                </a:extLst>
              </p:cNvPr>
              <p:cNvSpPr txBox="1"/>
              <p:nvPr/>
            </p:nvSpPr>
            <p:spPr>
              <a:xfrm>
                <a:off x="757212" y="1642888"/>
                <a:ext cx="11004153" cy="369332"/>
              </a:xfrm>
              <a:prstGeom prst="rect">
                <a:avLst/>
              </a:prstGeom>
              <a:noFill/>
            </p:spPr>
            <p:txBody>
              <a:bodyPr wrap="square" rtlCol="0">
                <a:spAutoFit/>
              </a:bodyPr>
              <a:lstStyle/>
              <a:p>
                <a:pPr marL="342900" indent="-342900">
                  <a:buFont typeface="Arial" panose="020B0604020202020204" pitchFamily="34" charset="0"/>
                  <a:buChar char="•"/>
                </a:pPr>
                <a:r>
                  <a:rPr lang="ko-KR" altLang="en-US" b="1" dirty="0"/>
                  <a:t>환경의 모델을 몰라도 여러 </a:t>
                </a:r>
                <a:r>
                  <a:rPr lang="en-US" altLang="ko-KR" b="1" dirty="0"/>
                  <a:t>Episode</a:t>
                </a:r>
                <a:r>
                  <a:rPr lang="ko-KR" altLang="en-US" b="1" dirty="0"/>
                  <a:t>를 통해 구한 </a:t>
                </a:r>
                <a14:m>
                  <m:oMath xmlns:m="http://schemas.openxmlformats.org/officeDocument/2006/math">
                    <m:sSub>
                      <m:sSubPr>
                        <m:ctrlPr>
                          <a:rPr lang="en-US" altLang="ko-KR" b="1" i="1" smtClean="0">
                            <a:solidFill>
                              <a:schemeClr val="tx1"/>
                            </a:solidFill>
                            <a:latin typeface="Cambria Math" panose="02040503050406030204" pitchFamily="18" charset="0"/>
                          </a:rPr>
                        </m:ctrlPr>
                      </m:sSubPr>
                      <m:e>
                        <m:r>
                          <m:rPr>
                            <m:nor/>
                          </m:rPr>
                          <a:rPr lang="en-US" altLang="ko-KR" b="1" i="0" smtClean="0">
                            <a:solidFill>
                              <a:schemeClr val="tx1"/>
                            </a:solidFill>
                            <a:latin typeface="Cambria Math" panose="02040503050406030204" pitchFamily="18" charset="0"/>
                          </a:rPr>
                          <m:t>G</m:t>
                        </m:r>
                      </m:e>
                      <m:sub>
                        <m:r>
                          <a:rPr lang="en-US" altLang="ko-KR" b="1" i="1" smtClean="0">
                            <a:solidFill>
                              <a:schemeClr val="tx1"/>
                            </a:solidFill>
                            <a:latin typeface="Cambria Math" panose="02040503050406030204" pitchFamily="18" charset="0"/>
                          </a:rPr>
                          <m:t>𝒊</m:t>
                        </m:r>
                      </m:sub>
                    </m:sSub>
                    <m:r>
                      <a:rPr lang="en-US" altLang="ko-KR" b="1" i="1" dirty="0" smtClean="0">
                        <a:solidFill>
                          <a:schemeClr val="tx1"/>
                        </a:solidFill>
                        <a:latin typeface="Cambria Math" panose="02040503050406030204" pitchFamily="18" charset="0"/>
                      </a:rPr>
                      <m:t> </m:t>
                    </m:r>
                  </m:oMath>
                </a14:m>
                <a:r>
                  <a:rPr lang="en-US" altLang="ko-KR" b="1" dirty="0"/>
                  <a:t>(</a:t>
                </a:r>
                <a:r>
                  <a:rPr lang="ko-KR" altLang="en-US" b="1" dirty="0" err="1"/>
                  <a:t>반환값</a:t>
                </a:r>
                <a:r>
                  <a:rPr lang="en-US" altLang="ko-KR" b="1" dirty="0"/>
                  <a:t>)</a:t>
                </a:r>
                <a:r>
                  <a:rPr lang="ko-KR" altLang="en-US" b="1" dirty="0"/>
                  <a:t>의 평균을 통해 </a:t>
                </a:r>
                <a14:m>
                  <m:oMath xmlns:m="http://schemas.openxmlformats.org/officeDocument/2006/math">
                    <m:sSub>
                      <m:sSubPr>
                        <m:ctrlPr>
                          <a:rPr lang="en-US" altLang="ko-KR" b="1" i="1">
                            <a:latin typeface="Cambria Math" panose="02040503050406030204" pitchFamily="18" charset="0"/>
                          </a:rPr>
                        </m:ctrlPr>
                      </m:sSubPr>
                      <m:e>
                        <m:r>
                          <m:rPr>
                            <m:nor/>
                          </m:rPr>
                          <a:rPr lang="en-US" altLang="ko-KR" b="1" dirty="0"/>
                          <m:t>v</m:t>
                        </m:r>
                      </m:e>
                      <m:sub>
                        <m:r>
                          <a:rPr lang="ko-KR" altLang="en-US" b="1" i="1">
                            <a:latin typeface="Cambria Math" panose="02040503050406030204" pitchFamily="18" charset="0"/>
                          </a:rPr>
                          <m:t>𝝅</m:t>
                        </m:r>
                      </m:sub>
                    </m:sSub>
                    <m:d>
                      <m:dPr>
                        <m:ctrlPr>
                          <a:rPr lang="en-US" altLang="ko-KR" b="1" i="1">
                            <a:latin typeface="Cambria Math" panose="02040503050406030204" pitchFamily="18" charset="0"/>
                          </a:rPr>
                        </m:ctrlPr>
                      </m:dPr>
                      <m:e>
                        <m:r>
                          <a:rPr lang="en-US" altLang="ko-KR" b="1" i="1">
                            <a:latin typeface="Cambria Math" panose="02040503050406030204" pitchFamily="18" charset="0"/>
                          </a:rPr>
                          <m:t>𝒔</m:t>
                        </m:r>
                      </m:e>
                    </m:d>
                  </m:oMath>
                </a14:m>
                <a:r>
                  <a:rPr lang="ko-KR" altLang="en-US" b="1" dirty="0"/>
                  <a:t>를 추정</a:t>
                </a:r>
                <a:endParaRPr lang="en-US" altLang="ko-KR" b="1" dirty="0"/>
              </a:p>
            </p:txBody>
          </p:sp>
        </mc:Choice>
        <mc:Fallback xmlns="">
          <p:sp>
            <p:nvSpPr>
              <p:cNvPr id="10" name="TextBox 9">
                <a:extLst>
                  <a:ext uri="{FF2B5EF4-FFF2-40B4-BE49-F238E27FC236}">
                    <a16:creationId xmlns:a16="http://schemas.microsoft.com/office/drawing/2014/main" id="{A1D79B17-65F1-464E-95C7-7C061249B26F}"/>
                  </a:ext>
                </a:extLst>
              </p:cNvPr>
              <p:cNvSpPr txBox="1">
                <a:spLocks noRot="1" noChangeAspect="1" noMove="1" noResize="1" noEditPoints="1" noAdjustHandles="1" noChangeArrowheads="1" noChangeShapeType="1" noTextEdit="1"/>
              </p:cNvSpPr>
              <p:nvPr/>
            </p:nvSpPr>
            <p:spPr>
              <a:xfrm>
                <a:off x="757212" y="1642888"/>
                <a:ext cx="11004153" cy="369332"/>
              </a:xfrm>
              <a:prstGeom prst="rect">
                <a:avLst/>
              </a:prstGeom>
              <a:blipFill>
                <a:blip r:embed="rId2"/>
                <a:stretch>
                  <a:fillRect l="-332" t="-10000" b="-26667"/>
                </a:stretch>
              </a:blipFill>
            </p:spPr>
            <p:txBody>
              <a:bodyPr/>
              <a:lstStyle/>
              <a:p>
                <a:r>
                  <a:rPr lang="ko-KR" altLang="en-US">
                    <a:noFill/>
                  </a:rPr>
                  <a:t> </a:t>
                </a:r>
              </a:p>
            </p:txBody>
          </p:sp>
        </mc:Fallback>
      </mc:AlternateContent>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35</a:t>
            </a:fld>
            <a:endParaRPr lang="ko-KR" alt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2AC7977-D8E8-41D4-AB3A-4C0104427280}"/>
                  </a:ext>
                </a:extLst>
              </p:cNvPr>
              <p:cNvSpPr txBox="1"/>
              <p:nvPr/>
            </p:nvSpPr>
            <p:spPr>
              <a:xfrm>
                <a:off x="1580048" y="2255491"/>
                <a:ext cx="2559419" cy="8834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1" i="1" smtClean="0">
                              <a:solidFill>
                                <a:schemeClr val="tx1"/>
                              </a:solidFill>
                              <a:latin typeface="Cambria Math" panose="02040503050406030204" pitchFamily="18" charset="0"/>
                            </a:rPr>
                          </m:ctrlPr>
                        </m:sSubPr>
                        <m:e>
                          <m:r>
                            <m:rPr>
                              <m:nor/>
                            </m:rPr>
                            <a:rPr lang="en-US" altLang="ko-KR" b="1" dirty="0">
                              <a:solidFill>
                                <a:schemeClr val="tx1"/>
                              </a:solidFill>
                            </a:rPr>
                            <m:t>v</m:t>
                          </m:r>
                        </m:e>
                        <m:sub>
                          <m:r>
                            <a:rPr lang="ko-KR" altLang="en-US" b="1" i="1" smtClean="0">
                              <a:solidFill>
                                <a:schemeClr val="tx1"/>
                              </a:solidFill>
                              <a:latin typeface="Cambria Math" panose="02040503050406030204" pitchFamily="18" charset="0"/>
                            </a:rPr>
                            <m:t>𝝅</m:t>
                          </m:r>
                        </m:sub>
                      </m:sSub>
                      <m:d>
                        <m:dPr>
                          <m:ctrlPr>
                            <a:rPr lang="en-US" altLang="ko-KR" b="1" i="1" smtClean="0">
                              <a:solidFill>
                                <a:schemeClr val="tx1"/>
                              </a:solidFill>
                              <a:latin typeface="Cambria Math" panose="02040503050406030204" pitchFamily="18" charset="0"/>
                            </a:rPr>
                          </m:ctrlPr>
                        </m:dPr>
                        <m:e>
                          <m:r>
                            <a:rPr lang="en-US" altLang="ko-KR" b="1" i="1" smtClean="0">
                              <a:solidFill>
                                <a:schemeClr val="tx1"/>
                              </a:solidFill>
                              <a:latin typeface="Cambria Math" panose="02040503050406030204" pitchFamily="18" charset="0"/>
                            </a:rPr>
                            <m:t>𝒔</m:t>
                          </m:r>
                        </m:e>
                      </m:d>
                      <m:r>
                        <a:rPr lang="en-US" altLang="ko-KR" b="1" i="1" smtClean="0">
                          <a:solidFill>
                            <a:schemeClr val="tx1"/>
                          </a:solidFill>
                          <a:latin typeface="Cambria Math" panose="02040503050406030204" pitchFamily="18" charset="0"/>
                        </a:rPr>
                        <m:t> </m:t>
                      </m:r>
                      <m:r>
                        <a:rPr lang="en-US" altLang="ko-KR" b="1" i="1" smtClean="0">
                          <a:latin typeface="Cambria Math" panose="02040503050406030204" pitchFamily="18" charset="0"/>
                          <a:ea typeface="Cambria Math" panose="02040503050406030204" pitchFamily="18" charset="0"/>
                        </a:rPr>
                        <m:t>~ </m:t>
                      </m:r>
                      <m:f>
                        <m:fPr>
                          <m:ctrlPr>
                            <a:rPr lang="en-US" altLang="ko-KR" b="1" i="1" smtClean="0">
                              <a:latin typeface="Cambria Math" panose="02040503050406030204" pitchFamily="18" charset="0"/>
                              <a:ea typeface="Cambria Math" panose="02040503050406030204" pitchFamily="18" charset="0"/>
                            </a:rPr>
                          </m:ctrlPr>
                        </m:fPr>
                        <m:num>
                          <m:r>
                            <a:rPr lang="en-US" altLang="ko-KR" b="1" i="1" smtClean="0">
                              <a:latin typeface="Cambria Math" panose="02040503050406030204" pitchFamily="18" charset="0"/>
                              <a:ea typeface="Cambria Math" panose="02040503050406030204" pitchFamily="18" charset="0"/>
                            </a:rPr>
                            <m:t>𝟏</m:t>
                          </m:r>
                        </m:num>
                        <m:den>
                          <m:r>
                            <a:rPr lang="en-US" altLang="ko-KR" b="1" i="1" smtClean="0">
                              <a:latin typeface="Cambria Math" panose="02040503050406030204" pitchFamily="18" charset="0"/>
                              <a:ea typeface="Cambria Math" panose="02040503050406030204" pitchFamily="18" charset="0"/>
                            </a:rPr>
                            <m:t>𝑵</m:t>
                          </m:r>
                          <m:r>
                            <a:rPr lang="en-US" altLang="ko-KR" b="1" i="1" smtClean="0">
                              <a:latin typeface="Cambria Math" panose="02040503050406030204" pitchFamily="18" charset="0"/>
                              <a:ea typeface="Cambria Math" panose="02040503050406030204" pitchFamily="18" charset="0"/>
                            </a:rPr>
                            <m:t>(</m:t>
                          </m:r>
                          <m:r>
                            <a:rPr lang="en-US" altLang="ko-KR" b="1" i="1" smtClean="0">
                              <a:latin typeface="Cambria Math" panose="02040503050406030204" pitchFamily="18" charset="0"/>
                              <a:ea typeface="Cambria Math" panose="02040503050406030204" pitchFamily="18" charset="0"/>
                            </a:rPr>
                            <m:t>𝒔</m:t>
                          </m:r>
                          <m:r>
                            <a:rPr lang="en-US" altLang="ko-KR" b="1" i="1" smtClean="0">
                              <a:latin typeface="Cambria Math" panose="02040503050406030204" pitchFamily="18" charset="0"/>
                              <a:ea typeface="Cambria Math" panose="02040503050406030204" pitchFamily="18" charset="0"/>
                            </a:rPr>
                            <m:t>)</m:t>
                          </m:r>
                        </m:den>
                      </m:f>
                      <m:nary>
                        <m:naryPr>
                          <m:chr m:val="∑"/>
                          <m:ctrlPr>
                            <a:rPr lang="en-US" altLang="ko-KR" i="1" smtClean="0">
                              <a:latin typeface="Cambria Math" panose="02040503050406030204" pitchFamily="18" charset="0"/>
                            </a:rPr>
                          </m:ctrlPr>
                        </m:naryPr>
                        <m:sub>
                          <m:r>
                            <m:rPr>
                              <m:brk m:alnAt="23"/>
                            </m:rPr>
                            <a:rPr lang="en-US" altLang="ko-KR" i="1">
                              <a:latin typeface="Cambria Math" panose="02040503050406030204" pitchFamily="18" charset="0"/>
                            </a:rPr>
                            <m:t>𝑖</m:t>
                          </m:r>
                          <m:r>
                            <a:rPr lang="en-US" altLang="ko-KR" i="1">
                              <a:latin typeface="Cambria Math" panose="02040503050406030204" pitchFamily="18" charset="0"/>
                            </a:rPr>
                            <m:t>=1</m:t>
                          </m:r>
                        </m:sub>
                        <m:sup>
                          <m:r>
                            <a:rPr lang="en-US" altLang="ko-KR" b="1" i="1">
                              <a:latin typeface="Cambria Math" panose="02040503050406030204" pitchFamily="18" charset="0"/>
                              <a:ea typeface="Cambria Math" panose="02040503050406030204" pitchFamily="18" charset="0"/>
                            </a:rPr>
                            <m:t>𝑵</m:t>
                          </m:r>
                          <m:r>
                            <a:rPr lang="en-US" altLang="ko-KR" b="1" i="1">
                              <a:latin typeface="Cambria Math" panose="02040503050406030204" pitchFamily="18" charset="0"/>
                              <a:ea typeface="Cambria Math" panose="02040503050406030204" pitchFamily="18" charset="0"/>
                            </a:rPr>
                            <m:t>(</m:t>
                          </m:r>
                          <m:r>
                            <a:rPr lang="en-US" altLang="ko-KR" b="1" i="1" smtClean="0">
                              <a:latin typeface="Cambria Math" panose="02040503050406030204" pitchFamily="18" charset="0"/>
                              <a:ea typeface="Cambria Math" panose="02040503050406030204" pitchFamily="18" charset="0"/>
                            </a:rPr>
                            <m:t>𝒔</m:t>
                          </m:r>
                          <m:r>
                            <a:rPr lang="en-US" altLang="ko-KR" b="1" i="1">
                              <a:latin typeface="Cambria Math" panose="02040503050406030204" pitchFamily="18" charset="0"/>
                              <a:ea typeface="Cambria Math" panose="02040503050406030204" pitchFamily="18" charset="0"/>
                            </a:rPr>
                            <m:t>)</m:t>
                          </m:r>
                        </m:sup>
                        <m:e>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G</m:t>
                              </m:r>
                            </m:e>
                            <m:sub>
                              <m:r>
                                <a:rPr lang="en-US" altLang="ko-KR" b="1" i="1" smtClean="0">
                                  <a:latin typeface="Cambria Math" panose="02040503050406030204" pitchFamily="18" charset="0"/>
                                </a:rPr>
                                <m:t>𝒊</m:t>
                              </m:r>
                            </m:sub>
                          </m:sSub>
                          <m:r>
                            <a:rPr lang="en-US" altLang="ko-KR" b="1" i="1" dirty="0" smtClean="0">
                              <a:latin typeface="Cambria Math" panose="02040503050406030204" pitchFamily="18" charset="0"/>
                            </a:rPr>
                            <m:t>(</m:t>
                          </m:r>
                          <m:r>
                            <a:rPr lang="en-US" altLang="ko-KR" b="1" i="1" dirty="0" smtClean="0">
                              <a:latin typeface="Cambria Math" panose="02040503050406030204" pitchFamily="18" charset="0"/>
                            </a:rPr>
                            <m:t>𝒔</m:t>
                          </m:r>
                          <m:r>
                            <a:rPr lang="en-US" altLang="ko-KR" b="1" i="1" dirty="0" smtClean="0">
                              <a:latin typeface="Cambria Math" panose="02040503050406030204" pitchFamily="18" charset="0"/>
                            </a:rPr>
                            <m:t>)</m:t>
                          </m:r>
                        </m:e>
                      </m:nary>
                    </m:oMath>
                  </m:oMathPara>
                </a14:m>
                <a:endParaRPr lang="ko-KR" altLang="en-US" b="1" dirty="0">
                  <a:solidFill>
                    <a:schemeClr val="tx1"/>
                  </a:solidFill>
                </a:endParaRPr>
              </a:p>
            </p:txBody>
          </p:sp>
        </mc:Choice>
        <mc:Fallback xmlns="">
          <p:sp>
            <p:nvSpPr>
              <p:cNvPr id="28" name="TextBox 27">
                <a:extLst>
                  <a:ext uri="{FF2B5EF4-FFF2-40B4-BE49-F238E27FC236}">
                    <a16:creationId xmlns:a16="http://schemas.microsoft.com/office/drawing/2014/main" id="{D2AC7977-D8E8-41D4-AB3A-4C0104427280}"/>
                  </a:ext>
                </a:extLst>
              </p:cNvPr>
              <p:cNvSpPr txBox="1">
                <a:spLocks noRot="1" noChangeAspect="1" noMove="1" noResize="1" noEditPoints="1" noAdjustHandles="1" noChangeArrowheads="1" noChangeShapeType="1" noTextEdit="1"/>
              </p:cNvSpPr>
              <p:nvPr/>
            </p:nvSpPr>
            <p:spPr>
              <a:xfrm>
                <a:off x="1580048" y="2255491"/>
                <a:ext cx="2559419" cy="883447"/>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D18990A-4631-44EF-93AE-40710F1920DE}"/>
                  </a:ext>
                </a:extLst>
              </p:cNvPr>
              <p:cNvSpPr txBox="1"/>
              <p:nvPr/>
            </p:nvSpPr>
            <p:spPr>
              <a:xfrm>
                <a:off x="757212" y="3893126"/>
                <a:ext cx="11004153" cy="369332"/>
              </a:xfrm>
              <a:prstGeom prst="rect">
                <a:avLst/>
              </a:prstGeom>
              <a:noFill/>
            </p:spPr>
            <p:txBody>
              <a:bodyPr wrap="square" rtlCol="0">
                <a:spAutoFit/>
              </a:bodyPr>
              <a:lstStyle/>
              <a:p>
                <a:pPr marL="342900" indent="-342900">
                  <a:buFont typeface="Arial" panose="020B0604020202020204" pitchFamily="34" charset="0"/>
                  <a:buChar char="•"/>
                </a:pPr>
                <a:r>
                  <a:rPr lang="en-US" altLang="ko-KR" b="1" dirty="0"/>
                  <a:t>n</a:t>
                </a:r>
                <a:r>
                  <a:rPr lang="ko-KR" altLang="en-US" b="1" dirty="0"/>
                  <a:t>개의 </a:t>
                </a:r>
                <a:r>
                  <a:rPr lang="ko-KR" altLang="en-US" b="1" dirty="0" err="1"/>
                  <a:t>반환값을</a:t>
                </a:r>
                <a:r>
                  <a:rPr lang="ko-KR" altLang="en-US" b="1" dirty="0"/>
                  <a:t> 통해 평균을 취한 가치함수를 </a:t>
                </a:r>
                <a14:m>
                  <m:oMath xmlns:m="http://schemas.openxmlformats.org/officeDocument/2006/math">
                    <m:sSub>
                      <m:sSubPr>
                        <m:ctrlPr>
                          <a:rPr lang="en-US" altLang="ko-KR" b="1" i="1" smtClean="0">
                            <a:solidFill>
                              <a:schemeClr val="tx1"/>
                            </a:solidFill>
                            <a:latin typeface="Cambria Math" panose="02040503050406030204" pitchFamily="18" charset="0"/>
                          </a:rPr>
                        </m:ctrlPr>
                      </m:sSubPr>
                      <m:e>
                        <m:r>
                          <m:rPr>
                            <m:nor/>
                          </m:rPr>
                          <a:rPr lang="en-US" altLang="ko-KR" b="1" i="0" smtClean="0">
                            <a:solidFill>
                              <a:schemeClr val="tx1"/>
                            </a:solidFill>
                            <a:latin typeface="Cambria Math" panose="02040503050406030204" pitchFamily="18" charset="0"/>
                          </a:rPr>
                          <m:t>V</m:t>
                        </m:r>
                      </m:e>
                      <m:sub>
                        <m:r>
                          <a:rPr lang="en-US" altLang="ko-KR" b="1" i="1" dirty="0" smtClean="0">
                            <a:solidFill>
                              <a:schemeClr val="tx1"/>
                            </a:solidFill>
                            <a:latin typeface="Cambria Math" panose="02040503050406030204" pitchFamily="18" charset="0"/>
                          </a:rPr>
                          <m:t>𝒏</m:t>
                        </m:r>
                        <m:r>
                          <a:rPr lang="en-US" altLang="ko-KR" b="1" i="1" dirty="0" smtClean="0">
                            <a:solidFill>
                              <a:schemeClr val="tx1"/>
                            </a:solidFill>
                            <a:latin typeface="Cambria Math" panose="02040503050406030204" pitchFamily="18" charset="0"/>
                          </a:rPr>
                          <m:t>+</m:t>
                        </m:r>
                        <m:r>
                          <a:rPr lang="en-US" altLang="ko-KR" b="1" i="1" dirty="0" smtClean="0">
                            <a:solidFill>
                              <a:schemeClr val="tx1"/>
                            </a:solidFill>
                            <a:latin typeface="Cambria Math" panose="02040503050406030204" pitchFamily="18" charset="0"/>
                          </a:rPr>
                          <m:t>𝟏</m:t>
                        </m:r>
                      </m:sub>
                    </m:sSub>
                    <m:r>
                      <a:rPr lang="en-US" altLang="ko-KR" b="1" i="1" smtClean="0">
                        <a:solidFill>
                          <a:schemeClr val="tx1"/>
                        </a:solidFill>
                        <a:latin typeface="Cambria Math" panose="02040503050406030204" pitchFamily="18" charset="0"/>
                      </a:rPr>
                      <m:t> </m:t>
                    </m:r>
                  </m:oMath>
                </a14:m>
                <a:r>
                  <a:rPr lang="ko-KR" altLang="en-US" b="1" dirty="0"/>
                  <a:t>이라고 하자</a:t>
                </a:r>
                <a:r>
                  <a:rPr lang="en-US" altLang="ko-KR" b="1" dirty="0"/>
                  <a:t>. </a:t>
                </a:r>
                <a:r>
                  <a:rPr lang="en-US" altLang="ko-KR" b="1" dirty="0">
                    <a:solidFill>
                      <a:srgbClr val="C00000"/>
                    </a:solidFill>
                  </a:rPr>
                  <a:t>(V</a:t>
                </a:r>
                <a:r>
                  <a:rPr lang="ko-KR" altLang="en-US" b="1" dirty="0">
                    <a:solidFill>
                      <a:srgbClr val="C00000"/>
                    </a:solidFill>
                  </a:rPr>
                  <a:t>는 </a:t>
                </a:r>
                <a:r>
                  <a:rPr lang="en-US" altLang="ko-KR" b="1" dirty="0">
                    <a:solidFill>
                      <a:srgbClr val="C00000"/>
                    </a:solidFill>
                  </a:rPr>
                  <a:t>s</a:t>
                </a:r>
                <a:r>
                  <a:rPr lang="ko-KR" altLang="en-US" b="1" dirty="0">
                    <a:solidFill>
                      <a:srgbClr val="C00000"/>
                    </a:solidFill>
                  </a:rPr>
                  <a:t>를 생략함</a:t>
                </a:r>
                <a:r>
                  <a:rPr lang="en-US" altLang="ko-KR" b="1" dirty="0">
                    <a:solidFill>
                      <a:srgbClr val="C00000"/>
                    </a:solidFill>
                  </a:rPr>
                  <a:t>, v</a:t>
                </a:r>
                <a:r>
                  <a:rPr lang="ko-KR" altLang="en-US" b="1" dirty="0">
                    <a:solidFill>
                      <a:srgbClr val="C00000"/>
                    </a:solidFill>
                  </a:rPr>
                  <a:t>와 같음</a:t>
                </a:r>
                <a:r>
                  <a:rPr lang="en-US" altLang="ko-KR" b="1" dirty="0">
                    <a:solidFill>
                      <a:srgbClr val="C00000"/>
                    </a:solidFill>
                  </a:rPr>
                  <a:t>)</a:t>
                </a:r>
              </a:p>
            </p:txBody>
          </p:sp>
        </mc:Choice>
        <mc:Fallback xmlns="">
          <p:sp>
            <p:nvSpPr>
              <p:cNvPr id="30" name="TextBox 29">
                <a:extLst>
                  <a:ext uri="{FF2B5EF4-FFF2-40B4-BE49-F238E27FC236}">
                    <a16:creationId xmlns:a16="http://schemas.microsoft.com/office/drawing/2014/main" id="{BD18990A-4631-44EF-93AE-40710F1920DE}"/>
                  </a:ext>
                </a:extLst>
              </p:cNvPr>
              <p:cNvSpPr txBox="1">
                <a:spLocks noRot="1" noChangeAspect="1" noMove="1" noResize="1" noEditPoints="1" noAdjustHandles="1" noChangeArrowheads="1" noChangeShapeType="1" noTextEdit="1"/>
              </p:cNvSpPr>
              <p:nvPr/>
            </p:nvSpPr>
            <p:spPr>
              <a:xfrm>
                <a:off x="757212" y="3893126"/>
                <a:ext cx="11004153" cy="369332"/>
              </a:xfrm>
              <a:prstGeom prst="rect">
                <a:avLst/>
              </a:prstGeom>
              <a:blipFill>
                <a:blip r:embed="rId4"/>
                <a:stretch>
                  <a:fillRect l="-332" t="-10000"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16DB8BB-0360-47EA-9508-7091B365EAFF}"/>
                  </a:ext>
                </a:extLst>
              </p:cNvPr>
              <p:cNvSpPr txBox="1"/>
              <p:nvPr/>
            </p:nvSpPr>
            <p:spPr>
              <a:xfrm>
                <a:off x="2547210" y="3228781"/>
                <a:ext cx="3526928" cy="261610"/>
              </a:xfrm>
              <a:prstGeom prst="rect">
                <a:avLst/>
              </a:prstGeom>
              <a:noFill/>
            </p:spPr>
            <p:txBody>
              <a:bodyPr wrap="none" rtlCol="0">
                <a:spAutoFit/>
              </a:bodyPr>
              <a:lstStyle/>
              <a:p>
                <a:pPr algn="ctr"/>
                <a14:m>
                  <m:oMath xmlns:m="http://schemas.openxmlformats.org/officeDocument/2006/math">
                    <m:r>
                      <a:rPr lang="en-US" altLang="ko-KR" sz="1100" b="1" i="1" smtClean="0">
                        <a:latin typeface="Cambria Math" panose="02040503050406030204" pitchFamily="18" charset="0"/>
                        <a:ea typeface="Cambria Math" panose="02040503050406030204" pitchFamily="18" charset="0"/>
                      </a:rPr>
                      <m:t>𝑵</m:t>
                    </m:r>
                    <m:r>
                      <a:rPr lang="en-US" altLang="ko-KR" sz="1100" b="1" i="1" smtClean="0">
                        <a:latin typeface="Cambria Math" panose="02040503050406030204" pitchFamily="18" charset="0"/>
                        <a:ea typeface="Cambria Math" panose="02040503050406030204" pitchFamily="18" charset="0"/>
                      </a:rPr>
                      <m:t>(</m:t>
                    </m:r>
                    <m:r>
                      <a:rPr lang="en-US" altLang="ko-KR" sz="1100" b="1" i="1" smtClean="0">
                        <a:latin typeface="Cambria Math" panose="02040503050406030204" pitchFamily="18" charset="0"/>
                        <a:ea typeface="Cambria Math" panose="02040503050406030204" pitchFamily="18" charset="0"/>
                      </a:rPr>
                      <m:t>𝒔</m:t>
                    </m:r>
                    <m:r>
                      <a:rPr lang="en-US" altLang="ko-KR" sz="1100" b="1" i="1" smtClean="0">
                        <a:latin typeface="Cambria Math" panose="02040503050406030204" pitchFamily="18" charset="0"/>
                        <a:ea typeface="Cambria Math" panose="02040503050406030204" pitchFamily="18" charset="0"/>
                      </a:rPr>
                      <m:t>)</m:t>
                    </m:r>
                  </m:oMath>
                </a14:m>
                <a:r>
                  <a:rPr lang="ko-KR" altLang="en-US" sz="1100" b="1" dirty="0">
                    <a:solidFill>
                      <a:srgbClr val="C00000"/>
                    </a:solidFill>
                  </a:rPr>
                  <a:t> </a:t>
                </a:r>
                <a:r>
                  <a:rPr lang="en-US" altLang="ko-KR" sz="1100" b="1" dirty="0">
                    <a:solidFill>
                      <a:srgbClr val="C00000"/>
                    </a:solidFill>
                  </a:rPr>
                  <a:t>: </a:t>
                </a:r>
                <a:r>
                  <a:rPr lang="ko-KR" altLang="en-US" sz="1100" b="1" dirty="0">
                    <a:solidFill>
                      <a:srgbClr val="C00000"/>
                    </a:solidFill>
                  </a:rPr>
                  <a:t>상태 </a:t>
                </a:r>
                <a:r>
                  <a:rPr lang="en-US" altLang="ko-KR" sz="1100" b="1" dirty="0">
                    <a:solidFill>
                      <a:srgbClr val="C00000"/>
                    </a:solidFill>
                  </a:rPr>
                  <a:t>s</a:t>
                </a:r>
                <a:r>
                  <a:rPr lang="ko-KR" altLang="en-US" sz="1100" b="1" dirty="0">
                    <a:solidFill>
                      <a:srgbClr val="C00000"/>
                    </a:solidFill>
                  </a:rPr>
                  <a:t>를 여러 번의 </a:t>
                </a:r>
                <a:r>
                  <a:rPr lang="en-US" altLang="ko-KR" sz="1100" b="1" dirty="0">
                    <a:solidFill>
                      <a:srgbClr val="C00000"/>
                    </a:solidFill>
                  </a:rPr>
                  <a:t>Episode</a:t>
                </a:r>
                <a:r>
                  <a:rPr lang="ko-KR" altLang="en-US" sz="1100" b="1" dirty="0">
                    <a:solidFill>
                      <a:srgbClr val="C00000"/>
                    </a:solidFill>
                  </a:rPr>
                  <a:t> 동안 방문한 횟수</a:t>
                </a:r>
              </a:p>
            </p:txBody>
          </p:sp>
        </mc:Choice>
        <mc:Fallback xmlns="">
          <p:sp>
            <p:nvSpPr>
              <p:cNvPr id="38" name="TextBox 37">
                <a:extLst>
                  <a:ext uri="{FF2B5EF4-FFF2-40B4-BE49-F238E27FC236}">
                    <a16:creationId xmlns:a16="http://schemas.microsoft.com/office/drawing/2014/main" id="{916DB8BB-0360-47EA-9508-7091B365EAFF}"/>
                  </a:ext>
                </a:extLst>
              </p:cNvPr>
              <p:cNvSpPr txBox="1">
                <a:spLocks noRot="1" noChangeAspect="1" noMove="1" noResize="1" noEditPoints="1" noAdjustHandles="1" noChangeArrowheads="1" noChangeShapeType="1" noTextEdit="1"/>
              </p:cNvSpPr>
              <p:nvPr/>
            </p:nvSpPr>
            <p:spPr>
              <a:xfrm>
                <a:off x="2547210" y="3228781"/>
                <a:ext cx="3526928" cy="261610"/>
              </a:xfrm>
              <a:prstGeom prst="rect">
                <a:avLst/>
              </a:prstGeom>
              <a:blipFill>
                <a:blip r:embed="rId5"/>
                <a:stretch>
                  <a:fillRect t="-2326"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76E9654-1B44-4D1C-A56E-B5B8B834AE24}"/>
                  </a:ext>
                </a:extLst>
              </p:cNvPr>
              <p:cNvSpPr txBox="1"/>
              <p:nvPr/>
            </p:nvSpPr>
            <p:spPr>
              <a:xfrm>
                <a:off x="2547210" y="3451623"/>
                <a:ext cx="3678636" cy="261610"/>
              </a:xfrm>
              <a:prstGeom prst="rect">
                <a:avLst/>
              </a:prstGeom>
              <a:noFill/>
            </p:spPr>
            <p:txBody>
              <a:bodyPr wrap="none" rtlCol="0">
                <a:spAutoFit/>
              </a:bodyPr>
              <a:lstStyle/>
              <a:p>
                <a:pPr algn="ctr"/>
                <a14:m>
                  <m:oMath xmlns:m="http://schemas.openxmlformats.org/officeDocument/2006/math">
                    <m:sSub>
                      <m:sSubPr>
                        <m:ctrlPr>
                          <a:rPr lang="en-US" altLang="ko-KR" sz="1100" b="1" i="1">
                            <a:latin typeface="Cambria Math" panose="02040503050406030204" pitchFamily="18" charset="0"/>
                          </a:rPr>
                        </m:ctrlPr>
                      </m:sSubPr>
                      <m:e>
                        <m:r>
                          <m:rPr>
                            <m:nor/>
                          </m:rPr>
                          <a:rPr lang="en-US" altLang="ko-KR" sz="1100" b="1">
                            <a:latin typeface="Cambria Math" panose="02040503050406030204" pitchFamily="18" charset="0"/>
                          </a:rPr>
                          <m:t>G</m:t>
                        </m:r>
                      </m:e>
                      <m:sub>
                        <m:r>
                          <a:rPr lang="en-US" altLang="ko-KR" sz="1100" b="1" i="1">
                            <a:latin typeface="Cambria Math" panose="02040503050406030204" pitchFamily="18" charset="0"/>
                          </a:rPr>
                          <m:t>𝒊</m:t>
                        </m:r>
                      </m:sub>
                    </m:sSub>
                    <m:r>
                      <a:rPr lang="en-US" altLang="ko-KR" sz="1100" b="1" i="1" dirty="0">
                        <a:latin typeface="Cambria Math" panose="02040503050406030204" pitchFamily="18" charset="0"/>
                      </a:rPr>
                      <m:t>(</m:t>
                    </m:r>
                    <m:r>
                      <a:rPr lang="en-US" altLang="ko-KR" sz="1100" b="1" i="1" dirty="0">
                        <a:latin typeface="Cambria Math" panose="02040503050406030204" pitchFamily="18" charset="0"/>
                      </a:rPr>
                      <m:t>𝒔</m:t>
                    </m:r>
                    <m:r>
                      <a:rPr lang="en-US" altLang="ko-KR" sz="1100" b="1" i="1" dirty="0">
                        <a:latin typeface="Cambria Math" panose="02040503050406030204" pitchFamily="18" charset="0"/>
                      </a:rPr>
                      <m:t>)</m:t>
                    </m:r>
                  </m:oMath>
                </a14:m>
                <a:r>
                  <a:rPr lang="en-US" altLang="ko-KR" sz="1100" b="1" dirty="0">
                    <a:solidFill>
                      <a:srgbClr val="C00000"/>
                    </a:solidFill>
                  </a:rPr>
                  <a:t> : </a:t>
                </a:r>
                <a:r>
                  <a:rPr lang="ko-KR" altLang="en-US" sz="1100" b="1" dirty="0">
                    <a:solidFill>
                      <a:srgbClr val="C00000"/>
                    </a:solidFill>
                  </a:rPr>
                  <a:t>그 상태를 방문한 </a:t>
                </a:r>
                <a:r>
                  <a:rPr lang="en-US" altLang="ko-KR" sz="1100" b="1" dirty="0" err="1">
                    <a:solidFill>
                      <a:srgbClr val="C00000"/>
                    </a:solidFill>
                  </a:rPr>
                  <a:t>i</a:t>
                </a:r>
                <a:r>
                  <a:rPr lang="ko-KR" altLang="en-US" sz="1100" b="1" dirty="0">
                    <a:solidFill>
                      <a:srgbClr val="C00000"/>
                    </a:solidFill>
                  </a:rPr>
                  <a:t>번째 </a:t>
                </a:r>
                <a:r>
                  <a:rPr lang="en-US" altLang="ko-KR" sz="1100" b="1" dirty="0">
                    <a:solidFill>
                      <a:srgbClr val="C00000"/>
                    </a:solidFill>
                  </a:rPr>
                  <a:t>Episode</a:t>
                </a:r>
                <a:r>
                  <a:rPr lang="ko-KR" altLang="en-US" sz="1100" b="1" dirty="0">
                    <a:solidFill>
                      <a:srgbClr val="C00000"/>
                    </a:solidFill>
                  </a:rPr>
                  <a:t>에서 </a:t>
                </a:r>
                <a:r>
                  <a:rPr lang="en-US" altLang="ko-KR" sz="1100" b="1" dirty="0">
                    <a:solidFill>
                      <a:srgbClr val="C00000"/>
                    </a:solidFill>
                  </a:rPr>
                  <a:t>s</a:t>
                </a:r>
                <a:r>
                  <a:rPr lang="ko-KR" altLang="en-US" sz="1100" b="1" dirty="0">
                    <a:solidFill>
                      <a:srgbClr val="C00000"/>
                    </a:solidFill>
                  </a:rPr>
                  <a:t>의 </a:t>
                </a:r>
                <a:r>
                  <a:rPr lang="ko-KR" altLang="en-US" sz="1100" b="1" dirty="0" err="1">
                    <a:solidFill>
                      <a:srgbClr val="C00000"/>
                    </a:solidFill>
                  </a:rPr>
                  <a:t>반환값</a:t>
                </a:r>
                <a:endParaRPr lang="ko-KR" altLang="en-US" sz="1100" b="1" dirty="0">
                  <a:solidFill>
                    <a:srgbClr val="C00000"/>
                  </a:solidFill>
                </a:endParaRPr>
              </a:p>
            </p:txBody>
          </p:sp>
        </mc:Choice>
        <mc:Fallback xmlns="">
          <p:sp>
            <p:nvSpPr>
              <p:cNvPr id="61" name="TextBox 60">
                <a:extLst>
                  <a:ext uri="{FF2B5EF4-FFF2-40B4-BE49-F238E27FC236}">
                    <a16:creationId xmlns:a16="http://schemas.microsoft.com/office/drawing/2014/main" id="{D76E9654-1B44-4D1C-A56E-B5B8B834AE24}"/>
                  </a:ext>
                </a:extLst>
              </p:cNvPr>
              <p:cNvSpPr txBox="1">
                <a:spLocks noRot="1" noChangeAspect="1" noMove="1" noResize="1" noEditPoints="1" noAdjustHandles="1" noChangeArrowheads="1" noChangeShapeType="1" noTextEdit="1"/>
              </p:cNvSpPr>
              <p:nvPr/>
            </p:nvSpPr>
            <p:spPr>
              <a:xfrm>
                <a:off x="2547210" y="3451623"/>
                <a:ext cx="3678636" cy="261610"/>
              </a:xfrm>
              <a:prstGeom prst="rect">
                <a:avLst/>
              </a:prstGeom>
              <a:blipFill>
                <a:blip r:embed="rId6"/>
                <a:stretch>
                  <a:fillRect t="-2326"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타원 62">
                <a:extLst>
                  <a:ext uri="{FF2B5EF4-FFF2-40B4-BE49-F238E27FC236}">
                    <a16:creationId xmlns:a16="http://schemas.microsoft.com/office/drawing/2014/main" id="{314B66BE-3184-4F9C-B67C-13DD088F1398}"/>
                  </a:ext>
                </a:extLst>
              </p:cNvPr>
              <p:cNvSpPr/>
              <p:nvPr/>
            </p:nvSpPr>
            <p:spPr>
              <a:xfrm>
                <a:off x="7696628" y="2724187"/>
                <a:ext cx="372065" cy="36933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b="1" i="1" smtClean="0">
                              <a:solidFill>
                                <a:schemeClr val="bg1"/>
                              </a:solidFill>
                              <a:latin typeface="Cambria Math" panose="02040503050406030204" pitchFamily="18" charset="0"/>
                            </a:rPr>
                          </m:ctrlPr>
                        </m:sSubPr>
                        <m:e>
                          <m:r>
                            <a:rPr lang="en-US" altLang="ko-KR" b="1" i="1" smtClean="0">
                              <a:solidFill>
                                <a:schemeClr val="bg1"/>
                              </a:solidFill>
                              <a:latin typeface="Cambria Math" panose="02040503050406030204" pitchFamily="18" charset="0"/>
                            </a:rPr>
                            <m:t>𝑺</m:t>
                          </m:r>
                        </m:e>
                        <m:sub>
                          <m:r>
                            <a:rPr lang="en-US" altLang="ko-KR" b="1" i="1" dirty="0" smtClean="0">
                              <a:solidFill>
                                <a:schemeClr val="bg1"/>
                              </a:solidFill>
                              <a:latin typeface="Cambria Math" panose="02040503050406030204" pitchFamily="18" charset="0"/>
                            </a:rPr>
                            <m:t>𝟏</m:t>
                          </m:r>
                        </m:sub>
                      </m:sSub>
                    </m:oMath>
                  </m:oMathPara>
                </a14:m>
                <a:endParaRPr lang="ko-KR" altLang="en-US" b="1" dirty="0">
                  <a:solidFill>
                    <a:schemeClr val="bg1"/>
                  </a:solidFill>
                </a:endParaRPr>
              </a:p>
            </p:txBody>
          </p:sp>
        </mc:Choice>
        <mc:Fallback xmlns="">
          <p:sp>
            <p:nvSpPr>
              <p:cNvPr id="63" name="타원 62">
                <a:extLst>
                  <a:ext uri="{FF2B5EF4-FFF2-40B4-BE49-F238E27FC236}">
                    <a16:creationId xmlns:a16="http://schemas.microsoft.com/office/drawing/2014/main" id="{314B66BE-3184-4F9C-B67C-13DD088F1398}"/>
                  </a:ext>
                </a:extLst>
              </p:cNvPr>
              <p:cNvSpPr>
                <a:spLocks noRot="1" noChangeAspect="1" noMove="1" noResize="1" noEditPoints="1" noAdjustHandles="1" noChangeArrowheads="1" noChangeShapeType="1" noTextEdit="1"/>
              </p:cNvSpPr>
              <p:nvPr/>
            </p:nvSpPr>
            <p:spPr>
              <a:xfrm>
                <a:off x="7696628" y="2724187"/>
                <a:ext cx="372065" cy="369332"/>
              </a:xfrm>
              <a:prstGeom prst="ellipse">
                <a:avLst/>
              </a:prstGeom>
              <a:blipFill>
                <a:blip r:embed="rId7"/>
                <a:stretch>
                  <a:fillRect l="-14286" b="-3226"/>
                </a:stretch>
              </a:blipFill>
              <a:ln>
                <a:solidFill>
                  <a:schemeClr val="tx1"/>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타원 64">
                <a:extLst>
                  <a:ext uri="{FF2B5EF4-FFF2-40B4-BE49-F238E27FC236}">
                    <a16:creationId xmlns:a16="http://schemas.microsoft.com/office/drawing/2014/main" id="{174EBE11-6171-4FC7-A201-138B52BDBDB1}"/>
                  </a:ext>
                </a:extLst>
              </p:cNvPr>
              <p:cNvSpPr/>
              <p:nvPr/>
            </p:nvSpPr>
            <p:spPr>
              <a:xfrm>
                <a:off x="8922660" y="2272453"/>
                <a:ext cx="372065" cy="369332"/>
              </a:xfrm>
              <a:prstGeom prst="ellipse">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b="1" i="1" smtClean="0">
                              <a:solidFill>
                                <a:schemeClr val="tx1"/>
                              </a:solidFill>
                              <a:latin typeface="Cambria Math" panose="02040503050406030204" pitchFamily="18" charset="0"/>
                            </a:rPr>
                          </m:ctrlPr>
                        </m:sSubPr>
                        <m:e>
                          <m:r>
                            <a:rPr lang="en-US" altLang="ko-KR" b="1" i="1" smtClean="0">
                              <a:solidFill>
                                <a:schemeClr val="tx1"/>
                              </a:solidFill>
                              <a:latin typeface="Cambria Math" panose="02040503050406030204" pitchFamily="18" charset="0"/>
                            </a:rPr>
                            <m:t>𝑺</m:t>
                          </m:r>
                        </m:e>
                        <m:sub>
                          <m:r>
                            <a:rPr lang="en-US" altLang="ko-KR" b="1" i="1" smtClean="0">
                              <a:solidFill>
                                <a:schemeClr val="tx1"/>
                              </a:solidFill>
                              <a:latin typeface="Cambria Math" panose="02040503050406030204" pitchFamily="18" charset="0"/>
                            </a:rPr>
                            <m:t>𝑻</m:t>
                          </m:r>
                        </m:sub>
                      </m:sSub>
                    </m:oMath>
                  </m:oMathPara>
                </a14:m>
                <a:endParaRPr lang="ko-KR" altLang="en-US" b="1" dirty="0">
                  <a:solidFill>
                    <a:schemeClr val="tx1"/>
                  </a:solidFill>
                </a:endParaRPr>
              </a:p>
            </p:txBody>
          </p:sp>
        </mc:Choice>
        <mc:Fallback xmlns="">
          <p:sp>
            <p:nvSpPr>
              <p:cNvPr id="65" name="타원 64">
                <a:extLst>
                  <a:ext uri="{FF2B5EF4-FFF2-40B4-BE49-F238E27FC236}">
                    <a16:creationId xmlns:a16="http://schemas.microsoft.com/office/drawing/2014/main" id="{174EBE11-6171-4FC7-A201-138B52BDBDB1}"/>
                  </a:ext>
                </a:extLst>
              </p:cNvPr>
              <p:cNvSpPr>
                <a:spLocks noRot="1" noChangeAspect="1" noMove="1" noResize="1" noEditPoints="1" noAdjustHandles="1" noChangeArrowheads="1" noChangeShapeType="1" noTextEdit="1"/>
              </p:cNvSpPr>
              <p:nvPr/>
            </p:nvSpPr>
            <p:spPr>
              <a:xfrm>
                <a:off x="8922660" y="2272453"/>
                <a:ext cx="372065" cy="369332"/>
              </a:xfrm>
              <a:prstGeom prst="ellipse">
                <a:avLst/>
              </a:prstGeom>
              <a:blipFill>
                <a:blip r:embed="rId8"/>
                <a:stretch>
                  <a:fillRect l="-14286" b="-3226"/>
                </a:stretch>
              </a:blipFill>
              <a:ln>
                <a:solidFill>
                  <a:schemeClr val="bg1">
                    <a:lumMod val="85000"/>
                  </a:schemeClr>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타원 66">
                <a:extLst>
                  <a:ext uri="{FF2B5EF4-FFF2-40B4-BE49-F238E27FC236}">
                    <a16:creationId xmlns:a16="http://schemas.microsoft.com/office/drawing/2014/main" id="{D6F3251E-6511-48DC-9D4E-A16CC7A48F22}"/>
                  </a:ext>
                </a:extLst>
              </p:cNvPr>
              <p:cNvSpPr/>
              <p:nvPr/>
            </p:nvSpPr>
            <p:spPr>
              <a:xfrm>
                <a:off x="8922659" y="2728775"/>
                <a:ext cx="372065" cy="369332"/>
              </a:xfrm>
              <a:prstGeom prst="ellipse">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b="1" i="1" smtClean="0">
                              <a:solidFill>
                                <a:schemeClr val="tx1"/>
                              </a:solidFill>
                              <a:latin typeface="Cambria Math" panose="02040503050406030204" pitchFamily="18" charset="0"/>
                            </a:rPr>
                          </m:ctrlPr>
                        </m:sSubPr>
                        <m:e>
                          <m:r>
                            <a:rPr lang="en-US" altLang="ko-KR" b="1" i="1" smtClean="0">
                              <a:solidFill>
                                <a:schemeClr val="tx1"/>
                              </a:solidFill>
                              <a:latin typeface="Cambria Math" panose="02040503050406030204" pitchFamily="18" charset="0"/>
                            </a:rPr>
                            <m:t>𝑺</m:t>
                          </m:r>
                        </m:e>
                        <m:sub>
                          <m:r>
                            <a:rPr lang="en-US" altLang="ko-KR" b="1" i="1" smtClean="0">
                              <a:solidFill>
                                <a:schemeClr val="tx1"/>
                              </a:solidFill>
                              <a:latin typeface="Cambria Math" panose="02040503050406030204" pitchFamily="18" charset="0"/>
                            </a:rPr>
                            <m:t>𝑻</m:t>
                          </m:r>
                        </m:sub>
                      </m:sSub>
                    </m:oMath>
                  </m:oMathPara>
                </a14:m>
                <a:endParaRPr lang="ko-KR" altLang="en-US" b="1" dirty="0">
                  <a:solidFill>
                    <a:schemeClr val="tx1"/>
                  </a:solidFill>
                </a:endParaRPr>
              </a:p>
            </p:txBody>
          </p:sp>
        </mc:Choice>
        <mc:Fallback xmlns="">
          <p:sp>
            <p:nvSpPr>
              <p:cNvPr id="67" name="타원 66">
                <a:extLst>
                  <a:ext uri="{FF2B5EF4-FFF2-40B4-BE49-F238E27FC236}">
                    <a16:creationId xmlns:a16="http://schemas.microsoft.com/office/drawing/2014/main" id="{D6F3251E-6511-48DC-9D4E-A16CC7A48F22}"/>
                  </a:ext>
                </a:extLst>
              </p:cNvPr>
              <p:cNvSpPr>
                <a:spLocks noRot="1" noChangeAspect="1" noMove="1" noResize="1" noEditPoints="1" noAdjustHandles="1" noChangeArrowheads="1" noChangeShapeType="1" noTextEdit="1"/>
              </p:cNvSpPr>
              <p:nvPr/>
            </p:nvSpPr>
            <p:spPr>
              <a:xfrm>
                <a:off x="8922659" y="2728775"/>
                <a:ext cx="372065" cy="369332"/>
              </a:xfrm>
              <a:prstGeom prst="ellipse">
                <a:avLst/>
              </a:prstGeom>
              <a:blipFill>
                <a:blip r:embed="rId9"/>
                <a:stretch>
                  <a:fillRect l="-14286" b="-1613"/>
                </a:stretch>
              </a:blipFill>
              <a:ln>
                <a:solidFill>
                  <a:schemeClr val="bg1">
                    <a:lumMod val="85000"/>
                  </a:schemeClr>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타원 68">
                <a:extLst>
                  <a:ext uri="{FF2B5EF4-FFF2-40B4-BE49-F238E27FC236}">
                    <a16:creationId xmlns:a16="http://schemas.microsoft.com/office/drawing/2014/main" id="{957AB252-C080-44EC-8EE0-E58707BBAAC3}"/>
                  </a:ext>
                </a:extLst>
              </p:cNvPr>
              <p:cNvSpPr/>
              <p:nvPr/>
            </p:nvSpPr>
            <p:spPr>
              <a:xfrm>
                <a:off x="8922659" y="3179050"/>
                <a:ext cx="372065" cy="369332"/>
              </a:xfrm>
              <a:prstGeom prst="ellipse">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b="1" i="1" smtClean="0">
                              <a:solidFill>
                                <a:schemeClr val="tx1"/>
                              </a:solidFill>
                              <a:latin typeface="Cambria Math" panose="02040503050406030204" pitchFamily="18" charset="0"/>
                            </a:rPr>
                          </m:ctrlPr>
                        </m:sSubPr>
                        <m:e>
                          <m:r>
                            <a:rPr lang="en-US" altLang="ko-KR" b="1" i="1" smtClean="0">
                              <a:solidFill>
                                <a:schemeClr val="tx1"/>
                              </a:solidFill>
                              <a:latin typeface="Cambria Math" panose="02040503050406030204" pitchFamily="18" charset="0"/>
                            </a:rPr>
                            <m:t>𝑺</m:t>
                          </m:r>
                        </m:e>
                        <m:sub>
                          <m:r>
                            <a:rPr lang="en-US" altLang="ko-KR" b="1" i="1" smtClean="0">
                              <a:solidFill>
                                <a:schemeClr val="tx1"/>
                              </a:solidFill>
                              <a:latin typeface="Cambria Math" panose="02040503050406030204" pitchFamily="18" charset="0"/>
                            </a:rPr>
                            <m:t>𝑻</m:t>
                          </m:r>
                        </m:sub>
                      </m:sSub>
                    </m:oMath>
                  </m:oMathPara>
                </a14:m>
                <a:endParaRPr lang="ko-KR" altLang="en-US" b="1" dirty="0">
                  <a:solidFill>
                    <a:schemeClr val="tx1"/>
                  </a:solidFill>
                </a:endParaRPr>
              </a:p>
            </p:txBody>
          </p:sp>
        </mc:Choice>
        <mc:Fallback xmlns="">
          <p:sp>
            <p:nvSpPr>
              <p:cNvPr id="69" name="타원 68">
                <a:extLst>
                  <a:ext uri="{FF2B5EF4-FFF2-40B4-BE49-F238E27FC236}">
                    <a16:creationId xmlns:a16="http://schemas.microsoft.com/office/drawing/2014/main" id="{957AB252-C080-44EC-8EE0-E58707BBAAC3}"/>
                  </a:ext>
                </a:extLst>
              </p:cNvPr>
              <p:cNvSpPr>
                <a:spLocks noRot="1" noChangeAspect="1" noMove="1" noResize="1" noEditPoints="1" noAdjustHandles="1" noChangeArrowheads="1" noChangeShapeType="1" noTextEdit="1"/>
              </p:cNvSpPr>
              <p:nvPr/>
            </p:nvSpPr>
            <p:spPr>
              <a:xfrm>
                <a:off x="8922659" y="3179050"/>
                <a:ext cx="372065" cy="369332"/>
              </a:xfrm>
              <a:prstGeom prst="ellipse">
                <a:avLst/>
              </a:prstGeom>
              <a:blipFill>
                <a:blip r:embed="rId10"/>
                <a:stretch>
                  <a:fillRect l="-14286" b="-1587"/>
                </a:stretch>
              </a:blipFill>
              <a:ln>
                <a:solidFill>
                  <a:schemeClr val="bg1">
                    <a:lumMod val="85000"/>
                  </a:schemeClr>
                </a:solidFill>
              </a:ln>
            </p:spPr>
            <p:txBody>
              <a:bodyPr/>
              <a:lstStyle/>
              <a:p>
                <a:r>
                  <a:rPr lang="ko-KR" altLang="en-US">
                    <a:noFill/>
                  </a:rPr>
                  <a:t> </a:t>
                </a:r>
              </a:p>
            </p:txBody>
          </p:sp>
        </mc:Fallback>
      </mc:AlternateContent>
      <p:cxnSp>
        <p:nvCxnSpPr>
          <p:cNvPr id="70" name="연결선: 꺾임 69">
            <a:extLst>
              <a:ext uri="{FF2B5EF4-FFF2-40B4-BE49-F238E27FC236}">
                <a16:creationId xmlns:a16="http://schemas.microsoft.com/office/drawing/2014/main" id="{4D2F5C36-A99B-48AF-8CED-6A7072502AE0}"/>
              </a:ext>
            </a:extLst>
          </p:cNvPr>
          <p:cNvCxnSpPr>
            <a:cxnSpLocks/>
            <a:stCxn id="63" idx="0"/>
            <a:endCxn id="65" idx="2"/>
          </p:cNvCxnSpPr>
          <p:nvPr/>
        </p:nvCxnSpPr>
        <p:spPr>
          <a:xfrm rot="5400000" flipH="1" flipV="1">
            <a:off x="8269126" y="2070654"/>
            <a:ext cx="267068" cy="1039999"/>
          </a:xfrm>
          <a:prstGeom prst="bentConnector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연결선: 꺾임 72">
            <a:extLst>
              <a:ext uri="{FF2B5EF4-FFF2-40B4-BE49-F238E27FC236}">
                <a16:creationId xmlns:a16="http://schemas.microsoft.com/office/drawing/2014/main" id="{5415CC25-9510-460E-A700-3BEC9645FCAD}"/>
              </a:ext>
            </a:extLst>
          </p:cNvPr>
          <p:cNvCxnSpPr>
            <a:cxnSpLocks/>
            <a:stCxn id="63" idx="6"/>
            <a:endCxn id="67" idx="2"/>
          </p:cNvCxnSpPr>
          <p:nvPr/>
        </p:nvCxnSpPr>
        <p:spPr>
          <a:xfrm>
            <a:off x="8068693" y="2908853"/>
            <a:ext cx="853966" cy="4588"/>
          </a:xfrm>
          <a:prstGeom prst="bent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연결선: 꺾임 75">
            <a:extLst>
              <a:ext uri="{FF2B5EF4-FFF2-40B4-BE49-F238E27FC236}">
                <a16:creationId xmlns:a16="http://schemas.microsoft.com/office/drawing/2014/main" id="{D5961B91-5320-499F-861B-9C8F42B5F3E1}"/>
              </a:ext>
            </a:extLst>
          </p:cNvPr>
          <p:cNvCxnSpPr>
            <a:cxnSpLocks/>
            <a:stCxn id="63" idx="4"/>
            <a:endCxn id="69" idx="2"/>
          </p:cNvCxnSpPr>
          <p:nvPr/>
        </p:nvCxnSpPr>
        <p:spPr>
          <a:xfrm rot="16200000" flipH="1">
            <a:off x="8267562" y="2708618"/>
            <a:ext cx="270197" cy="1039998"/>
          </a:xfrm>
          <a:prstGeom prst="bentConnector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CFA0F10E-C955-460E-9FA2-555EEB474049}"/>
                  </a:ext>
                </a:extLst>
              </p:cNvPr>
              <p:cNvSpPr txBox="1"/>
              <p:nvPr/>
            </p:nvSpPr>
            <p:spPr>
              <a:xfrm>
                <a:off x="8023858" y="2077857"/>
                <a:ext cx="86237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b="1" i="1" smtClean="0">
                              <a:latin typeface="Cambria Math" panose="02040503050406030204" pitchFamily="18" charset="0"/>
                            </a:rPr>
                          </m:ctrlPr>
                        </m:sSubPr>
                        <m:e>
                          <m:r>
                            <m:rPr>
                              <m:nor/>
                            </m:rPr>
                            <a:rPr lang="en-US" altLang="ko-KR" b="1">
                              <a:latin typeface="Cambria Math" panose="02040503050406030204" pitchFamily="18" charset="0"/>
                            </a:rPr>
                            <m:t>G</m:t>
                          </m:r>
                        </m:e>
                        <m:sub>
                          <m:r>
                            <a:rPr lang="en-US" altLang="ko-KR" b="1" i="1" smtClean="0">
                              <a:latin typeface="Cambria Math" panose="02040503050406030204" pitchFamily="18" charset="0"/>
                            </a:rPr>
                            <m:t>𝟏</m:t>
                          </m:r>
                        </m:sub>
                      </m:sSub>
                      <m:r>
                        <a:rPr lang="en-US" altLang="ko-KR" b="1" i="1" dirty="0" smtClean="0">
                          <a:latin typeface="Cambria Math" panose="02040503050406030204" pitchFamily="18" charset="0"/>
                        </a:rPr>
                        <m:t>(</m:t>
                      </m:r>
                      <m:sSub>
                        <m:sSubPr>
                          <m:ctrlPr>
                            <a:rPr lang="en-US" altLang="ko-KR" b="1" i="1">
                              <a:latin typeface="Cambria Math" panose="02040503050406030204" pitchFamily="18" charset="0"/>
                            </a:rPr>
                          </m:ctrlPr>
                        </m:sSubPr>
                        <m:e>
                          <m:r>
                            <a:rPr lang="en-US" altLang="ko-KR" b="1" i="1" smtClean="0">
                              <a:latin typeface="Cambria Math" panose="02040503050406030204" pitchFamily="18" charset="0"/>
                            </a:rPr>
                            <m:t>𝑺</m:t>
                          </m:r>
                        </m:e>
                        <m:sub>
                          <m:r>
                            <a:rPr lang="en-US" altLang="ko-KR" b="1" i="1" smtClean="0">
                              <a:latin typeface="Cambria Math" panose="02040503050406030204" pitchFamily="18" charset="0"/>
                            </a:rPr>
                            <m:t>𝟏</m:t>
                          </m:r>
                        </m:sub>
                      </m:sSub>
                      <m:r>
                        <a:rPr lang="en-US" altLang="ko-KR" b="1" i="1" dirty="0" smtClean="0">
                          <a:latin typeface="Cambria Math" panose="02040503050406030204" pitchFamily="18" charset="0"/>
                        </a:rPr>
                        <m:t>)</m:t>
                      </m:r>
                    </m:oMath>
                  </m:oMathPara>
                </a14:m>
                <a:endParaRPr lang="ko-KR" altLang="en-US" dirty="0"/>
              </a:p>
            </p:txBody>
          </p:sp>
        </mc:Choice>
        <mc:Fallback xmlns="">
          <p:sp>
            <p:nvSpPr>
              <p:cNvPr id="80" name="TextBox 79">
                <a:extLst>
                  <a:ext uri="{FF2B5EF4-FFF2-40B4-BE49-F238E27FC236}">
                    <a16:creationId xmlns:a16="http://schemas.microsoft.com/office/drawing/2014/main" id="{CFA0F10E-C955-460E-9FA2-555EEB474049}"/>
                  </a:ext>
                </a:extLst>
              </p:cNvPr>
              <p:cNvSpPr txBox="1">
                <a:spLocks noRot="1" noChangeAspect="1" noMove="1" noResize="1" noEditPoints="1" noAdjustHandles="1" noChangeArrowheads="1" noChangeShapeType="1" noTextEdit="1"/>
              </p:cNvSpPr>
              <p:nvPr/>
            </p:nvSpPr>
            <p:spPr>
              <a:xfrm>
                <a:off x="8023858" y="2077857"/>
                <a:ext cx="862373" cy="369332"/>
              </a:xfrm>
              <a:prstGeom prst="rect">
                <a:avLst/>
              </a:prstGeom>
              <a:blipFill>
                <a:blip r:embed="rId11"/>
                <a:stretch>
                  <a:fillRect r="-2113" b="-1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63B1D0B-0CA3-42F9-9BFE-8B13B1626066}"/>
                  </a:ext>
                </a:extLst>
              </p:cNvPr>
              <p:cNvSpPr txBox="1"/>
              <p:nvPr/>
            </p:nvSpPr>
            <p:spPr>
              <a:xfrm>
                <a:off x="8037425" y="2532719"/>
                <a:ext cx="86237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b="1" i="1" smtClean="0">
                              <a:latin typeface="Cambria Math" panose="02040503050406030204" pitchFamily="18" charset="0"/>
                            </a:rPr>
                          </m:ctrlPr>
                        </m:sSubPr>
                        <m:e>
                          <m:r>
                            <m:rPr>
                              <m:nor/>
                            </m:rPr>
                            <a:rPr lang="en-US" altLang="ko-KR" b="1">
                              <a:latin typeface="Cambria Math" panose="02040503050406030204" pitchFamily="18" charset="0"/>
                            </a:rPr>
                            <m:t>G</m:t>
                          </m:r>
                        </m:e>
                        <m:sub>
                          <m:r>
                            <a:rPr lang="en-US" altLang="ko-KR" b="1" i="1" smtClean="0">
                              <a:latin typeface="Cambria Math" panose="02040503050406030204" pitchFamily="18" charset="0"/>
                            </a:rPr>
                            <m:t>𝟐</m:t>
                          </m:r>
                        </m:sub>
                      </m:sSub>
                      <m:r>
                        <a:rPr lang="en-US" altLang="ko-KR" b="1" i="1" dirty="0" smtClean="0">
                          <a:latin typeface="Cambria Math" panose="02040503050406030204" pitchFamily="18" charset="0"/>
                        </a:rPr>
                        <m:t>(</m:t>
                      </m:r>
                      <m:sSub>
                        <m:sSubPr>
                          <m:ctrlPr>
                            <a:rPr lang="en-US" altLang="ko-KR" b="1" i="1">
                              <a:latin typeface="Cambria Math" panose="02040503050406030204" pitchFamily="18" charset="0"/>
                            </a:rPr>
                          </m:ctrlPr>
                        </m:sSubPr>
                        <m:e>
                          <m:r>
                            <a:rPr lang="en-US" altLang="ko-KR" b="1" i="1" smtClean="0">
                              <a:latin typeface="Cambria Math" panose="02040503050406030204" pitchFamily="18" charset="0"/>
                            </a:rPr>
                            <m:t>𝑺</m:t>
                          </m:r>
                        </m:e>
                        <m:sub>
                          <m:r>
                            <a:rPr lang="en-US" altLang="ko-KR" b="1" i="1" smtClean="0">
                              <a:latin typeface="Cambria Math" panose="02040503050406030204" pitchFamily="18" charset="0"/>
                            </a:rPr>
                            <m:t>𝟏</m:t>
                          </m:r>
                        </m:sub>
                      </m:sSub>
                      <m:r>
                        <a:rPr lang="en-US" altLang="ko-KR" b="1" i="1" dirty="0" smtClean="0">
                          <a:latin typeface="Cambria Math" panose="02040503050406030204" pitchFamily="18" charset="0"/>
                        </a:rPr>
                        <m:t>)</m:t>
                      </m:r>
                    </m:oMath>
                  </m:oMathPara>
                </a14:m>
                <a:endParaRPr lang="ko-KR" altLang="en-US" dirty="0"/>
              </a:p>
            </p:txBody>
          </p:sp>
        </mc:Choice>
        <mc:Fallback xmlns="">
          <p:sp>
            <p:nvSpPr>
              <p:cNvPr id="82" name="TextBox 81">
                <a:extLst>
                  <a:ext uri="{FF2B5EF4-FFF2-40B4-BE49-F238E27FC236}">
                    <a16:creationId xmlns:a16="http://schemas.microsoft.com/office/drawing/2014/main" id="{D63B1D0B-0CA3-42F9-9BFE-8B13B1626066}"/>
                  </a:ext>
                </a:extLst>
              </p:cNvPr>
              <p:cNvSpPr txBox="1">
                <a:spLocks noRot="1" noChangeAspect="1" noMove="1" noResize="1" noEditPoints="1" noAdjustHandles="1" noChangeArrowheads="1" noChangeShapeType="1" noTextEdit="1"/>
              </p:cNvSpPr>
              <p:nvPr/>
            </p:nvSpPr>
            <p:spPr>
              <a:xfrm>
                <a:off x="8037425" y="2532719"/>
                <a:ext cx="862373" cy="369332"/>
              </a:xfrm>
              <a:prstGeom prst="rect">
                <a:avLst/>
              </a:prstGeom>
              <a:blipFill>
                <a:blip r:embed="rId12"/>
                <a:stretch>
                  <a:fillRect r="-2113" b="-163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561014BC-04D4-496D-8B51-82B8BA3D9A9A}"/>
                  </a:ext>
                </a:extLst>
              </p:cNvPr>
              <p:cNvSpPr txBox="1"/>
              <p:nvPr/>
            </p:nvSpPr>
            <p:spPr>
              <a:xfrm>
                <a:off x="8023858" y="2994384"/>
                <a:ext cx="86237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b="1" i="1" smtClean="0">
                              <a:latin typeface="Cambria Math" panose="02040503050406030204" pitchFamily="18" charset="0"/>
                            </a:rPr>
                          </m:ctrlPr>
                        </m:sSubPr>
                        <m:e>
                          <m:r>
                            <m:rPr>
                              <m:nor/>
                            </m:rPr>
                            <a:rPr lang="en-US" altLang="ko-KR" b="1">
                              <a:latin typeface="Cambria Math" panose="02040503050406030204" pitchFamily="18" charset="0"/>
                            </a:rPr>
                            <m:t>G</m:t>
                          </m:r>
                        </m:e>
                        <m:sub>
                          <m:r>
                            <a:rPr lang="en-US" altLang="ko-KR" b="1" i="1" smtClean="0">
                              <a:latin typeface="Cambria Math" panose="02040503050406030204" pitchFamily="18" charset="0"/>
                            </a:rPr>
                            <m:t>𝟑</m:t>
                          </m:r>
                        </m:sub>
                      </m:sSub>
                      <m:r>
                        <a:rPr lang="en-US" altLang="ko-KR" b="1" i="1" dirty="0" smtClean="0">
                          <a:latin typeface="Cambria Math" panose="02040503050406030204" pitchFamily="18" charset="0"/>
                        </a:rPr>
                        <m:t>(</m:t>
                      </m:r>
                      <m:sSub>
                        <m:sSubPr>
                          <m:ctrlPr>
                            <a:rPr lang="en-US" altLang="ko-KR" b="1" i="1">
                              <a:latin typeface="Cambria Math" panose="02040503050406030204" pitchFamily="18" charset="0"/>
                            </a:rPr>
                          </m:ctrlPr>
                        </m:sSubPr>
                        <m:e>
                          <m:r>
                            <a:rPr lang="en-US" altLang="ko-KR" b="1" i="1" smtClean="0">
                              <a:latin typeface="Cambria Math" panose="02040503050406030204" pitchFamily="18" charset="0"/>
                            </a:rPr>
                            <m:t>𝑺</m:t>
                          </m:r>
                        </m:e>
                        <m:sub>
                          <m:r>
                            <a:rPr lang="en-US" altLang="ko-KR" b="1" i="1" smtClean="0">
                              <a:latin typeface="Cambria Math" panose="02040503050406030204" pitchFamily="18" charset="0"/>
                            </a:rPr>
                            <m:t>𝟏</m:t>
                          </m:r>
                        </m:sub>
                      </m:sSub>
                      <m:r>
                        <a:rPr lang="en-US" altLang="ko-KR" b="1" i="1" dirty="0" smtClean="0">
                          <a:latin typeface="Cambria Math" panose="02040503050406030204" pitchFamily="18" charset="0"/>
                        </a:rPr>
                        <m:t>)</m:t>
                      </m:r>
                    </m:oMath>
                  </m:oMathPara>
                </a14:m>
                <a:endParaRPr lang="ko-KR" altLang="en-US" dirty="0"/>
              </a:p>
            </p:txBody>
          </p:sp>
        </mc:Choice>
        <mc:Fallback xmlns="">
          <p:sp>
            <p:nvSpPr>
              <p:cNvPr id="84" name="TextBox 83">
                <a:extLst>
                  <a:ext uri="{FF2B5EF4-FFF2-40B4-BE49-F238E27FC236}">
                    <a16:creationId xmlns:a16="http://schemas.microsoft.com/office/drawing/2014/main" id="{561014BC-04D4-496D-8B51-82B8BA3D9A9A}"/>
                  </a:ext>
                </a:extLst>
              </p:cNvPr>
              <p:cNvSpPr txBox="1">
                <a:spLocks noRot="1" noChangeAspect="1" noMove="1" noResize="1" noEditPoints="1" noAdjustHandles="1" noChangeArrowheads="1" noChangeShapeType="1" noTextEdit="1"/>
              </p:cNvSpPr>
              <p:nvPr/>
            </p:nvSpPr>
            <p:spPr>
              <a:xfrm>
                <a:off x="8023858" y="2994384"/>
                <a:ext cx="862373" cy="369332"/>
              </a:xfrm>
              <a:prstGeom prst="rect">
                <a:avLst/>
              </a:prstGeom>
              <a:blipFill>
                <a:blip r:embed="rId13"/>
                <a:stretch>
                  <a:fillRect r="-2113" b="-163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EB795F0C-0A6B-4421-A9B3-06AB09F194A2}"/>
                  </a:ext>
                </a:extLst>
              </p:cNvPr>
              <p:cNvSpPr txBox="1"/>
              <p:nvPr/>
            </p:nvSpPr>
            <p:spPr>
              <a:xfrm>
                <a:off x="6961237" y="3622929"/>
                <a:ext cx="3298725" cy="261610"/>
              </a:xfrm>
              <a:prstGeom prst="rect">
                <a:avLst/>
              </a:prstGeom>
              <a:noFill/>
            </p:spPr>
            <p:txBody>
              <a:bodyPr wrap="none" rtlCol="0">
                <a:spAutoFit/>
              </a:bodyPr>
              <a:lstStyle/>
              <a:p>
                <a:pPr algn="ctr"/>
                <a14:m>
                  <m:oMath xmlns:m="http://schemas.openxmlformats.org/officeDocument/2006/math">
                    <m:sSub>
                      <m:sSubPr>
                        <m:ctrlPr>
                          <a:rPr lang="en-US" altLang="ko-KR" sz="1100" b="1" i="1" smtClean="0">
                            <a:solidFill>
                              <a:srgbClr val="C00000"/>
                            </a:solidFill>
                            <a:latin typeface="Cambria Math" panose="02040503050406030204" pitchFamily="18" charset="0"/>
                          </a:rPr>
                        </m:ctrlPr>
                      </m:sSubPr>
                      <m:e>
                        <m:r>
                          <a:rPr lang="en-US" altLang="ko-KR" sz="1100" b="1" i="1">
                            <a:solidFill>
                              <a:srgbClr val="C00000"/>
                            </a:solidFill>
                            <a:latin typeface="Cambria Math" panose="02040503050406030204" pitchFamily="18" charset="0"/>
                          </a:rPr>
                          <m:t>𝑺</m:t>
                        </m:r>
                      </m:e>
                      <m:sub>
                        <m:r>
                          <a:rPr lang="en-US" altLang="ko-KR" sz="1100" b="1" i="1" smtClean="0">
                            <a:solidFill>
                              <a:srgbClr val="C00000"/>
                            </a:solidFill>
                            <a:latin typeface="Cambria Math" panose="02040503050406030204" pitchFamily="18" charset="0"/>
                          </a:rPr>
                          <m:t>𝟏</m:t>
                        </m:r>
                      </m:sub>
                    </m:sSub>
                  </m:oMath>
                </a14:m>
                <a:r>
                  <a:rPr lang="ko-KR" altLang="en-US" sz="1100" b="1" dirty="0">
                    <a:solidFill>
                      <a:srgbClr val="C00000"/>
                    </a:solidFill>
                  </a:rPr>
                  <a:t>를 지나간 </a:t>
                </a:r>
                <a:r>
                  <a:rPr lang="en-US" altLang="ko-KR" sz="1100" b="1" dirty="0">
                    <a:solidFill>
                      <a:srgbClr val="C00000"/>
                    </a:solidFill>
                  </a:rPr>
                  <a:t>3</a:t>
                </a:r>
                <a:r>
                  <a:rPr lang="ko-KR" altLang="en-US" sz="1100" b="1" dirty="0">
                    <a:solidFill>
                      <a:srgbClr val="C00000"/>
                    </a:solidFill>
                  </a:rPr>
                  <a:t>번의 </a:t>
                </a:r>
                <a:r>
                  <a:rPr lang="en-US" altLang="ko-KR" sz="1100" b="1" dirty="0">
                    <a:solidFill>
                      <a:srgbClr val="C00000"/>
                    </a:solidFill>
                  </a:rPr>
                  <a:t>Episode</a:t>
                </a:r>
                <a:r>
                  <a:rPr lang="ko-KR" altLang="en-US" sz="1100" b="1" dirty="0">
                    <a:solidFill>
                      <a:srgbClr val="C00000"/>
                    </a:solidFill>
                  </a:rPr>
                  <a:t>에서 </a:t>
                </a:r>
                <a:r>
                  <a:rPr lang="ko-KR" altLang="en-US" sz="1100" b="1" dirty="0" err="1">
                    <a:solidFill>
                      <a:srgbClr val="C00000"/>
                    </a:solidFill>
                  </a:rPr>
                  <a:t>반환값들의</a:t>
                </a:r>
                <a:r>
                  <a:rPr lang="ko-KR" altLang="en-US" sz="1100" b="1" dirty="0">
                    <a:solidFill>
                      <a:srgbClr val="C00000"/>
                    </a:solidFill>
                  </a:rPr>
                  <a:t> 평균</a:t>
                </a:r>
              </a:p>
            </p:txBody>
          </p:sp>
        </mc:Choice>
        <mc:Fallback xmlns="">
          <p:sp>
            <p:nvSpPr>
              <p:cNvPr id="86" name="TextBox 85">
                <a:extLst>
                  <a:ext uri="{FF2B5EF4-FFF2-40B4-BE49-F238E27FC236}">
                    <a16:creationId xmlns:a16="http://schemas.microsoft.com/office/drawing/2014/main" id="{EB795F0C-0A6B-4421-A9B3-06AB09F194A2}"/>
                  </a:ext>
                </a:extLst>
              </p:cNvPr>
              <p:cNvSpPr txBox="1">
                <a:spLocks noRot="1" noChangeAspect="1" noMove="1" noResize="1" noEditPoints="1" noAdjustHandles="1" noChangeArrowheads="1" noChangeShapeType="1" noTextEdit="1"/>
              </p:cNvSpPr>
              <p:nvPr/>
            </p:nvSpPr>
            <p:spPr>
              <a:xfrm>
                <a:off x="6961237" y="3622929"/>
                <a:ext cx="3298725" cy="261610"/>
              </a:xfrm>
              <a:prstGeom prst="rect">
                <a:avLst/>
              </a:prstGeom>
              <a:blipFill>
                <a:blip r:embed="rId14"/>
                <a:stretch>
                  <a:fillRect t="-2326"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7E1B41C0-0CAD-4E09-A883-ED12792CCEEE}"/>
                  </a:ext>
                </a:extLst>
              </p:cNvPr>
              <p:cNvSpPr txBox="1"/>
              <p:nvPr/>
            </p:nvSpPr>
            <p:spPr>
              <a:xfrm>
                <a:off x="1580048" y="4336441"/>
                <a:ext cx="3728713" cy="492443"/>
              </a:xfrm>
              <a:prstGeom prst="rect">
                <a:avLst/>
              </a:prstGeom>
              <a:noFill/>
            </p:spPr>
            <p:txBody>
              <a:bodyPr wrap="none" rtlCol="0">
                <a:spAutoFit/>
              </a:bodyPr>
              <a:lstStyle/>
              <a:p>
                <a14:m>
                  <m:oMath xmlns:m="http://schemas.openxmlformats.org/officeDocument/2006/math">
                    <m:sSub>
                      <m:sSubPr>
                        <m:ctrlPr>
                          <a:rPr lang="en-US" altLang="ko-KR" b="1" i="1" smtClean="0">
                            <a:solidFill>
                              <a:schemeClr val="tx1"/>
                            </a:solidFill>
                            <a:latin typeface="Cambria Math" panose="02040503050406030204" pitchFamily="18" charset="0"/>
                          </a:rPr>
                        </m:ctrlPr>
                      </m:sSubPr>
                      <m:e>
                        <m:r>
                          <m:rPr>
                            <m:nor/>
                          </m:rPr>
                          <a:rPr lang="en-US" altLang="ko-KR" b="1" i="0" smtClean="0">
                            <a:solidFill>
                              <a:schemeClr val="tx1"/>
                            </a:solidFill>
                            <a:latin typeface="Cambria Math" panose="02040503050406030204" pitchFamily="18" charset="0"/>
                          </a:rPr>
                          <m:t>V</m:t>
                        </m:r>
                      </m:e>
                      <m:sub>
                        <m:r>
                          <a:rPr lang="en-US" altLang="ko-KR" b="1" i="1" dirty="0" smtClean="0">
                            <a:solidFill>
                              <a:schemeClr val="tx1"/>
                            </a:solidFill>
                            <a:latin typeface="Cambria Math" panose="02040503050406030204" pitchFamily="18" charset="0"/>
                          </a:rPr>
                          <m:t>𝒏</m:t>
                        </m:r>
                        <m:r>
                          <a:rPr lang="en-US" altLang="ko-KR" b="1" i="1" dirty="0" smtClean="0">
                            <a:solidFill>
                              <a:schemeClr val="tx1"/>
                            </a:solidFill>
                            <a:latin typeface="Cambria Math" panose="02040503050406030204" pitchFamily="18" charset="0"/>
                          </a:rPr>
                          <m:t>+</m:t>
                        </m:r>
                        <m:r>
                          <a:rPr lang="en-US" altLang="ko-KR" b="1" i="1" dirty="0" smtClean="0">
                            <a:solidFill>
                              <a:schemeClr val="tx1"/>
                            </a:solidFill>
                            <a:latin typeface="Cambria Math" panose="02040503050406030204" pitchFamily="18" charset="0"/>
                          </a:rPr>
                          <m:t>𝟏</m:t>
                        </m:r>
                        <m:r>
                          <a:rPr lang="en-US" altLang="ko-KR" b="1" i="1" dirty="0" smtClean="0">
                            <a:solidFill>
                              <a:schemeClr val="tx1"/>
                            </a:solidFill>
                            <a:latin typeface="Cambria Math" panose="02040503050406030204" pitchFamily="18" charset="0"/>
                          </a:rPr>
                          <m:t> </m:t>
                        </m:r>
                      </m:sub>
                    </m:sSub>
                    <m:r>
                      <a:rPr lang="en-US" altLang="ko-KR" b="1" i="1" smtClean="0">
                        <a:solidFill>
                          <a:schemeClr val="tx1"/>
                        </a:solidFill>
                        <a:latin typeface="Cambria Math" panose="02040503050406030204" pitchFamily="18" charset="0"/>
                      </a:rPr>
                      <m:t>= </m:t>
                    </m:r>
                    <m:f>
                      <m:fPr>
                        <m:ctrlPr>
                          <a:rPr lang="en-US" altLang="ko-KR" b="1" i="1" smtClean="0">
                            <a:latin typeface="Cambria Math" panose="02040503050406030204" pitchFamily="18" charset="0"/>
                            <a:ea typeface="Cambria Math" panose="02040503050406030204" pitchFamily="18" charset="0"/>
                          </a:rPr>
                        </m:ctrlPr>
                      </m:fPr>
                      <m:num>
                        <m:r>
                          <a:rPr lang="en-US" altLang="ko-KR" b="1" i="1" smtClean="0">
                            <a:latin typeface="Cambria Math" panose="02040503050406030204" pitchFamily="18" charset="0"/>
                            <a:ea typeface="Cambria Math" panose="02040503050406030204" pitchFamily="18" charset="0"/>
                          </a:rPr>
                          <m:t>𝟏</m:t>
                        </m:r>
                      </m:num>
                      <m:den>
                        <m:r>
                          <a:rPr lang="en-US" altLang="ko-KR" b="1" i="1" smtClean="0">
                            <a:latin typeface="Cambria Math" panose="02040503050406030204" pitchFamily="18" charset="0"/>
                            <a:ea typeface="Cambria Math" panose="02040503050406030204" pitchFamily="18" charset="0"/>
                          </a:rPr>
                          <m:t>𝒏</m:t>
                        </m:r>
                      </m:den>
                    </m:f>
                    <m:nary>
                      <m:naryPr>
                        <m:chr m:val="∑"/>
                        <m:ctrlPr>
                          <a:rPr lang="en-US" altLang="ko-KR" i="1" smtClean="0">
                            <a:latin typeface="Cambria Math" panose="02040503050406030204" pitchFamily="18" charset="0"/>
                          </a:rPr>
                        </m:ctrlPr>
                      </m:naryPr>
                      <m:sub>
                        <m:r>
                          <m:rPr>
                            <m:brk m:alnAt="23"/>
                          </m:rPr>
                          <a:rPr lang="en-US" altLang="ko-KR" i="1">
                            <a:latin typeface="Cambria Math" panose="02040503050406030204" pitchFamily="18" charset="0"/>
                          </a:rPr>
                          <m:t>𝑖</m:t>
                        </m:r>
                        <m:r>
                          <a:rPr lang="en-US" altLang="ko-KR" i="1">
                            <a:latin typeface="Cambria Math" panose="02040503050406030204" pitchFamily="18" charset="0"/>
                          </a:rPr>
                          <m:t>=1</m:t>
                        </m:r>
                      </m:sub>
                      <m:sup>
                        <m:r>
                          <a:rPr lang="en-US" altLang="ko-KR" b="1" i="1" smtClean="0">
                            <a:latin typeface="Cambria Math" panose="02040503050406030204" pitchFamily="18" charset="0"/>
                            <a:ea typeface="Cambria Math" panose="02040503050406030204" pitchFamily="18" charset="0"/>
                          </a:rPr>
                          <m:t>𝒏</m:t>
                        </m:r>
                      </m:sup>
                      <m:e>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G</m:t>
                            </m:r>
                          </m:e>
                          <m:sub>
                            <m:r>
                              <a:rPr lang="en-US" altLang="ko-KR" b="1" i="1" smtClean="0">
                                <a:latin typeface="Cambria Math" panose="02040503050406030204" pitchFamily="18" charset="0"/>
                              </a:rPr>
                              <m:t>𝒊</m:t>
                            </m:r>
                          </m:sub>
                        </m:sSub>
                      </m:e>
                    </m:nary>
                    <m:r>
                      <a:rPr lang="en-US" altLang="ko-KR" b="1" i="1" dirty="0" smtClean="0">
                        <a:latin typeface="Cambria Math" panose="02040503050406030204" pitchFamily="18" charset="0"/>
                      </a:rPr>
                      <m:t>=</m:t>
                    </m:r>
                    <m:f>
                      <m:fPr>
                        <m:ctrlPr>
                          <a:rPr lang="en-US" altLang="ko-KR" b="1" i="1">
                            <a:latin typeface="Cambria Math" panose="02040503050406030204" pitchFamily="18" charset="0"/>
                            <a:ea typeface="Cambria Math" panose="02040503050406030204" pitchFamily="18" charset="0"/>
                          </a:rPr>
                        </m:ctrlPr>
                      </m:fPr>
                      <m:num>
                        <m:r>
                          <a:rPr lang="en-US" altLang="ko-KR" b="1" i="1">
                            <a:latin typeface="Cambria Math" panose="02040503050406030204" pitchFamily="18" charset="0"/>
                            <a:ea typeface="Cambria Math" panose="02040503050406030204" pitchFamily="18" charset="0"/>
                          </a:rPr>
                          <m:t>𝟏</m:t>
                        </m:r>
                      </m:num>
                      <m:den>
                        <m:r>
                          <a:rPr lang="en-US" altLang="ko-KR" b="1" i="1">
                            <a:latin typeface="Cambria Math" panose="02040503050406030204" pitchFamily="18" charset="0"/>
                            <a:ea typeface="Cambria Math" panose="02040503050406030204" pitchFamily="18" charset="0"/>
                          </a:rPr>
                          <m:t>𝒏</m:t>
                        </m:r>
                      </m:den>
                    </m:f>
                  </m:oMath>
                </a14:m>
                <a:r>
                  <a:rPr lang="en-US" altLang="ko-KR" b="1" dirty="0">
                    <a:solidFill>
                      <a:schemeClr val="tx1"/>
                    </a:solidFill>
                  </a:rPr>
                  <a:t>(</a:t>
                </a:r>
                <a14:m>
                  <m:oMath xmlns:m="http://schemas.openxmlformats.org/officeDocument/2006/math">
                    <m:sSub>
                      <m:sSubPr>
                        <m:ctrlPr>
                          <a:rPr lang="en-US" altLang="ko-KR" b="1" i="1" smtClean="0">
                            <a:latin typeface="Cambria Math" panose="02040503050406030204" pitchFamily="18" charset="0"/>
                          </a:rPr>
                        </m:ctrlPr>
                      </m:sSubPr>
                      <m:e>
                        <m:r>
                          <m:rPr>
                            <m:nor/>
                          </m:rPr>
                          <a:rPr lang="en-US" altLang="ko-KR" b="1">
                            <a:latin typeface="Cambria Math" panose="02040503050406030204" pitchFamily="18" charset="0"/>
                          </a:rPr>
                          <m:t>G</m:t>
                        </m:r>
                      </m:e>
                      <m:sub>
                        <m:r>
                          <a:rPr lang="en-US" altLang="ko-KR" b="1" i="1" smtClean="0">
                            <a:latin typeface="Cambria Math" panose="02040503050406030204" pitchFamily="18" charset="0"/>
                          </a:rPr>
                          <m:t>𝒏</m:t>
                        </m:r>
                      </m:sub>
                    </m:sSub>
                    <m:r>
                      <a:rPr lang="en-US" altLang="ko-KR" b="1" i="1" smtClean="0">
                        <a:latin typeface="Cambria Math" panose="02040503050406030204" pitchFamily="18" charset="0"/>
                      </a:rPr>
                      <m:t>+</m:t>
                    </m:r>
                    <m:nary>
                      <m:naryPr>
                        <m:chr m:val="∑"/>
                        <m:ctrlPr>
                          <a:rPr lang="en-US" altLang="ko-KR" i="1">
                            <a:latin typeface="Cambria Math" panose="02040503050406030204" pitchFamily="18" charset="0"/>
                          </a:rPr>
                        </m:ctrlPr>
                      </m:naryPr>
                      <m:sub>
                        <m:r>
                          <m:rPr>
                            <m:brk m:alnAt="23"/>
                          </m:rPr>
                          <a:rPr lang="en-US" altLang="ko-KR" i="1">
                            <a:latin typeface="Cambria Math" panose="02040503050406030204" pitchFamily="18" charset="0"/>
                          </a:rPr>
                          <m:t>𝑖</m:t>
                        </m:r>
                        <m:r>
                          <a:rPr lang="en-US" altLang="ko-KR" i="1">
                            <a:latin typeface="Cambria Math" panose="02040503050406030204" pitchFamily="18" charset="0"/>
                          </a:rPr>
                          <m:t>=1</m:t>
                        </m:r>
                      </m:sub>
                      <m:sup>
                        <m:r>
                          <a:rPr lang="en-US" altLang="ko-KR" b="1" i="1">
                            <a:latin typeface="Cambria Math" panose="02040503050406030204" pitchFamily="18" charset="0"/>
                            <a:ea typeface="Cambria Math" panose="02040503050406030204" pitchFamily="18" charset="0"/>
                          </a:rPr>
                          <m:t>𝒏</m:t>
                        </m:r>
                        <m:r>
                          <a:rPr lang="en-US" altLang="ko-KR" b="1" i="1" smtClean="0">
                            <a:latin typeface="Cambria Math" panose="02040503050406030204" pitchFamily="18" charset="0"/>
                            <a:ea typeface="Cambria Math" panose="02040503050406030204" pitchFamily="18" charset="0"/>
                          </a:rPr>
                          <m:t>−</m:t>
                        </m:r>
                        <m:r>
                          <a:rPr lang="en-US" altLang="ko-KR" b="1" i="1" smtClean="0">
                            <a:latin typeface="Cambria Math" panose="02040503050406030204" pitchFamily="18" charset="0"/>
                            <a:ea typeface="Cambria Math" panose="02040503050406030204" pitchFamily="18" charset="0"/>
                          </a:rPr>
                          <m:t>𝟏</m:t>
                        </m:r>
                      </m:sup>
                      <m:e>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G</m:t>
                            </m:r>
                          </m:e>
                          <m:sub>
                            <m:r>
                              <a:rPr lang="en-US" altLang="ko-KR" b="1" i="1">
                                <a:latin typeface="Cambria Math" panose="02040503050406030204" pitchFamily="18" charset="0"/>
                              </a:rPr>
                              <m:t>𝒊</m:t>
                            </m:r>
                          </m:sub>
                        </m:sSub>
                      </m:e>
                    </m:nary>
                  </m:oMath>
                </a14:m>
                <a:r>
                  <a:rPr lang="en-US" altLang="ko-KR" b="1" dirty="0">
                    <a:solidFill>
                      <a:schemeClr val="tx1"/>
                    </a:solidFill>
                  </a:rPr>
                  <a:t>)</a:t>
                </a:r>
                <a:endParaRPr lang="ko-KR" altLang="en-US" b="1" dirty="0">
                  <a:solidFill>
                    <a:schemeClr val="tx1"/>
                  </a:solidFill>
                </a:endParaRPr>
              </a:p>
            </p:txBody>
          </p:sp>
        </mc:Choice>
        <mc:Fallback xmlns="">
          <p:sp>
            <p:nvSpPr>
              <p:cNvPr id="88" name="TextBox 87">
                <a:extLst>
                  <a:ext uri="{FF2B5EF4-FFF2-40B4-BE49-F238E27FC236}">
                    <a16:creationId xmlns:a16="http://schemas.microsoft.com/office/drawing/2014/main" id="{7E1B41C0-0CAD-4E09-A883-ED12792CCEEE}"/>
                  </a:ext>
                </a:extLst>
              </p:cNvPr>
              <p:cNvSpPr txBox="1">
                <a:spLocks noRot="1" noChangeAspect="1" noMove="1" noResize="1" noEditPoints="1" noAdjustHandles="1" noChangeArrowheads="1" noChangeShapeType="1" noTextEdit="1"/>
              </p:cNvSpPr>
              <p:nvPr/>
            </p:nvSpPr>
            <p:spPr>
              <a:xfrm>
                <a:off x="1580048" y="4336441"/>
                <a:ext cx="3728713" cy="492443"/>
              </a:xfrm>
              <a:prstGeom prst="rect">
                <a:avLst/>
              </a:prstGeom>
              <a:blipFill>
                <a:blip r:embed="rId15"/>
                <a:stretch>
                  <a:fillRect t="-76543" r="-2451" b="-12716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81181924-DD33-4F8A-BA11-C6BAAC71F981}"/>
                  </a:ext>
                </a:extLst>
              </p:cNvPr>
              <p:cNvSpPr txBox="1"/>
              <p:nvPr/>
            </p:nvSpPr>
            <p:spPr>
              <a:xfrm>
                <a:off x="2148043" y="4828884"/>
                <a:ext cx="3278398" cy="545727"/>
              </a:xfrm>
              <a:prstGeom prst="rect">
                <a:avLst/>
              </a:prstGeom>
              <a:noFill/>
            </p:spPr>
            <p:txBody>
              <a:bodyPr wrap="none" rtlCol="0">
                <a:spAutoFit/>
              </a:bodyPr>
              <a:lstStyle/>
              <a:p>
                <a14:m>
                  <m:oMath xmlns:m="http://schemas.openxmlformats.org/officeDocument/2006/math">
                    <m:r>
                      <a:rPr lang="en-US" altLang="ko-KR" b="1" i="1" smtClean="0">
                        <a:solidFill>
                          <a:schemeClr val="tx1"/>
                        </a:solidFill>
                        <a:latin typeface="Cambria Math" panose="02040503050406030204" pitchFamily="18" charset="0"/>
                      </a:rPr>
                      <m:t>=</m:t>
                    </m:r>
                    <m:f>
                      <m:fPr>
                        <m:ctrlPr>
                          <a:rPr lang="en-US" altLang="ko-KR" b="1" i="1">
                            <a:latin typeface="Cambria Math" panose="02040503050406030204" pitchFamily="18" charset="0"/>
                            <a:ea typeface="Cambria Math" panose="02040503050406030204" pitchFamily="18" charset="0"/>
                          </a:rPr>
                        </m:ctrlPr>
                      </m:fPr>
                      <m:num>
                        <m:r>
                          <a:rPr lang="en-US" altLang="ko-KR" b="1" i="1">
                            <a:latin typeface="Cambria Math" panose="02040503050406030204" pitchFamily="18" charset="0"/>
                            <a:ea typeface="Cambria Math" panose="02040503050406030204" pitchFamily="18" charset="0"/>
                          </a:rPr>
                          <m:t>𝟏</m:t>
                        </m:r>
                      </m:num>
                      <m:den>
                        <m:r>
                          <a:rPr lang="en-US" altLang="ko-KR" b="1" i="1">
                            <a:latin typeface="Cambria Math" panose="02040503050406030204" pitchFamily="18" charset="0"/>
                            <a:ea typeface="Cambria Math" panose="02040503050406030204" pitchFamily="18" charset="0"/>
                          </a:rPr>
                          <m:t>𝒏</m:t>
                        </m:r>
                      </m:den>
                    </m:f>
                  </m:oMath>
                </a14:m>
                <a:r>
                  <a:rPr lang="en-US" altLang="ko-KR" b="1" dirty="0">
                    <a:solidFill>
                      <a:schemeClr val="tx1"/>
                    </a:solidFill>
                  </a:rPr>
                  <a:t>(</a:t>
                </a:r>
                <a14:m>
                  <m:oMath xmlns:m="http://schemas.openxmlformats.org/officeDocument/2006/math">
                    <m:sSub>
                      <m:sSubPr>
                        <m:ctrlPr>
                          <a:rPr lang="en-US" altLang="ko-KR" b="1" i="1" smtClean="0">
                            <a:latin typeface="Cambria Math" panose="02040503050406030204" pitchFamily="18" charset="0"/>
                          </a:rPr>
                        </m:ctrlPr>
                      </m:sSubPr>
                      <m:e>
                        <m:r>
                          <m:rPr>
                            <m:nor/>
                          </m:rPr>
                          <a:rPr lang="en-US" altLang="ko-KR" b="1">
                            <a:latin typeface="Cambria Math" panose="02040503050406030204" pitchFamily="18" charset="0"/>
                          </a:rPr>
                          <m:t>G</m:t>
                        </m:r>
                      </m:e>
                      <m:sub>
                        <m:r>
                          <a:rPr lang="en-US" altLang="ko-KR" b="1" i="1" smtClean="0">
                            <a:latin typeface="Cambria Math" panose="02040503050406030204" pitchFamily="18" charset="0"/>
                          </a:rPr>
                          <m:t>𝒏</m:t>
                        </m:r>
                      </m:sub>
                    </m:sSub>
                    <m:r>
                      <a:rPr lang="en-US" altLang="ko-KR" b="1" i="1" smtClean="0">
                        <a:latin typeface="Cambria Math" panose="02040503050406030204" pitchFamily="18" charset="0"/>
                      </a:rPr>
                      <m:t>+(</m:t>
                    </m:r>
                    <m:r>
                      <a:rPr lang="en-US" altLang="ko-KR" b="1" i="1" smtClean="0">
                        <a:latin typeface="Cambria Math" panose="02040503050406030204" pitchFamily="18" charset="0"/>
                      </a:rPr>
                      <m:t>𝒏</m:t>
                    </m:r>
                    <m:r>
                      <a:rPr lang="en-US" altLang="ko-KR" b="1" i="1" smtClean="0">
                        <a:latin typeface="Cambria Math" panose="02040503050406030204" pitchFamily="18" charset="0"/>
                      </a:rPr>
                      <m:t>−</m:t>
                    </m:r>
                    <m:r>
                      <a:rPr lang="en-US" altLang="ko-KR" b="1" i="1" smtClean="0">
                        <a:latin typeface="Cambria Math" panose="02040503050406030204" pitchFamily="18" charset="0"/>
                      </a:rPr>
                      <m:t>𝟏</m:t>
                    </m:r>
                    <m:r>
                      <a:rPr lang="en-US" altLang="ko-KR" b="1" i="1" smtClean="0">
                        <a:latin typeface="Cambria Math" panose="02040503050406030204" pitchFamily="18" charset="0"/>
                      </a:rPr>
                      <m:t>)</m:t>
                    </m:r>
                    <m:f>
                      <m:fPr>
                        <m:ctrlPr>
                          <a:rPr lang="en-US" altLang="ko-KR" b="1" i="1" smtClean="0">
                            <a:latin typeface="Cambria Math" panose="02040503050406030204" pitchFamily="18" charset="0"/>
                          </a:rPr>
                        </m:ctrlPr>
                      </m:fPr>
                      <m:num>
                        <m:r>
                          <a:rPr lang="en-US" altLang="ko-KR" b="1" i="1" smtClean="0">
                            <a:latin typeface="Cambria Math" panose="02040503050406030204" pitchFamily="18" charset="0"/>
                          </a:rPr>
                          <m:t>𝟏</m:t>
                        </m:r>
                      </m:num>
                      <m:den>
                        <m:r>
                          <a:rPr lang="en-US" altLang="ko-KR" b="1" i="1">
                            <a:latin typeface="Cambria Math" panose="02040503050406030204" pitchFamily="18" charset="0"/>
                          </a:rPr>
                          <m:t>(</m:t>
                        </m:r>
                        <m:r>
                          <a:rPr lang="en-US" altLang="ko-KR" b="1" i="1">
                            <a:latin typeface="Cambria Math" panose="02040503050406030204" pitchFamily="18" charset="0"/>
                          </a:rPr>
                          <m:t>𝒏</m:t>
                        </m:r>
                        <m:r>
                          <a:rPr lang="en-US" altLang="ko-KR" b="1" i="1">
                            <a:latin typeface="Cambria Math" panose="02040503050406030204" pitchFamily="18" charset="0"/>
                          </a:rPr>
                          <m:t>−</m:t>
                        </m:r>
                        <m:r>
                          <a:rPr lang="en-US" altLang="ko-KR" b="1" i="1">
                            <a:latin typeface="Cambria Math" panose="02040503050406030204" pitchFamily="18" charset="0"/>
                          </a:rPr>
                          <m:t>𝟏</m:t>
                        </m:r>
                        <m:r>
                          <a:rPr lang="en-US" altLang="ko-KR" b="1" i="1">
                            <a:latin typeface="Cambria Math" panose="02040503050406030204" pitchFamily="18" charset="0"/>
                          </a:rPr>
                          <m:t>)</m:t>
                        </m:r>
                      </m:den>
                    </m:f>
                    <m:nary>
                      <m:naryPr>
                        <m:chr m:val="∑"/>
                        <m:ctrlPr>
                          <a:rPr lang="en-US" altLang="ko-KR" i="1" smtClean="0">
                            <a:latin typeface="Cambria Math" panose="02040503050406030204" pitchFamily="18" charset="0"/>
                          </a:rPr>
                        </m:ctrlPr>
                      </m:naryPr>
                      <m:sub>
                        <m:r>
                          <m:rPr>
                            <m:brk m:alnAt="23"/>
                          </m:rPr>
                          <a:rPr lang="en-US" altLang="ko-KR" i="1">
                            <a:latin typeface="Cambria Math" panose="02040503050406030204" pitchFamily="18" charset="0"/>
                          </a:rPr>
                          <m:t>𝑖</m:t>
                        </m:r>
                        <m:r>
                          <a:rPr lang="en-US" altLang="ko-KR" i="1">
                            <a:latin typeface="Cambria Math" panose="02040503050406030204" pitchFamily="18" charset="0"/>
                          </a:rPr>
                          <m:t>=1</m:t>
                        </m:r>
                      </m:sub>
                      <m:sup>
                        <m:r>
                          <a:rPr lang="en-US" altLang="ko-KR" b="1" i="1">
                            <a:latin typeface="Cambria Math" panose="02040503050406030204" pitchFamily="18" charset="0"/>
                            <a:ea typeface="Cambria Math" panose="02040503050406030204" pitchFamily="18" charset="0"/>
                          </a:rPr>
                          <m:t>𝒏</m:t>
                        </m:r>
                        <m:r>
                          <a:rPr lang="en-US" altLang="ko-KR" b="1" i="1" smtClean="0">
                            <a:latin typeface="Cambria Math" panose="02040503050406030204" pitchFamily="18" charset="0"/>
                            <a:ea typeface="Cambria Math" panose="02040503050406030204" pitchFamily="18" charset="0"/>
                          </a:rPr>
                          <m:t>−</m:t>
                        </m:r>
                        <m:r>
                          <a:rPr lang="en-US" altLang="ko-KR" b="1" i="1" smtClean="0">
                            <a:latin typeface="Cambria Math" panose="02040503050406030204" pitchFamily="18" charset="0"/>
                            <a:ea typeface="Cambria Math" panose="02040503050406030204" pitchFamily="18" charset="0"/>
                          </a:rPr>
                          <m:t>𝟏</m:t>
                        </m:r>
                      </m:sup>
                      <m:e>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G</m:t>
                            </m:r>
                          </m:e>
                          <m:sub>
                            <m:r>
                              <a:rPr lang="en-US" altLang="ko-KR" b="1" i="1">
                                <a:latin typeface="Cambria Math" panose="02040503050406030204" pitchFamily="18" charset="0"/>
                              </a:rPr>
                              <m:t>𝒊</m:t>
                            </m:r>
                          </m:sub>
                        </m:sSub>
                      </m:e>
                    </m:nary>
                  </m:oMath>
                </a14:m>
                <a:r>
                  <a:rPr lang="en-US" altLang="ko-KR" b="1" dirty="0">
                    <a:solidFill>
                      <a:schemeClr val="tx1"/>
                    </a:solidFill>
                  </a:rPr>
                  <a:t>)</a:t>
                </a:r>
                <a:endParaRPr lang="ko-KR" altLang="en-US" b="1" dirty="0">
                  <a:solidFill>
                    <a:schemeClr val="tx1"/>
                  </a:solidFill>
                </a:endParaRPr>
              </a:p>
            </p:txBody>
          </p:sp>
        </mc:Choice>
        <mc:Fallback xmlns="">
          <p:sp>
            <p:nvSpPr>
              <p:cNvPr id="92" name="TextBox 91">
                <a:extLst>
                  <a:ext uri="{FF2B5EF4-FFF2-40B4-BE49-F238E27FC236}">
                    <a16:creationId xmlns:a16="http://schemas.microsoft.com/office/drawing/2014/main" id="{81181924-DD33-4F8A-BA11-C6BAAC71F981}"/>
                  </a:ext>
                </a:extLst>
              </p:cNvPr>
              <p:cNvSpPr txBox="1">
                <a:spLocks noRot="1" noChangeAspect="1" noMove="1" noResize="1" noEditPoints="1" noAdjustHandles="1" noChangeArrowheads="1" noChangeShapeType="1" noTextEdit="1"/>
              </p:cNvSpPr>
              <p:nvPr/>
            </p:nvSpPr>
            <p:spPr>
              <a:xfrm>
                <a:off x="2148043" y="4828884"/>
                <a:ext cx="3278398" cy="545727"/>
              </a:xfrm>
              <a:prstGeom prst="rect">
                <a:avLst/>
              </a:prstGeom>
              <a:blipFill>
                <a:blip r:embed="rId16"/>
                <a:stretch>
                  <a:fillRect t="-68889" r="-2974" b="-10444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023B9DA-3824-4DE1-9161-6C4B09482C7C}"/>
                  </a:ext>
                </a:extLst>
              </p:cNvPr>
              <p:cNvSpPr txBox="1"/>
              <p:nvPr/>
            </p:nvSpPr>
            <p:spPr>
              <a:xfrm>
                <a:off x="2148043" y="5395310"/>
                <a:ext cx="2301079" cy="492443"/>
              </a:xfrm>
              <a:prstGeom prst="rect">
                <a:avLst/>
              </a:prstGeom>
              <a:noFill/>
            </p:spPr>
            <p:txBody>
              <a:bodyPr wrap="none" rtlCol="0">
                <a:spAutoFit/>
              </a:bodyPr>
              <a:lstStyle/>
              <a:p>
                <a14:m>
                  <m:oMath xmlns:m="http://schemas.openxmlformats.org/officeDocument/2006/math">
                    <m:r>
                      <a:rPr lang="en-US" altLang="ko-KR" b="1" i="1" smtClean="0">
                        <a:solidFill>
                          <a:schemeClr val="tx1"/>
                        </a:solidFill>
                        <a:latin typeface="Cambria Math" panose="02040503050406030204" pitchFamily="18" charset="0"/>
                      </a:rPr>
                      <m:t>=</m:t>
                    </m:r>
                    <m:f>
                      <m:fPr>
                        <m:ctrlPr>
                          <a:rPr lang="en-US" altLang="ko-KR" b="1" i="1">
                            <a:latin typeface="Cambria Math" panose="02040503050406030204" pitchFamily="18" charset="0"/>
                            <a:ea typeface="Cambria Math" panose="02040503050406030204" pitchFamily="18" charset="0"/>
                          </a:rPr>
                        </m:ctrlPr>
                      </m:fPr>
                      <m:num>
                        <m:r>
                          <a:rPr lang="en-US" altLang="ko-KR" b="1" i="1">
                            <a:latin typeface="Cambria Math" panose="02040503050406030204" pitchFamily="18" charset="0"/>
                            <a:ea typeface="Cambria Math" panose="02040503050406030204" pitchFamily="18" charset="0"/>
                          </a:rPr>
                          <m:t>𝟏</m:t>
                        </m:r>
                      </m:num>
                      <m:den>
                        <m:r>
                          <a:rPr lang="en-US" altLang="ko-KR" b="1" i="1">
                            <a:latin typeface="Cambria Math" panose="02040503050406030204" pitchFamily="18" charset="0"/>
                            <a:ea typeface="Cambria Math" panose="02040503050406030204" pitchFamily="18" charset="0"/>
                          </a:rPr>
                          <m:t>𝒏</m:t>
                        </m:r>
                      </m:den>
                    </m:f>
                  </m:oMath>
                </a14:m>
                <a:r>
                  <a:rPr lang="en-US" altLang="ko-KR" b="1" dirty="0">
                    <a:solidFill>
                      <a:schemeClr val="tx1"/>
                    </a:solidFill>
                  </a:rPr>
                  <a:t>(</a:t>
                </a:r>
                <a14:m>
                  <m:oMath xmlns:m="http://schemas.openxmlformats.org/officeDocument/2006/math">
                    <m:sSub>
                      <m:sSubPr>
                        <m:ctrlPr>
                          <a:rPr lang="en-US" altLang="ko-KR" b="1" i="1" smtClean="0">
                            <a:latin typeface="Cambria Math" panose="02040503050406030204" pitchFamily="18" charset="0"/>
                          </a:rPr>
                        </m:ctrlPr>
                      </m:sSubPr>
                      <m:e>
                        <m:r>
                          <m:rPr>
                            <m:nor/>
                          </m:rPr>
                          <a:rPr lang="en-US" altLang="ko-KR" b="1">
                            <a:latin typeface="Cambria Math" panose="02040503050406030204" pitchFamily="18" charset="0"/>
                          </a:rPr>
                          <m:t>G</m:t>
                        </m:r>
                      </m:e>
                      <m:sub>
                        <m:r>
                          <a:rPr lang="en-US" altLang="ko-KR" b="1" i="1" smtClean="0">
                            <a:latin typeface="Cambria Math" panose="02040503050406030204" pitchFamily="18" charset="0"/>
                          </a:rPr>
                          <m:t>𝒏</m:t>
                        </m:r>
                      </m:sub>
                    </m:sSub>
                    <m:r>
                      <a:rPr lang="en-US" altLang="ko-KR" b="1" i="1" smtClean="0">
                        <a:latin typeface="Cambria Math" panose="02040503050406030204" pitchFamily="18" charset="0"/>
                      </a:rPr>
                      <m:t>+(</m:t>
                    </m:r>
                    <m:r>
                      <a:rPr lang="en-US" altLang="ko-KR" b="1" i="1" smtClean="0">
                        <a:latin typeface="Cambria Math" panose="02040503050406030204" pitchFamily="18" charset="0"/>
                      </a:rPr>
                      <m:t>𝒏</m:t>
                    </m:r>
                    <m:r>
                      <a:rPr lang="en-US" altLang="ko-KR" b="1" i="1" smtClean="0">
                        <a:latin typeface="Cambria Math" panose="02040503050406030204" pitchFamily="18" charset="0"/>
                      </a:rPr>
                      <m:t>−</m:t>
                    </m:r>
                    <m:r>
                      <a:rPr lang="en-US" altLang="ko-KR" b="1" i="1" smtClean="0">
                        <a:latin typeface="Cambria Math" panose="02040503050406030204" pitchFamily="18" charset="0"/>
                      </a:rPr>
                      <m:t>𝟏</m:t>
                    </m:r>
                    <m:r>
                      <a:rPr lang="en-US" altLang="ko-KR" b="1" i="1" smtClean="0">
                        <a:latin typeface="Cambria Math" panose="02040503050406030204" pitchFamily="18" charset="0"/>
                      </a:rPr>
                      <m:t>)</m:t>
                    </m:r>
                  </m:oMath>
                </a14:m>
                <a:r>
                  <a:rPr lang="en-US" altLang="ko-KR" b="1" dirty="0"/>
                  <a:t> </a:t>
                </a:r>
                <a14:m>
                  <m:oMath xmlns:m="http://schemas.openxmlformats.org/officeDocument/2006/math">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V</m:t>
                        </m:r>
                      </m:e>
                      <m:sub>
                        <m:r>
                          <a:rPr lang="en-US" altLang="ko-KR" b="1" i="1" dirty="0">
                            <a:latin typeface="Cambria Math" panose="02040503050406030204" pitchFamily="18" charset="0"/>
                          </a:rPr>
                          <m:t>𝒏</m:t>
                        </m:r>
                      </m:sub>
                    </m:sSub>
                  </m:oMath>
                </a14:m>
                <a:r>
                  <a:rPr lang="en-US" altLang="ko-KR" b="1" dirty="0">
                    <a:solidFill>
                      <a:schemeClr val="tx1"/>
                    </a:solidFill>
                  </a:rPr>
                  <a:t>)</a:t>
                </a:r>
                <a:endParaRPr lang="ko-KR" altLang="en-US" b="1" dirty="0">
                  <a:solidFill>
                    <a:schemeClr val="tx1"/>
                  </a:solidFill>
                </a:endParaRPr>
              </a:p>
            </p:txBody>
          </p:sp>
        </mc:Choice>
        <mc:Fallback xmlns="">
          <p:sp>
            <p:nvSpPr>
              <p:cNvPr id="96" name="TextBox 95">
                <a:extLst>
                  <a:ext uri="{FF2B5EF4-FFF2-40B4-BE49-F238E27FC236}">
                    <a16:creationId xmlns:a16="http://schemas.microsoft.com/office/drawing/2014/main" id="{B023B9DA-3824-4DE1-9161-6C4B09482C7C}"/>
                  </a:ext>
                </a:extLst>
              </p:cNvPr>
              <p:cNvSpPr txBox="1">
                <a:spLocks noRot="1" noChangeAspect="1" noMove="1" noResize="1" noEditPoints="1" noAdjustHandles="1" noChangeArrowheads="1" noChangeShapeType="1" noTextEdit="1"/>
              </p:cNvSpPr>
              <p:nvPr/>
            </p:nvSpPr>
            <p:spPr>
              <a:xfrm>
                <a:off x="2148043" y="5395310"/>
                <a:ext cx="2301079" cy="492443"/>
              </a:xfrm>
              <a:prstGeom prst="rect">
                <a:avLst/>
              </a:prstGeom>
              <a:blipFill>
                <a:blip r:embed="rId17"/>
                <a:stretch>
                  <a:fillRect r="-1323" b="-4938"/>
                </a:stretch>
              </a:blipFill>
            </p:spPr>
            <p:txBody>
              <a:bodyPr/>
              <a:lstStyle/>
              <a:p>
                <a:r>
                  <a:rPr lang="ko-KR" altLang="en-US">
                    <a:noFill/>
                  </a:rPr>
                  <a:t> </a:t>
                </a:r>
              </a:p>
            </p:txBody>
          </p:sp>
        </mc:Fallback>
      </mc:AlternateContent>
      <p:sp>
        <p:nvSpPr>
          <p:cNvPr id="100" name="직사각형 99">
            <a:extLst>
              <a:ext uri="{FF2B5EF4-FFF2-40B4-BE49-F238E27FC236}">
                <a16:creationId xmlns:a16="http://schemas.microsoft.com/office/drawing/2014/main" id="{78F518E4-1664-4D10-9AB6-5F1AA72AEA10}"/>
              </a:ext>
            </a:extLst>
          </p:cNvPr>
          <p:cNvSpPr/>
          <p:nvPr/>
        </p:nvSpPr>
        <p:spPr>
          <a:xfrm>
            <a:off x="3964614" y="4894387"/>
            <a:ext cx="1244313" cy="426940"/>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2" name="TextBox 101">
            <a:extLst>
              <a:ext uri="{FF2B5EF4-FFF2-40B4-BE49-F238E27FC236}">
                <a16:creationId xmlns:a16="http://schemas.microsoft.com/office/drawing/2014/main" id="{D16D3105-9D45-4FDB-8BF2-06C76D1429BD}"/>
              </a:ext>
            </a:extLst>
          </p:cNvPr>
          <p:cNvSpPr txBox="1"/>
          <p:nvPr/>
        </p:nvSpPr>
        <p:spPr>
          <a:xfrm>
            <a:off x="4573991" y="5361380"/>
            <a:ext cx="1221809" cy="261610"/>
          </a:xfrm>
          <a:prstGeom prst="rect">
            <a:avLst/>
          </a:prstGeom>
          <a:noFill/>
        </p:spPr>
        <p:txBody>
          <a:bodyPr wrap="none" rtlCol="0">
            <a:spAutoFit/>
          </a:bodyPr>
          <a:lstStyle/>
          <a:p>
            <a:pPr algn="ctr"/>
            <a:r>
              <a:rPr lang="ko-KR" altLang="en-US" sz="1100" b="1" dirty="0">
                <a:solidFill>
                  <a:srgbClr val="C00000"/>
                </a:solidFill>
              </a:rPr>
              <a:t>이전의 가치함수</a:t>
            </a:r>
          </a:p>
        </p:txBody>
      </p:sp>
      <p:sp>
        <p:nvSpPr>
          <p:cNvPr id="104" name="직사각형 103">
            <a:extLst>
              <a:ext uri="{FF2B5EF4-FFF2-40B4-BE49-F238E27FC236}">
                <a16:creationId xmlns:a16="http://schemas.microsoft.com/office/drawing/2014/main" id="{4548CE2A-C714-4EC7-BB53-31BA2706445B}"/>
              </a:ext>
            </a:extLst>
          </p:cNvPr>
          <p:cNvSpPr/>
          <p:nvPr/>
        </p:nvSpPr>
        <p:spPr>
          <a:xfrm>
            <a:off x="3964615" y="5479132"/>
            <a:ext cx="304688" cy="301454"/>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05" name="연결선: 꺾임 104">
            <a:extLst>
              <a:ext uri="{FF2B5EF4-FFF2-40B4-BE49-F238E27FC236}">
                <a16:creationId xmlns:a16="http://schemas.microsoft.com/office/drawing/2014/main" id="{00F3D3F0-602C-45BF-8C70-823484176195}"/>
              </a:ext>
            </a:extLst>
          </p:cNvPr>
          <p:cNvCxnSpPr>
            <a:cxnSpLocks/>
            <a:stCxn id="100" idx="2"/>
            <a:endCxn id="104" idx="3"/>
          </p:cNvCxnSpPr>
          <p:nvPr/>
        </p:nvCxnSpPr>
        <p:spPr>
          <a:xfrm rot="5400000">
            <a:off x="4273771" y="5316859"/>
            <a:ext cx="308532" cy="317468"/>
          </a:xfrm>
          <a:prstGeom prst="bentConnector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BC0E2A6C-ED1C-479A-A3F3-192623DCE306}"/>
                  </a:ext>
                </a:extLst>
              </p:cNvPr>
              <p:cNvSpPr txBox="1"/>
              <p:nvPr/>
            </p:nvSpPr>
            <p:spPr>
              <a:xfrm>
                <a:off x="4139467" y="6493823"/>
                <a:ext cx="6762813" cy="261610"/>
              </a:xfrm>
              <a:prstGeom prst="rect">
                <a:avLst/>
              </a:prstGeom>
              <a:noFill/>
            </p:spPr>
            <p:txBody>
              <a:bodyPr wrap="none" rtlCol="0">
                <a:spAutoFit/>
              </a:bodyPr>
              <a:lstStyle/>
              <a:p>
                <a:pPr algn="ctr"/>
                <a:r>
                  <a:rPr lang="ko-KR" altLang="en-US" sz="1100" b="1" dirty="0">
                    <a:solidFill>
                      <a:srgbClr val="C00000"/>
                    </a:solidFill>
                  </a:rPr>
                  <a:t>예측 동안에 계속 </a:t>
                </a:r>
                <a14:m>
                  <m:oMath xmlns:m="http://schemas.openxmlformats.org/officeDocument/2006/math">
                    <m:sSub>
                      <m:sSubPr>
                        <m:ctrlPr>
                          <a:rPr lang="en-US" altLang="ko-KR" sz="1100" b="1" i="1" smtClean="0">
                            <a:latin typeface="Cambria Math" panose="02040503050406030204" pitchFamily="18" charset="0"/>
                          </a:rPr>
                        </m:ctrlPr>
                      </m:sSubPr>
                      <m:e>
                        <m:r>
                          <m:rPr>
                            <m:nor/>
                          </m:rPr>
                          <a:rPr lang="en-US" altLang="ko-KR" sz="1100" b="1">
                            <a:latin typeface="Cambria Math" panose="02040503050406030204" pitchFamily="18" charset="0"/>
                          </a:rPr>
                          <m:t>G</m:t>
                        </m:r>
                      </m:e>
                      <m:sub>
                        <m:r>
                          <a:rPr lang="en-US" altLang="ko-KR" sz="1100" b="1" i="1" smtClean="0">
                            <a:latin typeface="Cambria Math" panose="02040503050406030204" pitchFamily="18" charset="0"/>
                          </a:rPr>
                          <m:t>𝒏</m:t>
                        </m:r>
                      </m:sub>
                    </m:sSub>
                    <m:r>
                      <a:rPr lang="en-US" altLang="ko-KR" sz="1100" b="1" i="1" smtClean="0">
                        <a:latin typeface="Cambria Math" panose="02040503050406030204" pitchFamily="18" charset="0"/>
                      </a:rPr>
                      <m:t> </m:t>
                    </m:r>
                  </m:oMath>
                </a14:m>
                <a:r>
                  <a:rPr lang="en-US" altLang="ko-KR" sz="1100" b="1" dirty="0">
                    <a:solidFill>
                      <a:srgbClr val="C00000"/>
                    </a:solidFill>
                  </a:rPr>
                  <a:t>(</a:t>
                </a:r>
                <a:r>
                  <a:rPr lang="ko-KR" altLang="en-US" sz="1100" b="1" dirty="0">
                    <a:solidFill>
                      <a:srgbClr val="C00000"/>
                    </a:solidFill>
                  </a:rPr>
                  <a:t>새로운 </a:t>
                </a:r>
                <a:r>
                  <a:rPr lang="ko-KR" altLang="en-US" sz="1100" b="1" dirty="0" err="1">
                    <a:solidFill>
                      <a:srgbClr val="C00000"/>
                    </a:solidFill>
                  </a:rPr>
                  <a:t>반환값</a:t>
                </a:r>
                <a:r>
                  <a:rPr lang="en-US" altLang="ko-KR" sz="1100" b="1" dirty="0">
                    <a:solidFill>
                      <a:srgbClr val="C00000"/>
                    </a:solidFill>
                  </a:rPr>
                  <a:t>)</a:t>
                </a:r>
                <a:r>
                  <a:rPr lang="ko-KR" altLang="en-US" sz="1100" b="1" dirty="0">
                    <a:solidFill>
                      <a:srgbClr val="C00000"/>
                    </a:solidFill>
                  </a:rPr>
                  <a:t>이 들어와서 평균을 취할 때 어떤 식으로 평균을 취하는지 보여준다</a:t>
                </a:r>
                <a:r>
                  <a:rPr lang="en-US" altLang="ko-KR" sz="1100" b="1" dirty="0">
                    <a:solidFill>
                      <a:srgbClr val="C00000"/>
                    </a:solidFill>
                  </a:rPr>
                  <a:t>.</a:t>
                </a:r>
                <a:endParaRPr lang="ko-KR" altLang="en-US" sz="1100" b="1" dirty="0">
                  <a:solidFill>
                    <a:srgbClr val="C00000"/>
                  </a:solidFill>
                </a:endParaRPr>
              </a:p>
            </p:txBody>
          </p:sp>
        </mc:Choice>
        <mc:Fallback xmlns="">
          <p:sp>
            <p:nvSpPr>
              <p:cNvPr id="111" name="TextBox 110">
                <a:extLst>
                  <a:ext uri="{FF2B5EF4-FFF2-40B4-BE49-F238E27FC236}">
                    <a16:creationId xmlns:a16="http://schemas.microsoft.com/office/drawing/2014/main" id="{BC0E2A6C-ED1C-479A-A3F3-192623DCE306}"/>
                  </a:ext>
                </a:extLst>
              </p:cNvPr>
              <p:cNvSpPr txBox="1">
                <a:spLocks noRot="1" noChangeAspect="1" noMove="1" noResize="1" noEditPoints="1" noAdjustHandles="1" noChangeArrowheads="1" noChangeShapeType="1" noTextEdit="1"/>
              </p:cNvSpPr>
              <p:nvPr/>
            </p:nvSpPr>
            <p:spPr>
              <a:xfrm>
                <a:off x="4139467" y="6493823"/>
                <a:ext cx="6762813" cy="261610"/>
              </a:xfrm>
              <a:prstGeom prst="rect">
                <a:avLst/>
              </a:prstGeom>
              <a:blipFill>
                <a:blip r:embed="rId18"/>
                <a:stretch>
                  <a:fillRect t="-2326"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086ADDB3-664D-4C47-A1AA-DB2BD1650A66}"/>
                  </a:ext>
                </a:extLst>
              </p:cNvPr>
              <p:cNvSpPr txBox="1"/>
              <p:nvPr/>
            </p:nvSpPr>
            <p:spPr>
              <a:xfrm>
                <a:off x="2152697" y="5908452"/>
                <a:ext cx="2123658" cy="492443"/>
              </a:xfrm>
              <a:prstGeom prst="rect">
                <a:avLst/>
              </a:prstGeom>
              <a:noFill/>
            </p:spPr>
            <p:txBody>
              <a:bodyPr wrap="none" rtlCol="0">
                <a:spAutoFit/>
              </a:bodyPr>
              <a:lstStyle/>
              <a:p>
                <a14:m>
                  <m:oMath xmlns:m="http://schemas.openxmlformats.org/officeDocument/2006/math">
                    <m:r>
                      <a:rPr lang="en-US" altLang="ko-KR" b="1" i="1" smtClean="0">
                        <a:solidFill>
                          <a:schemeClr val="tx1"/>
                        </a:solidFill>
                        <a:latin typeface="Cambria Math" panose="02040503050406030204" pitchFamily="18" charset="0"/>
                      </a:rPr>
                      <m:t>=</m:t>
                    </m:r>
                    <m:f>
                      <m:fPr>
                        <m:ctrlPr>
                          <a:rPr lang="en-US" altLang="ko-KR" b="1" i="1">
                            <a:latin typeface="Cambria Math" panose="02040503050406030204" pitchFamily="18" charset="0"/>
                            <a:ea typeface="Cambria Math" panose="02040503050406030204" pitchFamily="18" charset="0"/>
                          </a:rPr>
                        </m:ctrlPr>
                      </m:fPr>
                      <m:num>
                        <m:r>
                          <a:rPr lang="en-US" altLang="ko-KR" b="1" i="1">
                            <a:latin typeface="Cambria Math" panose="02040503050406030204" pitchFamily="18" charset="0"/>
                            <a:ea typeface="Cambria Math" panose="02040503050406030204" pitchFamily="18" charset="0"/>
                          </a:rPr>
                          <m:t>𝟏</m:t>
                        </m:r>
                      </m:num>
                      <m:den>
                        <m:r>
                          <a:rPr lang="en-US" altLang="ko-KR" b="1" i="1">
                            <a:latin typeface="Cambria Math" panose="02040503050406030204" pitchFamily="18" charset="0"/>
                            <a:ea typeface="Cambria Math" panose="02040503050406030204" pitchFamily="18" charset="0"/>
                          </a:rPr>
                          <m:t>𝒏</m:t>
                        </m:r>
                      </m:den>
                    </m:f>
                  </m:oMath>
                </a14:m>
                <a:r>
                  <a:rPr lang="en-US" altLang="ko-KR" b="1" dirty="0">
                    <a:solidFill>
                      <a:schemeClr val="tx1"/>
                    </a:solidFill>
                  </a:rPr>
                  <a:t>(</a:t>
                </a:r>
                <a14:m>
                  <m:oMath xmlns:m="http://schemas.openxmlformats.org/officeDocument/2006/math">
                    <m:sSub>
                      <m:sSubPr>
                        <m:ctrlPr>
                          <a:rPr lang="en-US" altLang="ko-KR" b="1" i="1" smtClean="0">
                            <a:latin typeface="Cambria Math" panose="02040503050406030204" pitchFamily="18" charset="0"/>
                          </a:rPr>
                        </m:ctrlPr>
                      </m:sSubPr>
                      <m:e>
                        <m:r>
                          <m:rPr>
                            <m:nor/>
                          </m:rPr>
                          <a:rPr lang="en-US" altLang="ko-KR" b="1">
                            <a:latin typeface="Cambria Math" panose="02040503050406030204" pitchFamily="18" charset="0"/>
                          </a:rPr>
                          <m:t>G</m:t>
                        </m:r>
                      </m:e>
                      <m:sub>
                        <m:r>
                          <a:rPr lang="en-US" altLang="ko-KR" b="1" i="1" smtClean="0">
                            <a:latin typeface="Cambria Math" panose="02040503050406030204" pitchFamily="18" charset="0"/>
                          </a:rPr>
                          <m:t>𝒏</m:t>
                        </m:r>
                      </m:sub>
                    </m:sSub>
                    <m:r>
                      <a:rPr lang="en-US" altLang="ko-KR" b="1" i="1" smtClean="0">
                        <a:latin typeface="Cambria Math" panose="02040503050406030204" pitchFamily="18" charset="0"/>
                      </a:rPr>
                      <m:t>+</m:t>
                    </m:r>
                    <m:r>
                      <a:rPr lang="en-US" altLang="ko-KR" b="1" i="1" smtClean="0">
                        <a:latin typeface="Cambria Math" panose="02040503050406030204" pitchFamily="18" charset="0"/>
                      </a:rPr>
                      <m:t>𝒏</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V</m:t>
                        </m:r>
                      </m:e>
                      <m:sub>
                        <m:r>
                          <a:rPr lang="en-US" altLang="ko-KR" b="1" i="1" dirty="0">
                            <a:latin typeface="Cambria Math" panose="02040503050406030204" pitchFamily="18" charset="0"/>
                          </a:rPr>
                          <m:t>𝒏</m:t>
                        </m:r>
                      </m:sub>
                    </m:sSub>
                    <m:r>
                      <a:rPr lang="en-US" altLang="ko-KR" b="1" i="0" dirty="0"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V</m:t>
                        </m:r>
                      </m:e>
                      <m:sub>
                        <m:r>
                          <a:rPr lang="en-US" altLang="ko-KR" b="1" i="1" dirty="0">
                            <a:latin typeface="Cambria Math" panose="02040503050406030204" pitchFamily="18" charset="0"/>
                          </a:rPr>
                          <m:t>𝒏</m:t>
                        </m:r>
                      </m:sub>
                    </m:sSub>
                  </m:oMath>
                </a14:m>
                <a:r>
                  <a:rPr lang="en-US" altLang="ko-KR" b="1" dirty="0">
                    <a:solidFill>
                      <a:schemeClr val="tx1"/>
                    </a:solidFill>
                  </a:rPr>
                  <a:t>)</a:t>
                </a:r>
                <a:endParaRPr lang="ko-KR" altLang="en-US" b="1" dirty="0">
                  <a:solidFill>
                    <a:schemeClr val="tx1"/>
                  </a:solidFill>
                </a:endParaRPr>
              </a:p>
            </p:txBody>
          </p:sp>
        </mc:Choice>
        <mc:Fallback xmlns="">
          <p:sp>
            <p:nvSpPr>
              <p:cNvPr id="113" name="TextBox 112">
                <a:extLst>
                  <a:ext uri="{FF2B5EF4-FFF2-40B4-BE49-F238E27FC236}">
                    <a16:creationId xmlns:a16="http://schemas.microsoft.com/office/drawing/2014/main" id="{086ADDB3-664D-4C47-A1AA-DB2BD1650A66}"/>
                  </a:ext>
                </a:extLst>
              </p:cNvPr>
              <p:cNvSpPr txBox="1">
                <a:spLocks noRot="1" noChangeAspect="1" noMove="1" noResize="1" noEditPoints="1" noAdjustHandles="1" noChangeArrowheads="1" noChangeShapeType="1" noTextEdit="1"/>
              </p:cNvSpPr>
              <p:nvPr/>
            </p:nvSpPr>
            <p:spPr>
              <a:xfrm>
                <a:off x="2152697" y="5908452"/>
                <a:ext cx="2123658" cy="492443"/>
              </a:xfrm>
              <a:prstGeom prst="rect">
                <a:avLst/>
              </a:prstGeom>
              <a:blipFill>
                <a:blip r:embed="rId19"/>
                <a:stretch>
                  <a:fillRect r="-1719" b="-49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AC926661-CB8E-44F9-9538-808990DADCB3}"/>
                  </a:ext>
                </a:extLst>
              </p:cNvPr>
              <p:cNvSpPr txBox="1"/>
              <p:nvPr/>
            </p:nvSpPr>
            <p:spPr>
              <a:xfrm>
                <a:off x="2140843" y="6365557"/>
                <a:ext cx="1998624" cy="492443"/>
              </a:xfrm>
              <a:prstGeom prst="rect">
                <a:avLst/>
              </a:prstGeom>
              <a:noFill/>
            </p:spPr>
            <p:txBody>
              <a:bodyPr wrap="none" rtlCol="0">
                <a:spAutoFit/>
              </a:bodyPr>
              <a:lstStyle/>
              <a:p>
                <a14:m>
                  <m:oMath xmlns:m="http://schemas.openxmlformats.org/officeDocument/2006/math">
                    <m:r>
                      <a:rPr lang="en-US" altLang="ko-KR" b="1" i="1" smtClean="0">
                        <a:solidFill>
                          <a:schemeClr val="tx1"/>
                        </a:solidFill>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V</m:t>
                        </m:r>
                      </m:e>
                      <m:sub>
                        <m:r>
                          <a:rPr lang="en-US" altLang="ko-KR" b="1" i="1" dirty="0">
                            <a:latin typeface="Cambria Math" panose="02040503050406030204" pitchFamily="18" charset="0"/>
                          </a:rPr>
                          <m:t>𝒏</m:t>
                        </m:r>
                      </m:sub>
                    </m:sSub>
                    <m:r>
                      <a:rPr lang="en-US" altLang="ko-KR" b="1" i="1" smtClean="0">
                        <a:latin typeface="Cambria Math" panose="02040503050406030204" pitchFamily="18" charset="0"/>
                        <a:ea typeface="Cambria Math" panose="02040503050406030204" pitchFamily="18" charset="0"/>
                      </a:rPr>
                      <m:t> </m:t>
                    </m:r>
                  </m:oMath>
                </a14:m>
                <a:r>
                  <a:rPr lang="en-US" altLang="ko-KR" b="1" dirty="0">
                    <a:solidFill>
                      <a:schemeClr val="tx1"/>
                    </a:solidFill>
                  </a:rPr>
                  <a:t>+</a:t>
                </a:r>
                <a:r>
                  <a:rPr lang="en-US" altLang="ko-KR" b="1" dirty="0">
                    <a:ea typeface="Cambria Math" panose="02040503050406030204" pitchFamily="18" charset="0"/>
                  </a:rPr>
                  <a:t> </a:t>
                </a:r>
                <a14:m>
                  <m:oMath xmlns:m="http://schemas.openxmlformats.org/officeDocument/2006/math">
                    <m:f>
                      <m:fPr>
                        <m:ctrlPr>
                          <a:rPr lang="en-US" altLang="ko-KR" b="1" i="1">
                            <a:latin typeface="Cambria Math" panose="02040503050406030204" pitchFamily="18" charset="0"/>
                            <a:ea typeface="Cambria Math" panose="02040503050406030204" pitchFamily="18" charset="0"/>
                          </a:rPr>
                        </m:ctrlPr>
                      </m:fPr>
                      <m:num>
                        <m:r>
                          <a:rPr lang="en-US" altLang="ko-KR" b="1" i="1">
                            <a:latin typeface="Cambria Math" panose="02040503050406030204" pitchFamily="18" charset="0"/>
                            <a:ea typeface="Cambria Math" panose="02040503050406030204" pitchFamily="18" charset="0"/>
                          </a:rPr>
                          <m:t>𝟏</m:t>
                        </m:r>
                      </m:num>
                      <m:den>
                        <m:r>
                          <a:rPr lang="en-US" altLang="ko-KR" b="1" i="1">
                            <a:latin typeface="Cambria Math" panose="02040503050406030204" pitchFamily="18" charset="0"/>
                            <a:ea typeface="Cambria Math" panose="02040503050406030204" pitchFamily="18" charset="0"/>
                          </a:rPr>
                          <m:t>𝒏</m:t>
                        </m:r>
                      </m:den>
                    </m:f>
                  </m:oMath>
                </a14:m>
                <a:r>
                  <a:rPr lang="en-US" altLang="ko-KR" b="1" dirty="0">
                    <a:solidFill>
                      <a:schemeClr val="tx1"/>
                    </a:solidFill>
                  </a:rPr>
                  <a:t>(</a:t>
                </a:r>
                <a14:m>
                  <m:oMath xmlns:m="http://schemas.openxmlformats.org/officeDocument/2006/math">
                    <m:sSub>
                      <m:sSubPr>
                        <m:ctrlPr>
                          <a:rPr lang="en-US" altLang="ko-KR" b="1" i="1" smtClean="0">
                            <a:latin typeface="Cambria Math" panose="02040503050406030204" pitchFamily="18" charset="0"/>
                          </a:rPr>
                        </m:ctrlPr>
                      </m:sSubPr>
                      <m:e>
                        <m:r>
                          <m:rPr>
                            <m:nor/>
                          </m:rPr>
                          <a:rPr lang="en-US" altLang="ko-KR" b="1">
                            <a:latin typeface="Cambria Math" panose="02040503050406030204" pitchFamily="18" charset="0"/>
                          </a:rPr>
                          <m:t>G</m:t>
                        </m:r>
                      </m:e>
                      <m:sub>
                        <m:r>
                          <a:rPr lang="en-US" altLang="ko-KR" b="1" i="1" smtClean="0">
                            <a:latin typeface="Cambria Math" panose="02040503050406030204" pitchFamily="18" charset="0"/>
                          </a:rPr>
                          <m:t>𝒏</m:t>
                        </m:r>
                      </m:sub>
                    </m:sSub>
                    <m:r>
                      <a:rPr lang="en-US" altLang="ko-KR" b="1" i="0" dirty="0"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V</m:t>
                        </m:r>
                      </m:e>
                      <m:sub>
                        <m:r>
                          <a:rPr lang="en-US" altLang="ko-KR" b="1" i="1" dirty="0">
                            <a:latin typeface="Cambria Math" panose="02040503050406030204" pitchFamily="18" charset="0"/>
                          </a:rPr>
                          <m:t>𝒏</m:t>
                        </m:r>
                      </m:sub>
                    </m:sSub>
                  </m:oMath>
                </a14:m>
                <a:r>
                  <a:rPr lang="en-US" altLang="ko-KR" b="1" dirty="0">
                    <a:solidFill>
                      <a:schemeClr val="tx1"/>
                    </a:solidFill>
                  </a:rPr>
                  <a:t>)</a:t>
                </a:r>
                <a:endParaRPr lang="ko-KR" altLang="en-US" b="1" dirty="0">
                  <a:solidFill>
                    <a:schemeClr val="tx1"/>
                  </a:solidFill>
                </a:endParaRPr>
              </a:p>
            </p:txBody>
          </p:sp>
        </mc:Choice>
        <mc:Fallback xmlns="">
          <p:sp>
            <p:nvSpPr>
              <p:cNvPr id="115" name="TextBox 114">
                <a:extLst>
                  <a:ext uri="{FF2B5EF4-FFF2-40B4-BE49-F238E27FC236}">
                    <a16:creationId xmlns:a16="http://schemas.microsoft.com/office/drawing/2014/main" id="{AC926661-CB8E-44F9-9538-808990DADCB3}"/>
                  </a:ext>
                </a:extLst>
              </p:cNvPr>
              <p:cNvSpPr txBox="1">
                <a:spLocks noRot="1" noChangeAspect="1" noMove="1" noResize="1" noEditPoints="1" noAdjustHandles="1" noChangeArrowheads="1" noChangeShapeType="1" noTextEdit="1"/>
              </p:cNvSpPr>
              <p:nvPr/>
            </p:nvSpPr>
            <p:spPr>
              <a:xfrm>
                <a:off x="2140843" y="6365557"/>
                <a:ext cx="1998624" cy="492443"/>
              </a:xfrm>
              <a:prstGeom prst="rect">
                <a:avLst/>
              </a:prstGeom>
              <a:blipFill>
                <a:blip r:embed="rId20"/>
                <a:stretch>
                  <a:fillRect r="-2134" b="-49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0D87498D-E330-4B0C-9831-664F6D0216BF}"/>
                  </a:ext>
                </a:extLst>
              </p:cNvPr>
              <p:cNvSpPr txBox="1"/>
              <p:nvPr/>
            </p:nvSpPr>
            <p:spPr>
              <a:xfrm>
                <a:off x="7367968" y="4907327"/>
                <a:ext cx="3063659" cy="492443"/>
              </a:xfrm>
              <a:prstGeom prst="rect">
                <a:avLst/>
              </a:prstGeom>
              <a:noFill/>
            </p:spPr>
            <p:txBody>
              <a:bodyPr wrap="none" rtlCol="0">
                <a:spAutoFit/>
              </a:bodyPr>
              <a:lstStyle/>
              <a:p>
                <a14:m>
                  <m:oMath xmlns:m="http://schemas.openxmlformats.org/officeDocument/2006/math">
                    <m:r>
                      <m:rPr>
                        <m:nor/>
                      </m:rPr>
                      <a:rPr lang="en-US" altLang="ko-KR" b="1" smtClean="0">
                        <a:latin typeface="Cambria Math" panose="02040503050406030204" pitchFamily="18" charset="0"/>
                      </a:rPr>
                      <m:t>V</m:t>
                    </m:r>
                    <m:r>
                      <a:rPr lang="en-US" altLang="ko-KR" b="1" i="1" smtClean="0">
                        <a:latin typeface="Cambria Math" panose="02040503050406030204" pitchFamily="18" charset="0"/>
                      </a:rPr>
                      <m:t>(</m:t>
                    </m:r>
                    <m:r>
                      <a:rPr lang="en-US" altLang="ko-KR" b="1" i="1" smtClean="0">
                        <a:latin typeface="Cambria Math" panose="02040503050406030204" pitchFamily="18" charset="0"/>
                      </a:rPr>
                      <m:t>𝒔</m:t>
                    </m:r>
                    <m:r>
                      <a:rPr lang="en-US" altLang="ko-KR" b="1" i="1" smtClean="0">
                        <a:latin typeface="Cambria Math" panose="02040503050406030204" pitchFamily="18" charset="0"/>
                      </a:rPr>
                      <m:t>)=</m:t>
                    </m:r>
                    <m:r>
                      <m:rPr>
                        <m:nor/>
                      </m:rPr>
                      <a:rPr lang="en-US" altLang="ko-KR" b="1">
                        <a:latin typeface="Cambria Math" panose="02040503050406030204" pitchFamily="18" charset="0"/>
                      </a:rPr>
                      <m:t>V</m:t>
                    </m:r>
                    <m:r>
                      <a:rPr lang="en-US" altLang="ko-KR" b="1" i="1">
                        <a:latin typeface="Cambria Math" panose="02040503050406030204" pitchFamily="18" charset="0"/>
                      </a:rPr>
                      <m:t>(</m:t>
                    </m:r>
                    <m:r>
                      <a:rPr lang="en-US" altLang="ko-KR" b="1" i="1">
                        <a:latin typeface="Cambria Math" panose="02040503050406030204" pitchFamily="18" charset="0"/>
                      </a:rPr>
                      <m:t>𝒔</m:t>
                    </m:r>
                    <m:r>
                      <a:rPr lang="en-US" altLang="ko-KR" b="1" i="1">
                        <a:latin typeface="Cambria Math" panose="02040503050406030204" pitchFamily="18" charset="0"/>
                      </a:rPr>
                      <m:t>)</m:t>
                    </m:r>
                  </m:oMath>
                </a14:m>
                <a:r>
                  <a:rPr lang="en-US" altLang="ko-KR" b="1" dirty="0">
                    <a:solidFill>
                      <a:schemeClr val="tx1"/>
                    </a:solidFill>
                  </a:rPr>
                  <a:t>+</a:t>
                </a:r>
                <a:r>
                  <a:rPr lang="en-US" altLang="ko-KR" b="1" dirty="0">
                    <a:ea typeface="Cambria Math" panose="02040503050406030204" pitchFamily="18" charset="0"/>
                  </a:rPr>
                  <a:t> </a:t>
                </a:r>
                <a14:m>
                  <m:oMath xmlns:m="http://schemas.openxmlformats.org/officeDocument/2006/math">
                    <m:f>
                      <m:fPr>
                        <m:ctrlPr>
                          <a:rPr lang="en-US" altLang="ko-KR" b="1" i="1">
                            <a:latin typeface="Cambria Math" panose="02040503050406030204" pitchFamily="18" charset="0"/>
                            <a:ea typeface="Cambria Math" panose="02040503050406030204" pitchFamily="18" charset="0"/>
                          </a:rPr>
                        </m:ctrlPr>
                      </m:fPr>
                      <m:num>
                        <m:r>
                          <a:rPr lang="en-US" altLang="ko-KR" b="1" i="1">
                            <a:latin typeface="Cambria Math" panose="02040503050406030204" pitchFamily="18" charset="0"/>
                            <a:ea typeface="Cambria Math" panose="02040503050406030204" pitchFamily="18" charset="0"/>
                          </a:rPr>
                          <m:t>𝟏</m:t>
                        </m:r>
                      </m:num>
                      <m:den>
                        <m:r>
                          <a:rPr lang="en-US" altLang="ko-KR" b="1" i="1">
                            <a:latin typeface="Cambria Math" panose="02040503050406030204" pitchFamily="18" charset="0"/>
                            <a:ea typeface="Cambria Math" panose="02040503050406030204" pitchFamily="18" charset="0"/>
                          </a:rPr>
                          <m:t>𝒏</m:t>
                        </m:r>
                      </m:den>
                    </m:f>
                  </m:oMath>
                </a14:m>
                <a:r>
                  <a:rPr lang="en-US" altLang="ko-KR" b="1" dirty="0">
                    <a:solidFill>
                      <a:schemeClr val="tx1"/>
                    </a:solidFill>
                  </a:rPr>
                  <a:t>(</a:t>
                </a:r>
                <a14:m>
                  <m:oMath xmlns:m="http://schemas.openxmlformats.org/officeDocument/2006/math">
                    <m:r>
                      <m:rPr>
                        <m:nor/>
                      </m:rPr>
                      <a:rPr lang="en-US" altLang="ko-KR" b="1" dirty="0" smtClean="0">
                        <a:latin typeface="Cambria Math" panose="02040503050406030204" pitchFamily="18" charset="0"/>
                      </a:rPr>
                      <m:t>G</m:t>
                    </m:r>
                    <m:r>
                      <a:rPr lang="en-US" altLang="ko-KR" b="1" i="1">
                        <a:latin typeface="Cambria Math" panose="02040503050406030204" pitchFamily="18" charset="0"/>
                      </a:rPr>
                      <m:t>(</m:t>
                    </m:r>
                    <m:r>
                      <a:rPr lang="en-US" altLang="ko-KR" b="1" i="1">
                        <a:latin typeface="Cambria Math" panose="02040503050406030204" pitchFamily="18" charset="0"/>
                      </a:rPr>
                      <m:t>𝒔</m:t>
                    </m:r>
                    <m:r>
                      <a:rPr lang="en-US" altLang="ko-KR" b="1" i="1">
                        <a:latin typeface="Cambria Math" panose="02040503050406030204" pitchFamily="18" charset="0"/>
                      </a:rPr>
                      <m:t>)</m:t>
                    </m:r>
                    <m:r>
                      <a:rPr lang="en-US" altLang="ko-KR" b="1" i="0" dirty="0" smtClean="0">
                        <a:latin typeface="Cambria Math" panose="02040503050406030204" pitchFamily="18" charset="0"/>
                      </a:rPr>
                      <m:t>−</m:t>
                    </m:r>
                    <m:r>
                      <m:rPr>
                        <m:nor/>
                      </m:rPr>
                      <a:rPr lang="en-US" altLang="ko-KR" b="1">
                        <a:latin typeface="Cambria Math" panose="02040503050406030204" pitchFamily="18" charset="0"/>
                      </a:rPr>
                      <m:t>V</m:t>
                    </m:r>
                    <m:r>
                      <a:rPr lang="en-US" altLang="ko-KR" b="1" i="1">
                        <a:latin typeface="Cambria Math" panose="02040503050406030204" pitchFamily="18" charset="0"/>
                      </a:rPr>
                      <m:t>(</m:t>
                    </m:r>
                    <m:r>
                      <a:rPr lang="en-US" altLang="ko-KR" b="1" i="1">
                        <a:latin typeface="Cambria Math" panose="02040503050406030204" pitchFamily="18" charset="0"/>
                      </a:rPr>
                      <m:t>𝒔</m:t>
                    </m:r>
                    <m:r>
                      <a:rPr lang="en-US" altLang="ko-KR" b="1" i="1">
                        <a:latin typeface="Cambria Math" panose="02040503050406030204" pitchFamily="18" charset="0"/>
                      </a:rPr>
                      <m:t>)</m:t>
                    </m:r>
                  </m:oMath>
                </a14:m>
                <a:r>
                  <a:rPr lang="en-US" altLang="ko-KR" b="1" dirty="0">
                    <a:solidFill>
                      <a:schemeClr val="tx1"/>
                    </a:solidFill>
                  </a:rPr>
                  <a:t>)</a:t>
                </a:r>
                <a:endParaRPr lang="ko-KR" altLang="en-US" b="1" dirty="0">
                  <a:solidFill>
                    <a:schemeClr val="tx1"/>
                  </a:solidFill>
                </a:endParaRPr>
              </a:p>
            </p:txBody>
          </p:sp>
        </mc:Choice>
        <mc:Fallback xmlns="">
          <p:sp>
            <p:nvSpPr>
              <p:cNvPr id="117" name="TextBox 116">
                <a:extLst>
                  <a:ext uri="{FF2B5EF4-FFF2-40B4-BE49-F238E27FC236}">
                    <a16:creationId xmlns:a16="http://schemas.microsoft.com/office/drawing/2014/main" id="{0D87498D-E330-4B0C-9831-664F6D0216BF}"/>
                  </a:ext>
                </a:extLst>
              </p:cNvPr>
              <p:cNvSpPr txBox="1">
                <a:spLocks noRot="1" noChangeAspect="1" noMove="1" noResize="1" noEditPoints="1" noAdjustHandles="1" noChangeArrowheads="1" noChangeShapeType="1" noTextEdit="1"/>
              </p:cNvSpPr>
              <p:nvPr/>
            </p:nvSpPr>
            <p:spPr>
              <a:xfrm>
                <a:off x="7367968" y="4907327"/>
                <a:ext cx="3063659" cy="492443"/>
              </a:xfrm>
              <a:prstGeom prst="rect">
                <a:avLst/>
              </a:prstGeom>
              <a:blipFill>
                <a:blip r:embed="rId21"/>
                <a:stretch>
                  <a:fillRect r="-797" b="-4938"/>
                </a:stretch>
              </a:blipFill>
            </p:spPr>
            <p:txBody>
              <a:bodyPr/>
              <a:lstStyle/>
              <a:p>
                <a:r>
                  <a:rPr lang="ko-KR" altLang="en-US">
                    <a:noFill/>
                  </a:rPr>
                  <a:t> </a:t>
                </a:r>
              </a:p>
            </p:txBody>
          </p:sp>
        </mc:Fallback>
      </mc:AlternateContent>
      <p:sp>
        <p:nvSpPr>
          <p:cNvPr id="118" name="화살표: 오른쪽 117">
            <a:extLst>
              <a:ext uri="{FF2B5EF4-FFF2-40B4-BE49-F238E27FC236}">
                <a16:creationId xmlns:a16="http://schemas.microsoft.com/office/drawing/2014/main" id="{5684F15C-F2C5-4AD2-AA25-1C27C6F79517}"/>
              </a:ext>
            </a:extLst>
          </p:cNvPr>
          <p:cNvSpPr/>
          <p:nvPr/>
        </p:nvSpPr>
        <p:spPr>
          <a:xfrm>
            <a:off x="6341268" y="5408838"/>
            <a:ext cx="317468" cy="2002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0" name="직사각형 119">
            <a:extLst>
              <a:ext uri="{FF2B5EF4-FFF2-40B4-BE49-F238E27FC236}">
                <a16:creationId xmlns:a16="http://schemas.microsoft.com/office/drawing/2014/main" id="{3F0F5674-263F-4D10-A16B-ED6F09AD7158}"/>
              </a:ext>
            </a:extLst>
          </p:cNvPr>
          <p:cNvSpPr/>
          <p:nvPr/>
        </p:nvSpPr>
        <p:spPr>
          <a:xfrm>
            <a:off x="9073837" y="5058015"/>
            <a:ext cx="1154431" cy="227680"/>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2" name="직사각형 121">
            <a:extLst>
              <a:ext uri="{FF2B5EF4-FFF2-40B4-BE49-F238E27FC236}">
                <a16:creationId xmlns:a16="http://schemas.microsoft.com/office/drawing/2014/main" id="{9FC4EEA8-2A52-43E0-90C2-DE23EC9172C8}"/>
              </a:ext>
            </a:extLst>
          </p:cNvPr>
          <p:cNvSpPr/>
          <p:nvPr/>
        </p:nvSpPr>
        <p:spPr>
          <a:xfrm>
            <a:off x="8865569" y="4984032"/>
            <a:ext cx="127063" cy="370982"/>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8067FC3-2A41-4569-979E-CFE688C76E88}"/>
                  </a:ext>
                </a:extLst>
              </p:cNvPr>
              <p:cNvSpPr txBox="1"/>
              <p:nvPr/>
            </p:nvSpPr>
            <p:spPr>
              <a:xfrm>
                <a:off x="9431219" y="4794871"/>
                <a:ext cx="466795" cy="261610"/>
              </a:xfrm>
              <a:prstGeom prst="rect">
                <a:avLst/>
              </a:prstGeom>
              <a:noFill/>
            </p:spPr>
            <p:txBody>
              <a:bodyPr wrap="none" rtlCol="0">
                <a:spAutoFit/>
              </a:bodyPr>
              <a:lstStyle/>
              <a:p>
                <a:pPr algn="ctr"/>
                <a14:m>
                  <m:oMath xmlns:m="http://schemas.openxmlformats.org/officeDocument/2006/math">
                    <m:r>
                      <a:rPr lang="ko-KR" altLang="en-US" sz="1100" b="0" i="1">
                        <a:solidFill>
                          <a:srgbClr val="C00000"/>
                        </a:solidFill>
                        <a:latin typeface="Cambria Math" panose="02040503050406030204" pitchFamily="18" charset="0"/>
                      </a:rPr>
                      <m:t>오</m:t>
                    </m:r>
                  </m:oMath>
                </a14:m>
                <a:r>
                  <a:rPr lang="ko-KR" altLang="en-US" sz="1100" dirty="0">
                    <a:solidFill>
                      <a:srgbClr val="C00000"/>
                    </a:solidFill>
                  </a:rPr>
                  <a:t>차</a:t>
                </a:r>
              </a:p>
            </p:txBody>
          </p:sp>
        </mc:Choice>
        <mc:Fallback xmlns="">
          <p:sp>
            <p:nvSpPr>
              <p:cNvPr id="124" name="TextBox 123">
                <a:extLst>
                  <a:ext uri="{FF2B5EF4-FFF2-40B4-BE49-F238E27FC236}">
                    <a16:creationId xmlns:a16="http://schemas.microsoft.com/office/drawing/2014/main" id="{38067FC3-2A41-4569-979E-CFE688C76E88}"/>
                  </a:ext>
                </a:extLst>
              </p:cNvPr>
              <p:cNvSpPr txBox="1">
                <a:spLocks noRot="1" noChangeAspect="1" noMove="1" noResize="1" noEditPoints="1" noAdjustHandles="1" noChangeArrowheads="1" noChangeShapeType="1" noTextEdit="1"/>
              </p:cNvSpPr>
              <p:nvPr/>
            </p:nvSpPr>
            <p:spPr>
              <a:xfrm>
                <a:off x="9431219" y="4794871"/>
                <a:ext cx="466795" cy="261610"/>
              </a:xfrm>
              <a:prstGeom prst="rect">
                <a:avLst/>
              </a:prstGeom>
              <a:blipFill>
                <a:blip r:embed="rId22"/>
                <a:stretch>
                  <a:fillRect t="-2381" b="-1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CB48D235-3ED0-451C-B439-8C3037C01485}"/>
                  </a:ext>
                </a:extLst>
              </p:cNvPr>
              <p:cNvSpPr txBox="1"/>
              <p:nvPr/>
            </p:nvSpPr>
            <p:spPr>
              <a:xfrm>
                <a:off x="8528306" y="5331749"/>
                <a:ext cx="928652" cy="261610"/>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ko-KR" sz="1100" b="0" i="1" smtClean="0">
                          <a:solidFill>
                            <a:srgbClr val="C00000"/>
                          </a:solidFill>
                          <a:latin typeface="Cambria Math" panose="02040503050406030204" pitchFamily="18" charset="0"/>
                        </a:rPr>
                        <m:t>𝑠𝑡𝑒𝑝</m:t>
                      </m:r>
                      <m:r>
                        <a:rPr lang="en-US" altLang="ko-KR" sz="1100" b="0" i="1" smtClean="0">
                          <a:solidFill>
                            <a:srgbClr val="C00000"/>
                          </a:solidFill>
                          <a:latin typeface="Cambria Math" panose="02040503050406030204" pitchFamily="18" charset="0"/>
                        </a:rPr>
                        <m:t>−</m:t>
                      </m:r>
                      <m:r>
                        <a:rPr lang="en-US" altLang="ko-KR" sz="1100" b="0" i="1" smtClean="0">
                          <a:solidFill>
                            <a:srgbClr val="C00000"/>
                          </a:solidFill>
                          <a:latin typeface="Cambria Math" panose="02040503050406030204" pitchFamily="18" charset="0"/>
                        </a:rPr>
                        <m:t>𝑠𝑖𝑧𝑒</m:t>
                      </m:r>
                    </m:oMath>
                  </m:oMathPara>
                </a14:m>
                <a:endParaRPr lang="ko-KR" altLang="en-US" sz="1100" dirty="0">
                  <a:solidFill>
                    <a:srgbClr val="C00000"/>
                  </a:solidFill>
                </a:endParaRPr>
              </a:p>
            </p:txBody>
          </p:sp>
        </mc:Choice>
        <mc:Fallback xmlns="">
          <p:sp>
            <p:nvSpPr>
              <p:cNvPr id="126" name="TextBox 125">
                <a:extLst>
                  <a:ext uri="{FF2B5EF4-FFF2-40B4-BE49-F238E27FC236}">
                    <a16:creationId xmlns:a16="http://schemas.microsoft.com/office/drawing/2014/main" id="{CB48D235-3ED0-451C-B439-8C3037C01485}"/>
                  </a:ext>
                </a:extLst>
              </p:cNvPr>
              <p:cNvSpPr txBox="1">
                <a:spLocks noRot="1" noChangeAspect="1" noMove="1" noResize="1" noEditPoints="1" noAdjustHandles="1" noChangeArrowheads="1" noChangeShapeType="1" noTextEdit="1"/>
              </p:cNvSpPr>
              <p:nvPr/>
            </p:nvSpPr>
            <p:spPr>
              <a:xfrm>
                <a:off x="8528306" y="5331749"/>
                <a:ext cx="928652" cy="261610"/>
              </a:xfrm>
              <a:prstGeom prst="rect">
                <a:avLst/>
              </a:prstGeom>
              <a:blipFill>
                <a:blip r:embed="rId23"/>
                <a:stretch>
                  <a:fillRect b="-23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9E1B9547-4D20-46CA-BCC5-37ADD4489FA5}"/>
                  </a:ext>
                </a:extLst>
              </p:cNvPr>
              <p:cNvSpPr txBox="1"/>
              <p:nvPr/>
            </p:nvSpPr>
            <p:spPr>
              <a:xfrm>
                <a:off x="7367967" y="5474534"/>
                <a:ext cx="3110147" cy="369332"/>
              </a:xfrm>
              <a:prstGeom prst="rect">
                <a:avLst/>
              </a:prstGeom>
              <a:noFill/>
            </p:spPr>
            <p:txBody>
              <a:bodyPr wrap="none" rtlCol="0">
                <a:spAutoFit/>
              </a:bodyPr>
              <a:lstStyle/>
              <a:p>
                <a14:m>
                  <m:oMath xmlns:m="http://schemas.openxmlformats.org/officeDocument/2006/math">
                    <m:r>
                      <m:rPr>
                        <m:nor/>
                      </m:rPr>
                      <a:rPr lang="en-US" altLang="ko-KR" b="1" smtClean="0">
                        <a:latin typeface="Cambria Math" panose="02040503050406030204" pitchFamily="18" charset="0"/>
                      </a:rPr>
                      <m:t>V</m:t>
                    </m:r>
                    <m:r>
                      <a:rPr lang="en-US" altLang="ko-KR" b="1" i="1" smtClean="0">
                        <a:latin typeface="Cambria Math" panose="02040503050406030204" pitchFamily="18" charset="0"/>
                      </a:rPr>
                      <m:t>(</m:t>
                    </m:r>
                    <m:r>
                      <a:rPr lang="en-US" altLang="ko-KR" b="1" i="1" smtClean="0">
                        <a:latin typeface="Cambria Math" panose="02040503050406030204" pitchFamily="18" charset="0"/>
                      </a:rPr>
                      <m:t>𝒔</m:t>
                    </m:r>
                    <m:r>
                      <a:rPr lang="en-US" altLang="ko-KR" b="1" i="1" smtClean="0">
                        <a:latin typeface="Cambria Math" panose="02040503050406030204" pitchFamily="18" charset="0"/>
                      </a:rPr>
                      <m:t>)=</m:t>
                    </m:r>
                    <m:r>
                      <m:rPr>
                        <m:nor/>
                      </m:rPr>
                      <a:rPr lang="en-US" altLang="ko-KR" b="1">
                        <a:latin typeface="Cambria Math" panose="02040503050406030204" pitchFamily="18" charset="0"/>
                      </a:rPr>
                      <m:t>V</m:t>
                    </m:r>
                    <m:r>
                      <a:rPr lang="en-US" altLang="ko-KR" b="1" i="1">
                        <a:latin typeface="Cambria Math" panose="02040503050406030204" pitchFamily="18" charset="0"/>
                      </a:rPr>
                      <m:t>(</m:t>
                    </m:r>
                    <m:r>
                      <a:rPr lang="en-US" altLang="ko-KR" b="1" i="1">
                        <a:latin typeface="Cambria Math" panose="02040503050406030204" pitchFamily="18" charset="0"/>
                      </a:rPr>
                      <m:t>𝒔</m:t>
                    </m:r>
                    <m:r>
                      <a:rPr lang="en-US" altLang="ko-KR" b="1" i="1">
                        <a:latin typeface="Cambria Math" panose="02040503050406030204" pitchFamily="18" charset="0"/>
                      </a:rPr>
                      <m:t>)</m:t>
                    </m:r>
                  </m:oMath>
                </a14:m>
                <a:r>
                  <a:rPr lang="en-US" altLang="ko-KR" b="1" dirty="0">
                    <a:solidFill>
                      <a:schemeClr val="tx1"/>
                    </a:solidFill>
                  </a:rPr>
                  <a:t>+</a:t>
                </a:r>
                <a:r>
                  <a:rPr lang="en-US" altLang="ko-KR" b="1" dirty="0">
                    <a:ea typeface="Cambria Math" panose="02040503050406030204" pitchFamily="18" charset="0"/>
                  </a:rPr>
                  <a:t> </a:t>
                </a:r>
                <a14:m>
                  <m:oMath xmlns:m="http://schemas.openxmlformats.org/officeDocument/2006/math">
                    <m:r>
                      <a:rPr lang="ko-KR" altLang="en-US" b="1" i="1" dirty="0" smtClean="0">
                        <a:latin typeface="Cambria Math" panose="02040503050406030204" pitchFamily="18" charset="0"/>
                        <a:ea typeface="Cambria Math" panose="02040503050406030204" pitchFamily="18" charset="0"/>
                      </a:rPr>
                      <m:t>𝜶</m:t>
                    </m:r>
                  </m:oMath>
                </a14:m>
                <a:r>
                  <a:rPr lang="en-US" altLang="ko-KR" b="1" dirty="0">
                    <a:solidFill>
                      <a:schemeClr val="tx1"/>
                    </a:solidFill>
                  </a:rPr>
                  <a:t>(</a:t>
                </a:r>
                <a14:m>
                  <m:oMath xmlns:m="http://schemas.openxmlformats.org/officeDocument/2006/math">
                    <m:r>
                      <m:rPr>
                        <m:nor/>
                      </m:rPr>
                      <a:rPr lang="en-US" altLang="ko-KR" b="1" dirty="0" smtClean="0">
                        <a:latin typeface="Cambria Math" panose="02040503050406030204" pitchFamily="18" charset="0"/>
                      </a:rPr>
                      <m:t>G</m:t>
                    </m:r>
                    <m:r>
                      <a:rPr lang="en-US" altLang="ko-KR" b="1" i="1">
                        <a:latin typeface="Cambria Math" panose="02040503050406030204" pitchFamily="18" charset="0"/>
                      </a:rPr>
                      <m:t>(</m:t>
                    </m:r>
                    <m:r>
                      <a:rPr lang="en-US" altLang="ko-KR" b="1" i="1">
                        <a:latin typeface="Cambria Math" panose="02040503050406030204" pitchFamily="18" charset="0"/>
                      </a:rPr>
                      <m:t>𝒔</m:t>
                    </m:r>
                    <m:r>
                      <a:rPr lang="en-US" altLang="ko-KR" b="1" i="1">
                        <a:latin typeface="Cambria Math" panose="02040503050406030204" pitchFamily="18" charset="0"/>
                      </a:rPr>
                      <m:t>)</m:t>
                    </m:r>
                    <m:r>
                      <a:rPr lang="en-US" altLang="ko-KR" b="1" i="0" dirty="0" smtClean="0">
                        <a:latin typeface="Cambria Math" panose="02040503050406030204" pitchFamily="18" charset="0"/>
                      </a:rPr>
                      <m:t>−</m:t>
                    </m:r>
                    <m:r>
                      <m:rPr>
                        <m:nor/>
                      </m:rPr>
                      <a:rPr lang="en-US" altLang="ko-KR" b="1">
                        <a:latin typeface="Cambria Math" panose="02040503050406030204" pitchFamily="18" charset="0"/>
                      </a:rPr>
                      <m:t>V</m:t>
                    </m:r>
                    <m:r>
                      <a:rPr lang="en-US" altLang="ko-KR" b="1" i="1">
                        <a:latin typeface="Cambria Math" panose="02040503050406030204" pitchFamily="18" charset="0"/>
                      </a:rPr>
                      <m:t>(</m:t>
                    </m:r>
                    <m:r>
                      <a:rPr lang="en-US" altLang="ko-KR" b="1" i="1">
                        <a:latin typeface="Cambria Math" panose="02040503050406030204" pitchFamily="18" charset="0"/>
                      </a:rPr>
                      <m:t>𝒔</m:t>
                    </m:r>
                    <m:r>
                      <a:rPr lang="en-US" altLang="ko-KR" b="1" i="1">
                        <a:latin typeface="Cambria Math" panose="02040503050406030204" pitchFamily="18" charset="0"/>
                      </a:rPr>
                      <m:t>)</m:t>
                    </m:r>
                  </m:oMath>
                </a14:m>
                <a:r>
                  <a:rPr lang="en-US" altLang="ko-KR" b="1" dirty="0">
                    <a:solidFill>
                      <a:schemeClr val="tx1"/>
                    </a:solidFill>
                  </a:rPr>
                  <a:t>)</a:t>
                </a:r>
                <a:endParaRPr lang="ko-KR" altLang="en-US" b="1" dirty="0">
                  <a:solidFill>
                    <a:schemeClr val="tx1"/>
                  </a:solidFill>
                </a:endParaRPr>
              </a:p>
            </p:txBody>
          </p:sp>
        </mc:Choice>
        <mc:Fallback xmlns="">
          <p:sp>
            <p:nvSpPr>
              <p:cNvPr id="128" name="TextBox 127">
                <a:extLst>
                  <a:ext uri="{FF2B5EF4-FFF2-40B4-BE49-F238E27FC236}">
                    <a16:creationId xmlns:a16="http://schemas.microsoft.com/office/drawing/2014/main" id="{9E1B9547-4D20-46CA-BCC5-37ADD4489FA5}"/>
                  </a:ext>
                </a:extLst>
              </p:cNvPr>
              <p:cNvSpPr txBox="1">
                <a:spLocks noRot="1" noChangeAspect="1" noMove="1" noResize="1" noEditPoints="1" noAdjustHandles="1" noChangeArrowheads="1" noChangeShapeType="1" noTextEdit="1"/>
              </p:cNvSpPr>
              <p:nvPr/>
            </p:nvSpPr>
            <p:spPr>
              <a:xfrm>
                <a:off x="7367967" y="5474534"/>
                <a:ext cx="3110147" cy="369332"/>
              </a:xfrm>
              <a:prstGeom prst="rect">
                <a:avLst/>
              </a:prstGeom>
              <a:blipFill>
                <a:blip r:embed="rId24"/>
                <a:stretch>
                  <a:fillRect t="-8197" r="-588" b="-24590"/>
                </a:stretch>
              </a:blipFill>
            </p:spPr>
            <p:txBody>
              <a:bodyPr/>
              <a:lstStyle/>
              <a:p>
                <a:r>
                  <a:rPr lang="ko-KR" altLang="en-US">
                    <a:noFill/>
                  </a:rPr>
                  <a:t> </a:t>
                </a:r>
              </a:p>
            </p:txBody>
          </p:sp>
        </mc:Fallback>
      </mc:AlternateContent>
      <p:sp>
        <p:nvSpPr>
          <p:cNvPr id="130" name="직사각형 129">
            <a:extLst>
              <a:ext uri="{FF2B5EF4-FFF2-40B4-BE49-F238E27FC236}">
                <a16:creationId xmlns:a16="http://schemas.microsoft.com/office/drawing/2014/main" id="{07AC0E3C-954D-4D3A-A916-56D06345659F}"/>
              </a:ext>
            </a:extLst>
          </p:cNvPr>
          <p:cNvSpPr/>
          <p:nvPr/>
        </p:nvSpPr>
        <p:spPr>
          <a:xfrm>
            <a:off x="8876617" y="5571156"/>
            <a:ext cx="164836" cy="234913"/>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2" name="TextBox 131">
            <a:extLst>
              <a:ext uri="{FF2B5EF4-FFF2-40B4-BE49-F238E27FC236}">
                <a16:creationId xmlns:a16="http://schemas.microsoft.com/office/drawing/2014/main" id="{CC947093-EF4A-44E7-A358-74466728AB32}"/>
              </a:ext>
            </a:extLst>
          </p:cNvPr>
          <p:cNvSpPr txBox="1"/>
          <p:nvPr/>
        </p:nvSpPr>
        <p:spPr>
          <a:xfrm>
            <a:off x="7258022" y="5850534"/>
            <a:ext cx="3469219" cy="261610"/>
          </a:xfrm>
          <a:prstGeom prst="rect">
            <a:avLst/>
          </a:prstGeom>
          <a:noFill/>
        </p:spPr>
        <p:txBody>
          <a:bodyPr wrap="none" rtlCol="0">
            <a:spAutoFit/>
          </a:bodyPr>
          <a:lstStyle/>
          <a:p>
            <a:pPr algn="ctr"/>
            <a:r>
              <a:rPr lang="en-US" altLang="ko-KR" sz="1100" b="1" dirty="0">
                <a:solidFill>
                  <a:srgbClr val="C00000"/>
                </a:solidFill>
              </a:rPr>
              <a:t>Monte-Carlo </a:t>
            </a:r>
            <a:r>
              <a:rPr lang="ko-KR" altLang="en-US" sz="1100" b="1" dirty="0">
                <a:solidFill>
                  <a:srgbClr val="C00000"/>
                </a:solidFill>
              </a:rPr>
              <a:t>예측에서 가치함수 업데이트의 </a:t>
            </a:r>
            <a:r>
              <a:rPr lang="ko-KR" altLang="en-US" sz="1100" b="1" dirty="0" err="1">
                <a:solidFill>
                  <a:srgbClr val="C00000"/>
                </a:solidFill>
              </a:rPr>
              <a:t>일반식</a:t>
            </a:r>
            <a:endParaRPr lang="ko-KR" altLang="en-US" sz="1100" b="1" dirty="0">
              <a:solidFill>
                <a:srgbClr val="C00000"/>
              </a:solidFill>
            </a:endParaRPr>
          </a:p>
        </p:txBody>
      </p:sp>
    </p:spTree>
    <p:extLst>
      <p:ext uri="{BB962C8B-B14F-4D97-AF65-F5344CB8AC3E}">
        <p14:creationId xmlns:p14="http://schemas.microsoft.com/office/powerpoint/2010/main" val="10405126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a:solidFill>
                  <a:schemeClr val="accent6">
                    <a:lumMod val="75000"/>
                  </a:schemeClr>
                </a:solidFill>
              </a:rPr>
              <a:t>강화학습과 정책 평가 </a:t>
            </a:r>
            <a:r>
              <a:rPr lang="en-US" altLang="ko-KR" b="1" dirty="0">
                <a:solidFill>
                  <a:schemeClr val="accent6">
                    <a:lumMod val="75000"/>
                  </a:schemeClr>
                </a:solidFill>
              </a:rPr>
              <a:t>1 : </a:t>
            </a:r>
            <a:r>
              <a:rPr lang="ko-KR" altLang="en-US" b="1" dirty="0">
                <a:solidFill>
                  <a:schemeClr val="accent6">
                    <a:lumMod val="75000"/>
                  </a:schemeClr>
                </a:solidFill>
              </a:rPr>
              <a:t>몬테카를로 예측</a:t>
            </a:r>
            <a:endParaRPr lang="en-US" altLang="ko-KR" b="1" dirty="0">
              <a:solidFill>
                <a:schemeClr val="accent6">
                  <a:lumMod val="75000"/>
                </a:schemeClr>
              </a:solidFill>
            </a:endParaRPr>
          </a:p>
        </p:txBody>
      </p:sp>
      <p:sp>
        <p:nvSpPr>
          <p:cNvPr id="10" name="TextBox 9">
            <a:extLst>
              <a:ext uri="{FF2B5EF4-FFF2-40B4-BE49-F238E27FC236}">
                <a16:creationId xmlns:a16="http://schemas.microsoft.com/office/drawing/2014/main" id="{A1D79B17-65F1-464E-95C7-7C061249B26F}"/>
              </a:ext>
            </a:extLst>
          </p:cNvPr>
          <p:cNvSpPr txBox="1"/>
          <p:nvPr/>
        </p:nvSpPr>
        <p:spPr>
          <a:xfrm>
            <a:off x="757212" y="1642888"/>
            <a:ext cx="11205662" cy="369332"/>
          </a:xfrm>
          <a:prstGeom prst="rect">
            <a:avLst/>
          </a:prstGeom>
          <a:noFill/>
        </p:spPr>
        <p:txBody>
          <a:bodyPr wrap="square" rtlCol="0">
            <a:spAutoFit/>
          </a:bodyPr>
          <a:lstStyle/>
          <a:p>
            <a:pPr marL="342900" indent="-342900">
              <a:buFont typeface="Arial" panose="020B0604020202020204" pitchFamily="34" charset="0"/>
              <a:buChar char="•"/>
            </a:pPr>
            <a:r>
              <a:rPr lang="ko-KR" altLang="en-US" dirty="0"/>
              <a:t>앞으로 강화학습 방법에서 가치함수를 업데이트하는 것은 </a:t>
            </a:r>
            <a:r>
              <a:rPr lang="ko-KR" altLang="en-US" b="1" dirty="0"/>
              <a:t>아래식의 변형일 뿐</a:t>
            </a:r>
            <a:r>
              <a:rPr lang="ko-KR" altLang="en-US" dirty="0"/>
              <a:t>이므로</a:t>
            </a:r>
            <a:r>
              <a:rPr lang="en-US" altLang="ko-KR" dirty="0"/>
              <a:t> </a:t>
            </a:r>
            <a:r>
              <a:rPr lang="ko-KR" altLang="en-US" b="1" dirty="0"/>
              <a:t>정확히 이해</a:t>
            </a:r>
            <a:r>
              <a:rPr lang="en-US" altLang="ko-KR" b="1" dirty="0"/>
              <a:t> </a:t>
            </a:r>
            <a:r>
              <a:rPr lang="ko-KR" altLang="en-US" b="1" dirty="0"/>
              <a:t>필요</a:t>
            </a:r>
            <a:endParaRPr lang="en-US" altLang="ko-KR" b="1" dirty="0"/>
          </a:p>
        </p:txBody>
      </p:sp>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36</a:t>
            </a:fld>
            <a:endParaRPr lang="ko-KR" alt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D18990A-4631-44EF-93AE-40710F1920DE}"/>
                  </a:ext>
                </a:extLst>
              </p:cNvPr>
              <p:cNvSpPr txBox="1"/>
              <p:nvPr/>
            </p:nvSpPr>
            <p:spPr>
              <a:xfrm>
                <a:off x="1528419" y="3630634"/>
                <a:ext cx="3834867" cy="584775"/>
              </a:xfrm>
              <a:prstGeom prst="rect">
                <a:avLst/>
              </a:prstGeom>
              <a:noFill/>
            </p:spPr>
            <p:txBody>
              <a:bodyPr wrap="square" rtlCol="0">
                <a:spAutoFit/>
              </a:bodyPr>
              <a:lstStyle/>
              <a:p>
                <a:pPr marL="342900" indent="-342900">
                  <a:buFont typeface="+mj-lt"/>
                  <a:buAutoNum type="arabicPeriod"/>
                </a:pPr>
                <a:r>
                  <a:rPr lang="en-US" altLang="ko-KR" sz="1600" b="1" dirty="0">
                    <a:solidFill>
                      <a:schemeClr val="tx1"/>
                    </a:solidFill>
                  </a:rPr>
                  <a:t> </a:t>
                </a:r>
                <a14:m>
                  <m:oMath xmlns:m="http://schemas.openxmlformats.org/officeDocument/2006/math">
                    <m:r>
                      <m:rPr>
                        <m:nor/>
                      </m:rPr>
                      <a:rPr lang="en-US" altLang="ko-KR" sz="1600" b="1" dirty="0" smtClean="0">
                        <a:solidFill>
                          <a:schemeClr val="tx1"/>
                        </a:solidFill>
                        <a:latin typeface="Cambria Math" panose="02040503050406030204" pitchFamily="18" charset="0"/>
                      </a:rPr>
                      <m:t>G</m:t>
                    </m:r>
                    <m:r>
                      <a:rPr lang="en-US" altLang="ko-KR" sz="1600" b="1" i="1">
                        <a:solidFill>
                          <a:schemeClr val="tx1"/>
                        </a:solidFill>
                        <a:latin typeface="Cambria Math" panose="02040503050406030204" pitchFamily="18" charset="0"/>
                      </a:rPr>
                      <m:t>(</m:t>
                    </m:r>
                    <m:r>
                      <a:rPr lang="en-US" altLang="ko-KR" sz="1600" b="1" i="1">
                        <a:solidFill>
                          <a:schemeClr val="tx1"/>
                        </a:solidFill>
                        <a:latin typeface="Cambria Math" panose="02040503050406030204" pitchFamily="18" charset="0"/>
                      </a:rPr>
                      <m:t>𝒔</m:t>
                    </m:r>
                    <m:r>
                      <a:rPr lang="en-US" altLang="ko-KR" sz="1600" b="1" i="1">
                        <a:solidFill>
                          <a:schemeClr val="tx1"/>
                        </a:solidFill>
                        <a:latin typeface="Cambria Math" panose="02040503050406030204" pitchFamily="18" charset="0"/>
                      </a:rPr>
                      <m:t>)</m:t>
                    </m:r>
                  </m:oMath>
                </a14:m>
                <a:r>
                  <a:rPr lang="en-US" altLang="ko-KR" sz="1600" b="1" dirty="0">
                    <a:solidFill>
                      <a:schemeClr val="tx1"/>
                    </a:solidFill>
                  </a:rPr>
                  <a:t> : update </a:t>
                </a:r>
                <a:r>
                  <a:rPr lang="ko-KR" altLang="en-US" sz="1600" b="1" dirty="0">
                    <a:solidFill>
                      <a:schemeClr val="tx1"/>
                    </a:solidFill>
                  </a:rPr>
                  <a:t>목표</a:t>
                </a:r>
                <a:endParaRPr lang="en-US" altLang="ko-KR" sz="1600" b="1" dirty="0">
                  <a:solidFill>
                    <a:schemeClr val="tx1"/>
                  </a:solidFill>
                </a:endParaRPr>
              </a:p>
              <a:p>
                <a:pPr marL="342900" indent="-342900">
                  <a:buFont typeface="+mj-lt"/>
                  <a:buAutoNum type="arabicPeriod"/>
                </a:pPr>
                <a:r>
                  <a:rPr lang="ko-KR" altLang="en-US" sz="1600" b="1" dirty="0">
                    <a:ea typeface="Cambria Math" panose="02040503050406030204" pitchFamily="18" charset="0"/>
                  </a:rPr>
                  <a:t> </a:t>
                </a:r>
                <a14:m>
                  <m:oMath xmlns:m="http://schemas.openxmlformats.org/officeDocument/2006/math">
                    <m:r>
                      <a:rPr lang="ko-KR" altLang="en-US" sz="1600" b="1" i="1" dirty="0" smtClean="0">
                        <a:solidFill>
                          <a:schemeClr val="tx1"/>
                        </a:solidFill>
                        <a:latin typeface="Cambria Math" panose="02040503050406030204" pitchFamily="18" charset="0"/>
                        <a:ea typeface="Cambria Math" panose="02040503050406030204" pitchFamily="18" charset="0"/>
                      </a:rPr>
                      <m:t>𝜶</m:t>
                    </m:r>
                  </m:oMath>
                </a14:m>
                <a:r>
                  <a:rPr lang="en-US" altLang="ko-KR" sz="1600" b="1" dirty="0">
                    <a:solidFill>
                      <a:schemeClr val="tx1"/>
                    </a:solidFill>
                  </a:rPr>
                  <a:t>(</a:t>
                </a:r>
                <a14:m>
                  <m:oMath xmlns:m="http://schemas.openxmlformats.org/officeDocument/2006/math">
                    <m:r>
                      <m:rPr>
                        <m:nor/>
                      </m:rPr>
                      <a:rPr lang="en-US" altLang="ko-KR" sz="1600" b="1" dirty="0" smtClean="0">
                        <a:solidFill>
                          <a:schemeClr val="tx1"/>
                        </a:solidFill>
                        <a:latin typeface="Cambria Math" panose="02040503050406030204" pitchFamily="18" charset="0"/>
                      </a:rPr>
                      <m:t>G</m:t>
                    </m:r>
                    <m:r>
                      <a:rPr lang="en-US" altLang="ko-KR" sz="1600" b="1" i="1">
                        <a:solidFill>
                          <a:schemeClr val="tx1"/>
                        </a:solidFill>
                        <a:latin typeface="Cambria Math" panose="02040503050406030204" pitchFamily="18" charset="0"/>
                      </a:rPr>
                      <m:t>(</m:t>
                    </m:r>
                    <m:r>
                      <a:rPr lang="en-US" altLang="ko-KR" sz="1600" b="1" i="1">
                        <a:solidFill>
                          <a:schemeClr val="tx1"/>
                        </a:solidFill>
                        <a:latin typeface="Cambria Math" panose="02040503050406030204" pitchFamily="18" charset="0"/>
                      </a:rPr>
                      <m:t>𝒔</m:t>
                    </m:r>
                    <m:r>
                      <a:rPr lang="en-US" altLang="ko-KR" sz="1600" b="1" i="1">
                        <a:solidFill>
                          <a:schemeClr val="tx1"/>
                        </a:solidFill>
                        <a:latin typeface="Cambria Math" panose="02040503050406030204" pitchFamily="18" charset="0"/>
                      </a:rPr>
                      <m:t>)</m:t>
                    </m:r>
                    <m:r>
                      <a:rPr lang="en-US" altLang="ko-KR" sz="1600" b="1" i="0" dirty="0" smtClean="0">
                        <a:solidFill>
                          <a:schemeClr val="tx1"/>
                        </a:solidFill>
                        <a:latin typeface="Cambria Math" panose="02040503050406030204" pitchFamily="18" charset="0"/>
                      </a:rPr>
                      <m:t>−</m:t>
                    </m:r>
                    <m:r>
                      <m:rPr>
                        <m:nor/>
                      </m:rPr>
                      <a:rPr lang="en-US" altLang="ko-KR" sz="1600" b="1">
                        <a:solidFill>
                          <a:schemeClr val="tx1"/>
                        </a:solidFill>
                        <a:latin typeface="Cambria Math" panose="02040503050406030204" pitchFamily="18" charset="0"/>
                      </a:rPr>
                      <m:t>V</m:t>
                    </m:r>
                    <m:r>
                      <a:rPr lang="en-US" altLang="ko-KR" sz="1600" b="1" i="1">
                        <a:solidFill>
                          <a:schemeClr val="tx1"/>
                        </a:solidFill>
                        <a:latin typeface="Cambria Math" panose="02040503050406030204" pitchFamily="18" charset="0"/>
                      </a:rPr>
                      <m:t>(</m:t>
                    </m:r>
                    <m:r>
                      <a:rPr lang="en-US" altLang="ko-KR" sz="1600" b="1" i="1">
                        <a:solidFill>
                          <a:schemeClr val="tx1"/>
                        </a:solidFill>
                        <a:latin typeface="Cambria Math" panose="02040503050406030204" pitchFamily="18" charset="0"/>
                      </a:rPr>
                      <m:t>𝒔</m:t>
                    </m:r>
                    <m:r>
                      <a:rPr lang="en-US" altLang="ko-KR" sz="1600" b="1" i="1">
                        <a:solidFill>
                          <a:schemeClr val="tx1"/>
                        </a:solidFill>
                        <a:latin typeface="Cambria Math" panose="02040503050406030204" pitchFamily="18" charset="0"/>
                      </a:rPr>
                      <m:t>)</m:t>
                    </m:r>
                  </m:oMath>
                </a14:m>
                <a:r>
                  <a:rPr lang="en-US" altLang="ko-KR" sz="1600" b="1" dirty="0">
                    <a:solidFill>
                      <a:schemeClr val="tx1"/>
                    </a:solidFill>
                  </a:rPr>
                  <a:t>) : </a:t>
                </a:r>
                <a:r>
                  <a:rPr lang="ko-KR" altLang="en-US" sz="1600" b="1" dirty="0">
                    <a:solidFill>
                      <a:schemeClr val="tx1"/>
                    </a:solidFill>
                  </a:rPr>
                  <a:t>업데이트 크기</a:t>
                </a:r>
                <a:endParaRPr lang="en-US" altLang="ko-KR" sz="1600" b="1" dirty="0">
                  <a:solidFill>
                    <a:schemeClr val="tx1"/>
                  </a:solidFill>
                </a:endParaRPr>
              </a:p>
            </p:txBody>
          </p:sp>
        </mc:Choice>
        <mc:Fallback xmlns="">
          <p:sp>
            <p:nvSpPr>
              <p:cNvPr id="30" name="TextBox 29">
                <a:extLst>
                  <a:ext uri="{FF2B5EF4-FFF2-40B4-BE49-F238E27FC236}">
                    <a16:creationId xmlns:a16="http://schemas.microsoft.com/office/drawing/2014/main" id="{BD18990A-4631-44EF-93AE-40710F1920DE}"/>
                  </a:ext>
                </a:extLst>
              </p:cNvPr>
              <p:cNvSpPr txBox="1">
                <a:spLocks noRot="1" noChangeAspect="1" noMove="1" noResize="1" noEditPoints="1" noAdjustHandles="1" noChangeArrowheads="1" noChangeShapeType="1" noTextEdit="1"/>
              </p:cNvSpPr>
              <p:nvPr/>
            </p:nvSpPr>
            <p:spPr>
              <a:xfrm>
                <a:off x="1528419" y="3630634"/>
                <a:ext cx="3834867" cy="584775"/>
              </a:xfrm>
              <a:prstGeom prst="rect">
                <a:avLst/>
              </a:prstGeom>
              <a:blipFill>
                <a:blip r:embed="rId2"/>
                <a:stretch>
                  <a:fillRect l="-1272" t="-7292" b="-156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0D87498D-E330-4B0C-9831-664F6D0216BF}"/>
                  </a:ext>
                </a:extLst>
              </p:cNvPr>
              <p:cNvSpPr txBox="1"/>
              <p:nvPr/>
            </p:nvSpPr>
            <p:spPr>
              <a:xfrm>
                <a:off x="1528420" y="2124676"/>
                <a:ext cx="3063659" cy="492443"/>
              </a:xfrm>
              <a:prstGeom prst="rect">
                <a:avLst/>
              </a:prstGeom>
              <a:noFill/>
            </p:spPr>
            <p:txBody>
              <a:bodyPr wrap="none" rtlCol="0">
                <a:spAutoFit/>
              </a:bodyPr>
              <a:lstStyle/>
              <a:p>
                <a14:m>
                  <m:oMath xmlns:m="http://schemas.openxmlformats.org/officeDocument/2006/math">
                    <m:r>
                      <m:rPr>
                        <m:nor/>
                      </m:rPr>
                      <a:rPr lang="en-US" altLang="ko-KR" b="1" smtClean="0">
                        <a:latin typeface="Cambria Math" panose="02040503050406030204" pitchFamily="18" charset="0"/>
                      </a:rPr>
                      <m:t>V</m:t>
                    </m:r>
                    <m:r>
                      <a:rPr lang="en-US" altLang="ko-KR" b="1" i="1" smtClean="0">
                        <a:latin typeface="Cambria Math" panose="02040503050406030204" pitchFamily="18" charset="0"/>
                      </a:rPr>
                      <m:t>(</m:t>
                    </m:r>
                    <m:r>
                      <a:rPr lang="en-US" altLang="ko-KR" b="1" i="1" smtClean="0">
                        <a:latin typeface="Cambria Math" panose="02040503050406030204" pitchFamily="18" charset="0"/>
                      </a:rPr>
                      <m:t>𝒔</m:t>
                    </m:r>
                    <m:r>
                      <a:rPr lang="en-US" altLang="ko-KR" b="1" i="1" smtClean="0">
                        <a:latin typeface="Cambria Math" panose="02040503050406030204" pitchFamily="18" charset="0"/>
                      </a:rPr>
                      <m:t>)=</m:t>
                    </m:r>
                    <m:r>
                      <m:rPr>
                        <m:nor/>
                      </m:rPr>
                      <a:rPr lang="en-US" altLang="ko-KR" b="1">
                        <a:latin typeface="Cambria Math" panose="02040503050406030204" pitchFamily="18" charset="0"/>
                      </a:rPr>
                      <m:t>V</m:t>
                    </m:r>
                    <m:r>
                      <a:rPr lang="en-US" altLang="ko-KR" b="1" i="1">
                        <a:latin typeface="Cambria Math" panose="02040503050406030204" pitchFamily="18" charset="0"/>
                      </a:rPr>
                      <m:t>(</m:t>
                    </m:r>
                    <m:r>
                      <a:rPr lang="en-US" altLang="ko-KR" b="1" i="1">
                        <a:latin typeface="Cambria Math" panose="02040503050406030204" pitchFamily="18" charset="0"/>
                      </a:rPr>
                      <m:t>𝒔</m:t>
                    </m:r>
                    <m:r>
                      <a:rPr lang="en-US" altLang="ko-KR" b="1" i="1">
                        <a:latin typeface="Cambria Math" panose="02040503050406030204" pitchFamily="18" charset="0"/>
                      </a:rPr>
                      <m:t>)</m:t>
                    </m:r>
                  </m:oMath>
                </a14:m>
                <a:r>
                  <a:rPr lang="en-US" altLang="ko-KR" b="1" dirty="0">
                    <a:solidFill>
                      <a:schemeClr val="tx1"/>
                    </a:solidFill>
                  </a:rPr>
                  <a:t>+</a:t>
                </a:r>
                <a:r>
                  <a:rPr lang="en-US" altLang="ko-KR" b="1" dirty="0">
                    <a:ea typeface="Cambria Math" panose="02040503050406030204" pitchFamily="18" charset="0"/>
                  </a:rPr>
                  <a:t> </a:t>
                </a:r>
                <a14:m>
                  <m:oMath xmlns:m="http://schemas.openxmlformats.org/officeDocument/2006/math">
                    <m:f>
                      <m:fPr>
                        <m:ctrlPr>
                          <a:rPr lang="en-US" altLang="ko-KR" b="1" i="1">
                            <a:latin typeface="Cambria Math" panose="02040503050406030204" pitchFamily="18" charset="0"/>
                            <a:ea typeface="Cambria Math" panose="02040503050406030204" pitchFamily="18" charset="0"/>
                          </a:rPr>
                        </m:ctrlPr>
                      </m:fPr>
                      <m:num>
                        <m:r>
                          <a:rPr lang="en-US" altLang="ko-KR" b="1" i="1">
                            <a:latin typeface="Cambria Math" panose="02040503050406030204" pitchFamily="18" charset="0"/>
                            <a:ea typeface="Cambria Math" panose="02040503050406030204" pitchFamily="18" charset="0"/>
                          </a:rPr>
                          <m:t>𝟏</m:t>
                        </m:r>
                      </m:num>
                      <m:den>
                        <m:r>
                          <a:rPr lang="en-US" altLang="ko-KR" b="1" i="1">
                            <a:latin typeface="Cambria Math" panose="02040503050406030204" pitchFamily="18" charset="0"/>
                            <a:ea typeface="Cambria Math" panose="02040503050406030204" pitchFamily="18" charset="0"/>
                          </a:rPr>
                          <m:t>𝒏</m:t>
                        </m:r>
                      </m:den>
                    </m:f>
                  </m:oMath>
                </a14:m>
                <a:r>
                  <a:rPr lang="en-US" altLang="ko-KR" b="1" dirty="0">
                    <a:solidFill>
                      <a:schemeClr val="tx1"/>
                    </a:solidFill>
                  </a:rPr>
                  <a:t>(</a:t>
                </a:r>
                <a14:m>
                  <m:oMath xmlns:m="http://schemas.openxmlformats.org/officeDocument/2006/math">
                    <m:r>
                      <m:rPr>
                        <m:nor/>
                      </m:rPr>
                      <a:rPr lang="en-US" altLang="ko-KR" b="1" dirty="0" smtClean="0">
                        <a:latin typeface="Cambria Math" panose="02040503050406030204" pitchFamily="18" charset="0"/>
                      </a:rPr>
                      <m:t>G</m:t>
                    </m:r>
                    <m:r>
                      <a:rPr lang="en-US" altLang="ko-KR" b="1" i="1">
                        <a:latin typeface="Cambria Math" panose="02040503050406030204" pitchFamily="18" charset="0"/>
                      </a:rPr>
                      <m:t>(</m:t>
                    </m:r>
                    <m:r>
                      <a:rPr lang="en-US" altLang="ko-KR" b="1" i="1">
                        <a:latin typeface="Cambria Math" panose="02040503050406030204" pitchFamily="18" charset="0"/>
                      </a:rPr>
                      <m:t>𝒔</m:t>
                    </m:r>
                    <m:r>
                      <a:rPr lang="en-US" altLang="ko-KR" b="1" i="1">
                        <a:latin typeface="Cambria Math" panose="02040503050406030204" pitchFamily="18" charset="0"/>
                      </a:rPr>
                      <m:t>)</m:t>
                    </m:r>
                    <m:r>
                      <a:rPr lang="en-US" altLang="ko-KR" b="1" i="0" dirty="0" smtClean="0">
                        <a:latin typeface="Cambria Math" panose="02040503050406030204" pitchFamily="18" charset="0"/>
                      </a:rPr>
                      <m:t>−</m:t>
                    </m:r>
                    <m:r>
                      <m:rPr>
                        <m:nor/>
                      </m:rPr>
                      <a:rPr lang="en-US" altLang="ko-KR" b="1">
                        <a:latin typeface="Cambria Math" panose="02040503050406030204" pitchFamily="18" charset="0"/>
                      </a:rPr>
                      <m:t>V</m:t>
                    </m:r>
                    <m:r>
                      <a:rPr lang="en-US" altLang="ko-KR" b="1" i="1">
                        <a:latin typeface="Cambria Math" panose="02040503050406030204" pitchFamily="18" charset="0"/>
                      </a:rPr>
                      <m:t>(</m:t>
                    </m:r>
                    <m:r>
                      <a:rPr lang="en-US" altLang="ko-KR" b="1" i="1">
                        <a:latin typeface="Cambria Math" panose="02040503050406030204" pitchFamily="18" charset="0"/>
                      </a:rPr>
                      <m:t>𝒔</m:t>
                    </m:r>
                    <m:r>
                      <a:rPr lang="en-US" altLang="ko-KR" b="1" i="1">
                        <a:latin typeface="Cambria Math" panose="02040503050406030204" pitchFamily="18" charset="0"/>
                      </a:rPr>
                      <m:t>)</m:t>
                    </m:r>
                  </m:oMath>
                </a14:m>
                <a:r>
                  <a:rPr lang="en-US" altLang="ko-KR" b="1" dirty="0">
                    <a:solidFill>
                      <a:schemeClr val="tx1"/>
                    </a:solidFill>
                  </a:rPr>
                  <a:t>)</a:t>
                </a:r>
                <a:endParaRPr lang="ko-KR" altLang="en-US" b="1" dirty="0">
                  <a:solidFill>
                    <a:schemeClr val="tx1"/>
                  </a:solidFill>
                </a:endParaRPr>
              </a:p>
            </p:txBody>
          </p:sp>
        </mc:Choice>
        <mc:Fallback xmlns="">
          <p:sp>
            <p:nvSpPr>
              <p:cNvPr id="117" name="TextBox 116">
                <a:extLst>
                  <a:ext uri="{FF2B5EF4-FFF2-40B4-BE49-F238E27FC236}">
                    <a16:creationId xmlns:a16="http://schemas.microsoft.com/office/drawing/2014/main" id="{0D87498D-E330-4B0C-9831-664F6D0216BF}"/>
                  </a:ext>
                </a:extLst>
              </p:cNvPr>
              <p:cNvSpPr txBox="1">
                <a:spLocks noRot="1" noChangeAspect="1" noMove="1" noResize="1" noEditPoints="1" noAdjustHandles="1" noChangeArrowheads="1" noChangeShapeType="1" noTextEdit="1"/>
              </p:cNvSpPr>
              <p:nvPr/>
            </p:nvSpPr>
            <p:spPr>
              <a:xfrm>
                <a:off x="1528420" y="2124676"/>
                <a:ext cx="3063659" cy="492443"/>
              </a:xfrm>
              <a:prstGeom prst="rect">
                <a:avLst/>
              </a:prstGeom>
              <a:blipFill>
                <a:blip r:embed="rId3"/>
                <a:stretch>
                  <a:fillRect r="-797" b="-6250"/>
                </a:stretch>
              </a:blipFill>
            </p:spPr>
            <p:txBody>
              <a:bodyPr/>
              <a:lstStyle/>
              <a:p>
                <a:r>
                  <a:rPr lang="ko-KR" altLang="en-US">
                    <a:noFill/>
                  </a:rPr>
                  <a:t> </a:t>
                </a:r>
              </a:p>
            </p:txBody>
          </p:sp>
        </mc:Fallback>
      </mc:AlternateContent>
      <p:sp>
        <p:nvSpPr>
          <p:cNvPr id="120" name="직사각형 119">
            <a:extLst>
              <a:ext uri="{FF2B5EF4-FFF2-40B4-BE49-F238E27FC236}">
                <a16:creationId xmlns:a16="http://schemas.microsoft.com/office/drawing/2014/main" id="{3F0F5674-263F-4D10-A16B-ED6F09AD7158}"/>
              </a:ext>
            </a:extLst>
          </p:cNvPr>
          <p:cNvSpPr/>
          <p:nvPr/>
        </p:nvSpPr>
        <p:spPr>
          <a:xfrm>
            <a:off x="3234289" y="2275364"/>
            <a:ext cx="1154431" cy="227680"/>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2" name="직사각형 121">
            <a:extLst>
              <a:ext uri="{FF2B5EF4-FFF2-40B4-BE49-F238E27FC236}">
                <a16:creationId xmlns:a16="http://schemas.microsoft.com/office/drawing/2014/main" id="{9FC4EEA8-2A52-43E0-90C2-DE23EC9172C8}"/>
              </a:ext>
            </a:extLst>
          </p:cNvPr>
          <p:cNvSpPr/>
          <p:nvPr/>
        </p:nvSpPr>
        <p:spPr>
          <a:xfrm>
            <a:off x="3026021" y="2201381"/>
            <a:ext cx="127063" cy="370982"/>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8067FC3-2A41-4569-979E-CFE688C76E88}"/>
                  </a:ext>
                </a:extLst>
              </p:cNvPr>
              <p:cNvSpPr txBox="1"/>
              <p:nvPr/>
            </p:nvSpPr>
            <p:spPr>
              <a:xfrm>
                <a:off x="3591671" y="2012220"/>
                <a:ext cx="466795" cy="261610"/>
              </a:xfrm>
              <a:prstGeom prst="rect">
                <a:avLst/>
              </a:prstGeom>
              <a:noFill/>
            </p:spPr>
            <p:txBody>
              <a:bodyPr wrap="none" rtlCol="0">
                <a:spAutoFit/>
              </a:bodyPr>
              <a:lstStyle/>
              <a:p>
                <a:pPr algn="ctr"/>
                <a14:m>
                  <m:oMath xmlns:m="http://schemas.openxmlformats.org/officeDocument/2006/math">
                    <m:r>
                      <a:rPr lang="ko-KR" altLang="en-US" sz="1100" b="0" i="1">
                        <a:solidFill>
                          <a:srgbClr val="C00000"/>
                        </a:solidFill>
                        <a:latin typeface="Cambria Math" panose="02040503050406030204" pitchFamily="18" charset="0"/>
                      </a:rPr>
                      <m:t>오</m:t>
                    </m:r>
                  </m:oMath>
                </a14:m>
                <a:r>
                  <a:rPr lang="ko-KR" altLang="en-US" sz="1100" dirty="0">
                    <a:solidFill>
                      <a:srgbClr val="C00000"/>
                    </a:solidFill>
                  </a:rPr>
                  <a:t>차</a:t>
                </a:r>
              </a:p>
            </p:txBody>
          </p:sp>
        </mc:Choice>
        <mc:Fallback xmlns="">
          <p:sp>
            <p:nvSpPr>
              <p:cNvPr id="124" name="TextBox 123">
                <a:extLst>
                  <a:ext uri="{FF2B5EF4-FFF2-40B4-BE49-F238E27FC236}">
                    <a16:creationId xmlns:a16="http://schemas.microsoft.com/office/drawing/2014/main" id="{38067FC3-2A41-4569-979E-CFE688C76E88}"/>
                  </a:ext>
                </a:extLst>
              </p:cNvPr>
              <p:cNvSpPr txBox="1">
                <a:spLocks noRot="1" noChangeAspect="1" noMove="1" noResize="1" noEditPoints="1" noAdjustHandles="1" noChangeArrowheads="1" noChangeShapeType="1" noTextEdit="1"/>
              </p:cNvSpPr>
              <p:nvPr/>
            </p:nvSpPr>
            <p:spPr>
              <a:xfrm>
                <a:off x="3591671" y="2012220"/>
                <a:ext cx="466795" cy="261610"/>
              </a:xfrm>
              <a:prstGeom prst="rect">
                <a:avLst/>
              </a:prstGeom>
              <a:blipFill>
                <a:blip r:embed="rId4"/>
                <a:stretch>
                  <a:fillRect t="-2326"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CB48D235-3ED0-451C-B439-8C3037C01485}"/>
                  </a:ext>
                </a:extLst>
              </p:cNvPr>
              <p:cNvSpPr txBox="1"/>
              <p:nvPr/>
            </p:nvSpPr>
            <p:spPr>
              <a:xfrm>
                <a:off x="2688758" y="2549098"/>
                <a:ext cx="928652" cy="261610"/>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ko-KR" sz="1100" b="0" i="1" smtClean="0">
                          <a:solidFill>
                            <a:srgbClr val="C00000"/>
                          </a:solidFill>
                          <a:latin typeface="Cambria Math" panose="02040503050406030204" pitchFamily="18" charset="0"/>
                        </a:rPr>
                        <m:t>𝑠𝑡𝑒𝑝</m:t>
                      </m:r>
                      <m:r>
                        <a:rPr lang="en-US" altLang="ko-KR" sz="1100" b="0" i="1" smtClean="0">
                          <a:solidFill>
                            <a:srgbClr val="C00000"/>
                          </a:solidFill>
                          <a:latin typeface="Cambria Math" panose="02040503050406030204" pitchFamily="18" charset="0"/>
                        </a:rPr>
                        <m:t>−</m:t>
                      </m:r>
                      <m:r>
                        <a:rPr lang="en-US" altLang="ko-KR" sz="1100" b="0" i="1" smtClean="0">
                          <a:solidFill>
                            <a:srgbClr val="C00000"/>
                          </a:solidFill>
                          <a:latin typeface="Cambria Math" panose="02040503050406030204" pitchFamily="18" charset="0"/>
                        </a:rPr>
                        <m:t>𝑠𝑖𝑧𝑒</m:t>
                      </m:r>
                    </m:oMath>
                  </m:oMathPara>
                </a14:m>
                <a:endParaRPr lang="ko-KR" altLang="en-US" sz="1100" dirty="0">
                  <a:solidFill>
                    <a:srgbClr val="C00000"/>
                  </a:solidFill>
                </a:endParaRPr>
              </a:p>
            </p:txBody>
          </p:sp>
        </mc:Choice>
        <mc:Fallback xmlns="">
          <p:sp>
            <p:nvSpPr>
              <p:cNvPr id="126" name="TextBox 125">
                <a:extLst>
                  <a:ext uri="{FF2B5EF4-FFF2-40B4-BE49-F238E27FC236}">
                    <a16:creationId xmlns:a16="http://schemas.microsoft.com/office/drawing/2014/main" id="{CB48D235-3ED0-451C-B439-8C3037C01485}"/>
                  </a:ext>
                </a:extLst>
              </p:cNvPr>
              <p:cNvSpPr txBox="1">
                <a:spLocks noRot="1" noChangeAspect="1" noMove="1" noResize="1" noEditPoints="1" noAdjustHandles="1" noChangeArrowheads="1" noChangeShapeType="1" noTextEdit="1"/>
              </p:cNvSpPr>
              <p:nvPr/>
            </p:nvSpPr>
            <p:spPr>
              <a:xfrm>
                <a:off x="2688758" y="2549098"/>
                <a:ext cx="928652" cy="261610"/>
              </a:xfrm>
              <a:prstGeom prst="rect">
                <a:avLst/>
              </a:prstGeom>
              <a:blipFill>
                <a:blip r:embed="rId5"/>
                <a:stretch>
                  <a:fillRect b="-465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9E1B9547-4D20-46CA-BCC5-37ADD4489FA5}"/>
                  </a:ext>
                </a:extLst>
              </p:cNvPr>
              <p:cNvSpPr txBox="1"/>
              <p:nvPr/>
            </p:nvSpPr>
            <p:spPr>
              <a:xfrm>
                <a:off x="1528419" y="2691883"/>
                <a:ext cx="3110147" cy="369332"/>
              </a:xfrm>
              <a:prstGeom prst="rect">
                <a:avLst/>
              </a:prstGeom>
              <a:noFill/>
            </p:spPr>
            <p:txBody>
              <a:bodyPr wrap="none" rtlCol="0">
                <a:spAutoFit/>
              </a:bodyPr>
              <a:lstStyle/>
              <a:p>
                <a14:m>
                  <m:oMath xmlns:m="http://schemas.openxmlformats.org/officeDocument/2006/math">
                    <m:r>
                      <m:rPr>
                        <m:nor/>
                      </m:rPr>
                      <a:rPr lang="en-US" altLang="ko-KR" b="1" smtClean="0">
                        <a:latin typeface="Cambria Math" panose="02040503050406030204" pitchFamily="18" charset="0"/>
                      </a:rPr>
                      <m:t>V</m:t>
                    </m:r>
                    <m:r>
                      <a:rPr lang="en-US" altLang="ko-KR" b="1" i="1" smtClean="0">
                        <a:latin typeface="Cambria Math" panose="02040503050406030204" pitchFamily="18" charset="0"/>
                      </a:rPr>
                      <m:t>(</m:t>
                    </m:r>
                    <m:r>
                      <a:rPr lang="en-US" altLang="ko-KR" b="1" i="1" smtClean="0">
                        <a:latin typeface="Cambria Math" panose="02040503050406030204" pitchFamily="18" charset="0"/>
                      </a:rPr>
                      <m:t>𝒔</m:t>
                    </m:r>
                    <m:r>
                      <a:rPr lang="en-US" altLang="ko-KR" b="1" i="1" smtClean="0">
                        <a:latin typeface="Cambria Math" panose="02040503050406030204" pitchFamily="18" charset="0"/>
                      </a:rPr>
                      <m:t>)=</m:t>
                    </m:r>
                    <m:r>
                      <m:rPr>
                        <m:nor/>
                      </m:rPr>
                      <a:rPr lang="en-US" altLang="ko-KR" b="1">
                        <a:latin typeface="Cambria Math" panose="02040503050406030204" pitchFamily="18" charset="0"/>
                      </a:rPr>
                      <m:t>V</m:t>
                    </m:r>
                    <m:r>
                      <a:rPr lang="en-US" altLang="ko-KR" b="1" i="1">
                        <a:latin typeface="Cambria Math" panose="02040503050406030204" pitchFamily="18" charset="0"/>
                      </a:rPr>
                      <m:t>(</m:t>
                    </m:r>
                    <m:r>
                      <a:rPr lang="en-US" altLang="ko-KR" b="1" i="1">
                        <a:latin typeface="Cambria Math" panose="02040503050406030204" pitchFamily="18" charset="0"/>
                      </a:rPr>
                      <m:t>𝒔</m:t>
                    </m:r>
                    <m:r>
                      <a:rPr lang="en-US" altLang="ko-KR" b="1" i="1">
                        <a:latin typeface="Cambria Math" panose="02040503050406030204" pitchFamily="18" charset="0"/>
                      </a:rPr>
                      <m:t>)</m:t>
                    </m:r>
                  </m:oMath>
                </a14:m>
                <a:r>
                  <a:rPr lang="en-US" altLang="ko-KR" b="1" dirty="0">
                    <a:solidFill>
                      <a:schemeClr val="tx1"/>
                    </a:solidFill>
                  </a:rPr>
                  <a:t>+</a:t>
                </a:r>
                <a:r>
                  <a:rPr lang="en-US" altLang="ko-KR" b="1" dirty="0">
                    <a:ea typeface="Cambria Math" panose="02040503050406030204" pitchFamily="18" charset="0"/>
                  </a:rPr>
                  <a:t> </a:t>
                </a:r>
                <a14:m>
                  <m:oMath xmlns:m="http://schemas.openxmlformats.org/officeDocument/2006/math">
                    <m:r>
                      <a:rPr lang="ko-KR" altLang="en-US" b="1" i="1" dirty="0" smtClean="0">
                        <a:latin typeface="Cambria Math" panose="02040503050406030204" pitchFamily="18" charset="0"/>
                        <a:ea typeface="Cambria Math" panose="02040503050406030204" pitchFamily="18" charset="0"/>
                      </a:rPr>
                      <m:t>𝜶</m:t>
                    </m:r>
                  </m:oMath>
                </a14:m>
                <a:r>
                  <a:rPr lang="en-US" altLang="ko-KR" b="1" dirty="0">
                    <a:solidFill>
                      <a:schemeClr val="tx1"/>
                    </a:solidFill>
                  </a:rPr>
                  <a:t>(</a:t>
                </a:r>
                <a14:m>
                  <m:oMath xmlns:m="http://schemas.openxmlformats.org/officeDocument/2006/math">
                    <m:r>
                      <m:rPr>
                        <m:nor/>
                      </m:rPr>
                      <a:rPr lang="en-US" altLang="ko-KR" b="1" dirty="0" smtClean="0">
                        <a:latin typeface="Cambria Math" panose="02040503050406030204" pitchFamily="18" charset="0"/>
                      </a:rPr>
                      <m:t>G</m:t>
                    </m:r>
                    <m:r>
                      <a:rPr lang="en-US" altLang="ko-KR" b="1" i="1">
                        <a:latin typeface="Cambria Math" panose="02040503050406030204" pitchFamily="18" charset="0"/>
                      </a:rPr>
                      <m:t>(</m:t>
                    </m:r>
                    <m:r>
                      <a:rPr lang="en-US" altLang="ko-KR" b="1" i="1">
                        <a:latin typeface="Cambria Math" panose="02040503050406030204" pitchFamily="18" charset="0"/>
                      </a:rPr>
                      <m:t>𝒔</m:t>
                    </m:r>
                    <m:r>
                      <a:rPr lang="en-US" altLang="ko-KR" b="1" i="1">
                        <a:latin typeface="Cambria Math" panose="02040503050406030204" pitchFamily="18" charset="0"/>
                      </a:rPr>
                      <m:t>)</m:t>
                    </m:r>
                    <m:r>
                      <a:rPr lang="en-US" altLang="ko-KR" b="1" i="0" dirty="0" smtClean="0">
                        <a:latin typeface="Cambria Math" panose="02040503050406030204" pitchFamily="18" charset="0"/>
                      </a:rPr>
                      <m:t>−</m:t>
                    </m:r>
                    <m:r>
                      <m:rPr>
                        <m:nor/>
                      </m:rPr>
                      <a:rPr lang="en-US" altLang="ko-KR" b="1">
                        <a:latin typeface="Cambria Math" panose="02040503050406030204" pitchFamily="18" charset="0"/>
                      </a:rPr>
                      <m:t>V</m:t>
                    </m:r>
                    <m:r>
                      <a:rPr lang="en-US" altLang="ko-KR" b="1" i="1">
                        <a:latin typeface="Cambria Math" panose="02040503050406030204" pitchFamily="18" charset="0"/>
                      </a:rPr>
                      <m:t>(</m:t>
                    </m:r>
                    <m:r>
                      <a:rPr lang="en-US" altLang="ko-KR" b="1" i="1">
                        <a:latin typeface="Cambria Math" panose="02040503050406030204" pitchFamily="18" charset="0"/>
                      </a:rPr>
                      <m:t>𝒔</m:t>
                    </m:r>
                    <m:r>
                      <a:rPr lang="en-US" altLang="ko-KR" b="1" i="1">
                        <a:latin typeface="Cambria Math" panose="02040503050406030204" pitchFamily="18" charset="0"/>
                      </a:rPr>
                      <m:t>)</m:t>
                    </m:r>
                  </m:oMath>
                </a14:m>
                <a:r>
                  <a:rPr lang="en-US" altLang="ko-KR" b="1" dirty="0">
                    <a:solidFill>
                      <a:schemeClr val="tx1"/>
                    </a:solidFill>
                  </a:rPr>
                  <a:t>)</a:t>
                </a:r>
                <a:endParaRPr lang="ko-KR" altLang="en-US" b="1" dirty="0">
                  <a:solidFill>
                    <a:schemeClr val="tx1"/>
                  </a:solidFill>
                </a:endParaRPr>
              </a:p>
            </p:txBody>
          </p:sp>
        </mc:Choice>
        <mc:Fallback xmlns="">
          <p:sp>
            <p:nvSpPr>
              <p:cNvPr id="128" name="TextBox 127">
                <a:extLst>
                  <a:ext uri="{FF2B5EF4-FFF2-40B4-BE49-F238E27FC236}">
                    <a16:creationId xmlns:a16="http://schemas.microsoft.com/office/drawing/2014/main" id="{9E1B9547-4D20-46CA-BCC5-37ADD4489FA5}"/>
                  </a:ext>
                </a:extLst>
              </p:cNvPr>
              <p:cNvSpPr txBox="1">
                <a:spLocks noRot="1" noChangeAspect="1" noMove="1" noResize="1" noEditPoints="1" noAdjustHandles="1" noChangeArrowheads="1" noChangeShapeType="1" noTextEdit="1"/>
              </p:cNvSpPr>
              <p:nvPr/>
            </p:nvSpPr>
            <p:spPr>
              <a:xfrm>
                <a:off x="1528419" y="2691883"/>
                <a:ext cx="3110147" cy="369332"/>
              </a:xfrm>
              <a:prstGeom prst="rect">
                <a:avLst/>
              </a:prstGeom>
              <a:blipFill>
                <a:blip r:embed="rId6"/>
                <a:stretch>
                  <a:fillRect t="-10000" r="-588" b="-26667"/>
                </a:stretch>
              </a:blipFill>
            </p:spPr>
            <p:txBody>
              <a:bodyPr/>
              <a:lstStyle/>
              <a:p>
                <a:r>
                  <a:rPr lang="ko-KR" altLang="en-US">
                    <a:noFill/>
                  </a:rPr>
                  <a:t> </a:t>
                </a:r>
              </a:p>
            </p:txBody>
          </p:sp>
        </mc:Fallback>
      </mc:AlternateContent>
      <p:sp>
        <p:nvSpPr>
          <p:cNvPr id="130" name="직사각형 129">
            <a:extLst>
              <a:ext uri="{FF2B5EF4-FFF2-40B4-BE49-F238E27FC236}">
                <a16:creationId xmlns:a16="http://schemas.microsoft.com/office/drawing/2014/main" id="{07AC0E3C-954D-4D3A-A916-56D06345659F}"/>
              </a:ext>
            </a:extLst>
          </p:cNvPr>
          <p:cNvSpPr/>
          <p:nvPr/>
        </p:nvSpPr>
        <p:spPr>
          <a:xfrm>
            <a:off x="3037069" y="2788505"/>
            <a:ext cx="164836" cy="234913"/>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2" name="TextBox 131">
            <a:extLst>
              <a:ext uri="{FF2B5EF4-FFF2-40B4-BE49-F238E27FC236}">
                <a16:creationId xmlns:a16="http://schemas.microsoft.com/office/drawing/2014/main" id="{CC947093-EF4A-44E7-A358-74466728AB32}"/>
              </a:ext>
            </a:extLst>
          </p:cNvPr>
          <p:cNvSpPr txBox="1"/>
          <p:nvPr/>
        </p:nvSpPr>
        <p:spPr>
          <a:xfrm>
            <a:off x="1418474" y="3067883"/>
            <a:ext cx="3469219" cy="261610"/>
          </a:xfrm>
          <a:prstGeom prst="rect">
            <a:avLst/>
          </a:prstGeom>
          <a:noFill/>
        </p:spPr>
        <p:txBody>
          <a:bodyPr wrap="none" rtlCol="0">
            <a:spAutoFit/>
          </a:bodyPr>
          <a:lstStyle/>
          <a:p>
            <a:pPr algn="ctr"/>
            <a:r>
              <a:rPr lang="en-US" altLang="ko-KR" sz="1100" b="1" dirty="0">
                <a:solidFill>
                  <a:srgbClr val="C00000"/>
                </a:solidFill>
              </a:rPr>
              <a:t>Monte-Carlo </a:t>
            </a:r>
            <a:r>
              <a:rPr lang="ko-KR" altLang="en-US" sz="1100" b="1" dirty="0">
                <a:solidFill>
                  <a:srgbClr val="C00000"/>
                </a:solidFill>
              </a:rPr>
              <a:t>예측에서 가치함수 업데이트의 </a:t>
            </a:r>
            <a:r>
              <a:rPr lang="ko-KR" altLang="en-US" sz="1100" b="1" dirty="0" err="1">
                <a:solidFill>
                  <a:srgbClr val="C00000"/>
                </a:solidFill>
              </a:rPr>
              <a:t>일반식</a:t>
            </a:r>
            <a:endParaRPr lang="ko-KR" altLang="en-US" sz="1100" b="1" dirty="0">
              <a:solidFill>
                <a:srgbClr val="C00000"/>
              </a:solidFill>
            </a:endParaRPr>
          </a:p>
        </p:txBody>
      </p:sp>
      <p:sp>
        <p:nvSpPr>
          <p:cNvPr id="3" name="TextBox 2">
            <a:extLst>
              <a:ext uri="{FF2B5EF4-FFF2-40B4-BE49-F238E27FC236}">
                <a16:creationId xmlns:a16="http://schemas.microsoft.com/office/drawing/2014/main" id="{6A54732C-E51B-4B27-932F-1FB7CAD72BCE}"/>
              </a:ext>
            </a:extLst>
          </p:cNvPr>
          <p:cNvSpPr txBox="1"/>
          <p:nvPr/>
        </p:nvSpPr>
        <p:spPr>
          <a:xfrm>
            <a:off x="757212" y="4805389"/>
            <a:ext cx="11205662" cy="646331"/>
          </a:xfrm>
          <a:prstGeom prst="rect">
            <a:avLst/>
          </a:prstGeom>
          <a:noFill/>
        </p:spPr>
        <p:txBody>
          <a:bodyPr wrap="square" rtlCol="0">
            <a:spAutoFit/>
          </a:bodyPr>
          <a:lstStyle/>
          <a:p>
            <a:pPr marL="342900" indent="-342900">
              <a:buFont typeface="Arial" panose="020B0604020202020204" pitchFamily="34" charset="0"/>
              <a:buChar char="•"/>
            </a:pPr>
            <a:r>
              <a:rPr lang="ko-KR" altLang="en-US" dirty="0"/>
              <a:t>다음 </a:t>
            </a:r>
            <a:r>
              <a:rPr lang="en-US" altLang="ko-KR" b="1" dirty="0"/>
              <a:t>Temporal-difference prediction(</a:t>
            </a:r>
            <a:r>
              <a:rPr lang="ko-KR" altLang="en-US" b="1" dirty="0"/>
              <a:t>시간차 예측</a:t>
            </a:r>
            <a:r>
              <a:rPr lang="en-US" altLang="ko-KR" b="1" dirty="0"/>
              <a:t>) </a:t>
            </a:r>
            <a:r>
              <a:rPr lang="ko-KR" altLang="en-US" dirty="0"/>
              <a:t>방법에서는 </a:t>
            </a:r>
            <a:r>
              <a:rPr lang="ko-KR" altLang="en-US" b="1" dirty="0"/>
              <a:t>위 </a:t>
            </a:r>
            <a:r>
              <a:rPr lang="en-US" altLang="ko-KR" b="1" dirty="0"/>
              <a:t>1</a:t>
            </a:r>
            <a:r>
              <a:rPr lang="ko-KR" altLang="en-US" b="1" dirty="0"/>
              <a:t>번의 </a:t>
            </a:r>
            <a:r>
              <a:rPr lang="en-US" altLang="ko-KR" b="1" dirty="0"/>
              <a:t>update</a:t>
            </a:r>
            <a:r>
              <a:rPr lang="ko-KR" altLang="en-US" b="1" dirty="0"/>
              <a:t>의 목표가 변하고 나머지는 동일</a:t>
            </a:r>
            <a:endParaRPr lang="en-US" altLang="ko-KR" b="1" dirty="0"/>
          </a:p>
        </p:txBody>
      </p:sp>
    </p:spTree>
    <p:extLst>
      <p:ext uri="{BB962C8B-B14F-4D97-AF65-F5344CB8AC3E}">
        <p14:creationId xmlns:p14="http://schemas.microsoft.com/office/powerpoint/2010/main" val="36198877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a:solidFill>
                  <a:schemeClr val="accent6">
                    <a:lumMod val="75000"/>
                  </a:schemeClr>
                </a:solidFill>
              </a:rPr>
              <a:t>강화학습과 정책 평가 </a:t>
            </a:r>
            <a:r>
              <a:rPr lang="en-US" altLang="ko-KR" b="1" dirty="0">
                <a:solidFill>
                  <a:schemeClr val="accent6">
                    <a:lumMod val="75000"/>
                  </a:schemeClr>
                </a:solidFill>
              </a:rPr>
              <a:t>2 : </a:t>
            </a:r>
            <a:r>
              <a:rPr lang="ko-KR" altLang="en-US" b="1" dirty="0">
                <a:solidFill>
                  <a:schemeClr val="accent6">
                    <a:lumMod val="75000"/>
                  </a:schemeClr>
                </a:solidFill>
              </a:rPr>
              <a:t>시간차 예측</a:t>
            </a:r>
            <a:endParaRPr lang="en-US" altLang="ko-KR" b="1" dirty="0">
              <a:solidFill>
                <a:schemeClr val="accent6">
                  <a:lumMod val="75000"/>
                </a:schemeClr>
              </a:solidFill>
            </a:endParaRPr>
          </a:p>
        </p:txBody>
      </p:sp>
      <p:sp>
        <p:nvSpPr>
          <p:cNvPr id="10" name="TextBox 9">
            <a:extLst>
              <a:ext uri="{FF2B5EF4-FFF2-40B4-BE49-F238E27FC236}">
                <a16:creationId xmlns:a16="http://schemas.microsoft.com/office/drawing/2014/main" id="{A1D79B17-65F1-464E-95C7-7C061249B26F}"/>
              </a:ext>
            </a:extLst>
          </p:cNvPr>
          <p:cNvSpPr txBox="1"/>
          <p:nvPr/>
        </p:nvSpPr>
        <p:spPr>
          <a:xfrm>
            <a:off x="757212" y="1642888"/>
            <a:ext cx="11205662" cy="1477328"/>
          </a:xfrm>
          <a:prstGeom prst="rect">
            <a:avLst/>
          </a:prstGeom>
          <a:noFill/>
        </p:spPr>
        <p:txBody>
          <a:bodyPr wrap="square" rtlCol="0">
            <a:spAutoFit/>
          </a:bodyPr>
          <a:lstStyle/>
          <a:p>
            <a:pPr marL="342900" indent="-342900">
              <a:buFont typeface="Arial" panose="020B0604020202020204" pitchFamily="34" charset="0"/>
              <a:buChar char="•"/>
            </a:pPr>
            <a:r>
              <a:rPr lang="en-US" altLang="ko-KR" b="1" dirty="0"/>
              <a:t>Temporal-difference</a:t>
            </a:r>
            <a:r>
              <a:rPr lang="en-US" altLang="ko-KR" dirty="0"/>
              <a:t> </a:t>
            </a:r>
            <a:r>
              <a:rPr lang="en-US" altLang="ko-KR" b="1" dirty="0"/>
              <a:t>Prediction(</a:t>
            </a:r>
            <a:r>
              <a:rPr lang="ko-KR" altLang="en-US" b="1" dirty="0"/>
              <a:t>시간차 예측</a:t>
            </a:r>
            <a:r>
              <a:rPr lang="en-US" altLang="ko-KR" b="1" dirty="0"/>
              <a:t>)</a:t>
            </a:r>
          </a:p>
          <a:p>
            <a:pPr marL="800100" lvl="1" indent="-342900">
              <a:buFont typeface="Arial" panose="020B0604020202020204" pitchFamily="34" charset="0"/>
              <a:buChar char="•"/>
            </a:pPr>
            <a:r>
              <a:rPr lang="ko-KR" altLang="en-US" dirty="0"/>
              <a:t>강화학습에서 가장 중요한 </a:t>
            </a:r>
            <a:r>
              <a:rPr lang="en-US" altLang="ko-KR" dirty="0"/>
              <a:t>idea </a:t>
            </a:r>
            <a:r>
              <a:rPr lang="ko-KR" altLang="en-US" dirty="0"/>
              <a:t>중 하나가 바로 시간차</a:t>
            </a:r>
            <a:r>
              <a:rPr lang="en-US" altLang="ko-KR" dirty="0"/>
              <a:t>(Temporal-difference)</a:t>
            </a:r>
          </a:p>
          <a:p>
            <a:pPr marL="800100" lvl="1" indent="-342900">
              <a:buFont typeface="Arial" panose="020B0604020202020204" pitchFamily="34" charset="0"/>
              <a:buChar char="•"/>
            </a:pPr>
            <a:r>
              <a:rPr lang="en-US" altLang="ko-KR" dirty="0"/>
              <a:t>Monte-Carlo Prediction</a:t>
            </a:r>
            <a:r>
              <a:rPr lang="ko-KR" altLang="en-US" dirty="0"/>
              <a:t>은 </a:t>
            </a:r>
            <a:r>
              <a:rPr lang="en-US" altLang="ko-KR" dirty="0"/>
              <a:t>real-time</a:t>
            </a:r>
            <a:r>
              <a:rPr lang="ko-KR" altLang="en-US" dirty="0"/>
              <a:t>이 아님</a:t>
            </a:r>
            <a:endParaRPr lang="en-US" altLang="ko-KR" dirty="0"/>
          </a:p>
          <a:p>
            <a:pPr marL="800100" lvl="1" indent="-342900">
              <a:buFont typeface="Arial" panose="020B0604020202020204" pitchFamily="34" charset="0"/>
              <a:buChar char="•"/>
            </a:pPr>
            <a:r>
              <a:rPr lang="en-US" altLang="ko-KR" dirty="0"/>
              <a:t>Episode</a:t>
            </a:r>
            <a:r>
              <a:rPr lang="ko-KR" altLang="en-US" dirty="0"/>
              <a:t>의 끝이 없거나 길이가 긴 경우 방법은 적합하지 않음</a:t>
            </a:r>
            <a:endParaRPr lang="en-US" altLang="ko-KR" dirty="0"/>
          </a:p>
          <a:p>
            <a:pPr marL="800100" lvl="1" indent="-342900">
              <a:buFont typeface="Arial" panose="020B0604020202020204" pitchFamily="34" charset="0"/>
              <a:buChar char="•"/>
            </a:pPr>
            <a:r>
              <a:rPr lang="ko-KR" altLang="en-US" dirty="0"/>
              <a:t>따라서</a:t>
            </a:r>
            <a:r>
              <a:rPr lang="en-US" altLang="ko-KR" dirty="0"/>
              <a:t>, Episode</a:t>
            </a:r>
            <a:r>
              <a:rPr lang="ko-KR" altLang="en-US" dirty="0"/>
              <a:t>가 아닌 </a:t>
            </a:r>
            <a:r>
              <a:rPr lang="en-US" altLang="ko-KR" dirty="0"/>
              <a:t>time-step</a:t>
            </a:r>
            <a:r>
              <a:rPr lang="ko-KR" altLang="en-US" dirty="0"/>
              <a:t>마다 가치함수를 </a:t>
            </a:r>
            <a:r>
              <a:rPr lang="en-US" altLang="ko-KR" dirty="0"/>
              <a:t>update</a:t>
            </a:r>
            <a:r>
              <a:rPr lang="ko-KR" altLang="en-US" dirty="0"/>
              <a:t>하는 방법을 필요로 함</a:t>
            </a:r>
            <a:endParaRPr lang="en-US" altLang="ko-KR" dirty="0"/>
          </a:p>
        </p:txBody>
      </p:sp>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37</a:t>
            </a:fld>
            <a:endParaRPr lang="ko-KR" altLang="en-US"/>
          </a:p>
        </p:txBody>
      </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9E1B9547-4D20-46CA-BCC5-37ADD4489FA5}"/>
                  </a:ext>
                </a:extLst>
              </p:cNvPr>
              <p:cNvSpPr txBox="1"/>
              <p:nvPr/>
            </p:nvSpPr>
            <p:spPr>
              <a:xfrm>
                <a:off x="1840700" y="3429000"/>
                <a:ext cx="3250955" cy="369332"/>
              </a:xfrm>
              <a:prstGeom prst="rect">
                <a:avLst/>
              </a:prstGeom>
              <a:noFill/>
            </p:spPr>
            <p:txBody>
              <a:bodyPr wrap="none" rtlCol="0">
                <a:spAutoFit/>
              </a:bodyPr>
              <a:lstStyle/>
              <a:p>
                <a14:m>
                  <m:oMath xmlns:m="http://schemas.openxmlformats.org/officeDocument/2006/math">
                    <m:r>
                      <m:rPr>
                        <m:nor/>
                      </m:rPr>
                      <a:rPr lang="en-US" altLang="ko-KR" b="1" smtClean="0">
                        <a:latin typeface="Cambria Math" panose="02040503050406030204" pitchFamily="18" charset="0"/>
                      </a:rPr>
                      <m:t>V</m:t>
                    </m:r>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i="0" smtClean="0">
                            <a:latin typeface="Cambria Math" panose="02040503050406030204" pitchFamily="18" charset="0"/>
                          </a:rPr>
                          <m:t>S</m:t>
                        </m:r>
                      </m:e>
                      <m:sub>
                        <m:r>
                          <a:rPr lang="en-US" altLang="ko-KR" b="1" i="1" smtClean="0">
                            <a:latin typeface="Cambria Math" panose="02040503050406030204" pitchFamily="18" charset="0"/>
                          </a:rPr>
                          <m:t>𝒕</m:t>
                        </m:r>
                      </m:sub>
                    </m:sSub>
                    <m:r>
                      <a:rPr lang="en-US" altLang="ko-KR" b="1" i="1" smtClean="0">
                        <a:latin typeface="Cambria Math" panose="02040503050406030204" pitchFamily="18" charset="0"/>
                      </a:rPr>
                      <m:t>)</m:t>
                    </m:r>
                    <m:r>
                      <m:rPr>
                        <m:nor/>
                      </m:rPr>
                      <a:rPr lang="en-US" altLang="ko-KR" b="1" i="0" smtClean="0">
                        <a:latin typeface="Cambria Math" panose="02040503050406030204" pitchFamily="18" charset="0"/>
                      </a:rPr>
                      <m:t> </m:t>
                    </m:r>
                    <m:r>
                      <a:rPr lang="en-US" altLang="ko-KR" b="1" i="1" smtClean="0">
                        <a:latin typeface="Cambria Math" panose="02040503050406030204" pitchFamily="18" charset="0"/>
                        <a:ea typeface="Cambria Math" panose="02040503050406030204" pitchFamily="18" charset="0"/>
                      </a:rPr>
                      <m:t>←</m:t>
                    </m:r>
                    <m:r>
                      <m:rPr>
                        <m:nor/>
                      </m:rPr>
                      <a:rPr lang="en-US" altLang="ko-KR" b="1" i="0" smtClean="0">
                        <a:latin typeface="Cambria Math" panose="02040503050406030204" pitchFamily="18" charset="0"/>
                        <a:ea typeface="Cambria Math" panose="02040503050406030204" pitchFamily="18" charset="0"/>
                      </a:rPr>
                      <m:t> </m:t>
                    </m:r>
                    <m:r>
                      <m:rPr>
                        <m:nor/>
                      </m:rPr>
                      <a:rPr lang="en-US" altLang="ko-KR" b="1">
                        <a:latin typeface="Cambria Math" panose="02040503050406030204" pitchFamily="18" charset="0"/>
                      </a:rPr>
                      <m:t>V</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a:t>
                </a:r>
                <a:r>
                  <a:rPr lang="en-US" altLang="ko-KR" b="1" dirty="0">
                    <a:ea typeface="Cambria Math" panose="02040503050406030204" pitchFamily="18" charset="0"/>
                  </a:rPr>
                  <a:t> </a:t>
                </a:r>
                <a14:m>
                  <m:oMath xmlns:m="http://schemas.openxmlformats.org/officeDocument/2006/math">
                    <m:r>
                      <a:rPr lang="ko-KR" altLang="en-US" b="1" i="1" dirty="0" smtClean="0">
                        <a:latin typeface="Cambria Math" panose="02040503050406030204" pitchFamily="18" charset="0"/>
                        <a:ea typeface="Cambria Math" panose="02040503050406030204" pitchFamily="18" charset="0"/>
                      </a:rPr>
                      <m:t>𝜶</m:t>
                    </m:r>
                  </m:oMath>
                </a14:m>
                <a:r>
                  <a:rPr lang="en-US" altLang="ko-KR" b="1" dirty="0">
                    <a:solidFill>
                      <a:schemeClr val="tx1"/>
                    </a:solidFill>
                  </a:rPr>
                  <a:t>(</a:t>
                </a:r>
                <a14:m>
                  <m:oMath xmlns:m="http://schemas.openxmlformats.org/officeDocument/2006/math">
                    <m:sSub>
                      <m:sSubPr>
                        <m:ctrlPr>
                          <a:rPr lang="en-US" altLang="ko-KR" b="1" i="1" smtClean="0">
                            <a:solidFill>
                              <a:srgbClr val="C00000"/>
                            </a:solidFill>
                            <a:latin typeface="Cambria Math" panose="02040503050406030204" pitchFamily="18" charset="0"/>
                          </a:rPr>
                        </m:ctrlPr>
                      </m:sSubPr>
                      <m:e>
                        <m:r>
                          <a:rPr lang="en-US" altLang="ko-KR" b="1" i="0" smtClean="0">
                            <a:solidFill>
                              <a:srgbClr val="C00000"/>
                            </a:solidFill>
                            <a:latin typeface="Cambria Math" panose="02040503050406030204" pitchFamily="18" charset="0"/>
                          </a:rPr>
                          <m:t>𝐆</m:t>
                        </m:r>
                      </m:e>
                      <m:sub>
                        <m:r>
                          <a:rPr lang="en-US" altLang="ko-KR" b="1" i="1">
                            <a:solidFill>
                              <a:srgbClr val="C00000"/>
                            </a:solidFill>
                            <a:latin typeface="Cambria Math" panose="02040503050406030204" pitchFamily="18" charset="0"/>
                          </a:rPr>
                          <m:t>𝒕</m:t>
                        </m:r>
                      </m:sub>
                    </m:sSub>
                    <m:r>
                      <a:rPr lang="en-US" altLang="ko-KR" b="1" i="0" dirty="0" smtClean="0">
                        <a:latin typeface="Cambria Math" panose="02040503050406030204" pitchFamily="18" charset="0"/>
                      </a:rPr>
                      <m:t>−</m:t>
                    </m:r>
                    <m:r>
                      <m:rPr>
                        <m:nor/>
                      </m:rPr>
                      <a:rPr lang="en-US" altLang="ko-KR" b="1">
                        <a:latin typeface="Cambria Math" panose="02040503050406030204" pitchFamily="18" charset="0"/>
                      </a:rPr>
                      <m:t>V</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a:t>
                </a:r>
                <a:endParaRPr lang="ko-KR" altLang="en-US" b="1" dirty="0">
                  <a:solidFill>
                    <a:schemeClr val="tx1"/>
                  </a:solidFill>
                </a:endParaRPr>
              </a:p>
            </p:txBody>
          </p:sp>
        </mc:Choice>
        <mc:Fallback xmlns="">
          <p:sp>
            <p:nvSpPr>
              <p:cNvPr id="128" name="TextBox 127">
                <a:extLst>
                  <a:ext uri="{FF2B5EF4-FFF2-40B4-BE49-F238E27FC236}">
                    <a16:creationId xmlns:a16="http://schemas.microsoft.com/office/drawing/2014/main" id="{9E1B9547-4D20-46CA-BCC5-37ADD4489FA5}"/>
                  </a:ext>
                </a:extLst>
              </p:cNvPr>
              <p:cNvSpPr txBox="1">
                <a:spLocks noRot="1" noChangeAspect="1" noMove="1" noResize="1" noEditPoints="1" noAdjustHandles="1" noChangeArrowheads="1" noChangeShapeType="1" noTextEdit="1"/>
              </p:cNvSpPr>
              <p:nvPr/>
            </p:nvSpPr>
            <p:spPr>
              <a:xfrm>
                <a:off x="1840700" y="3429000"/>
                <a:ext cx="3250955" cy="369332"/>
              </a:xfrm>
              <a:prstGeom prst="rect">
                <a:avLst/>
              </a:prstGeom>
              <a:blipFill>
                <a:blip r:embed="rId2"/>
                <a:stretch>
                  <a:fillRect t="-10000" r="-563" b="-25000"/>
                </a:stretch>
              </a:blipFill>
            </p:spPr>
            <p:txBody>
              <a:bodyPr/>
              <a:lstStyle/>
              <a:p>
                <a:r>
                  <a:rPr lang="ko-KR" altLang="en-US">
                    <a:noFill/>
                  </a:rPr>
                  <a:t> </a:t>
                </a:r>
              </a:p>
            </p:txBody>
          </p:sp>
        </mc:Fallback>
      </mc:AlternateContent>
      <p:sp>
        <p:nvSpPr>
          <p:cNvPr id="132" name="TextBox 131">
            <a:extLst>
              <a:ext uri="{FF2B5EF4-FFF2-40B4-BE49-F238E27FC236}">
                <a16:creationId xmlns:a16="http://schemas.microsoft.com/office/drawing/2014/main" id="{CC947093-EF4A-44E7-A358-74466728AB32}"/>
              </a:ext>
            </a:extLst>
          </p:cNvPr>
          <p:cNvSpPr txBox="1"/>
          <p:nvPr/>
        </p:nvSpPr>
        <p:spPr>
          <a:xfrm>
            <a:off x="6252245" y="2262875"/>
            <a:ext cx="4559261" cy="261610"/>
          </a:xfrm>
          <a:prstGeom prst="rect">
            <a:avLst/>
          </a:prstGeom>
          <a:noFill/>
        </p:spPr>
        <p:txBody>
          <a:bodyPr wrap="none" rtlCol="0">
            <a:spAutoFit/>
          </a:bodyPr>
          <a:lstStyle/>
          <a:p>
            <a:pPr algn="ctr"/>
            <a:r>
              <a:rPr lang="ko-KR" altLang="en-US" sz="1100" b="1" dirty="0">
                <a:solidFill>
                  <a:srgbClr val="C00000"/>
                </a:solidFill>
              </a:rPr>
              <a:t>가치함수를 업데이트 하기 위해서 </a:t>
            </a:r>
            <a:r>
              <a:rPr lang="en-US" altLang="ko-KR" sz="1100" b="1" dirty="0">
                <a:solidFill>
                  <a:srgbClr val="C00000"/>
                </a:solidFill>
              </a:rPr>
              <a:t>Episode</a:t>
            </a:r>
            <a:r>
              <a:rPr lang="ko-KR" altLang="en-US" sz="1100" b="1" dirty="0">
                <a:solidFill>
                  <a:srgbClr val="C00000"/>
                </a:solidFill>
              </a:rPr>
              <a:t>가 끝날 때까지 기다려야함</a:t>
            </a:r>
          </a:p>
        </p:txBody>
      </p:sp>
      <p:sp>
        <p:nvSpPr>
          <p:cNvPr id="3" name="TextBox 2">
            <a:extLst>
              <a:ext uri="{FF2B5EF4-FFF2-40B4-BE49-F238E27FC236}">
                <a16:creationId xmlns:a16="http://schemas.microsoft.com/office/drawing/2014/main" id="{6A54732C-E51B-4B27-932F-1FB7CAD72BCE}"/>
              </a:ext>
            </a:extLst>
          </p:cNvPr>
          <p:cNvSpPr txBox="1"/>
          <p:nvPr/>
        </p:nvSpPr>
        <p:spPr>
          <a:xfrm>
            <a:off x="757212" y="5240379"/>
            <a:ext cx="11205662" cy="646331"/>
          </a:xfrm>
          <a:prstGeom prst="rect">
            <a:avLst/>
          </a:prstGeom>
          <a:noFill/>
        </p:spPr>
        <p:txBody>
          <a:bodyPr wrap="square" rtlCol="0">
            <a:spAutoFit/>
          </a:bodyPr>
          <a:lstStyle/>
          <a:p>
            <a:pPr marL="342900" indent="-342900">
              <a:buFont typeface="Arial" panose="020B0604020202020204" pitchFamily="34" charset="0"/>
              <a:buChar char="•"/>
            </a:pPr>
            <a:r>
              <a:rPr lang="ko-KR" altLang="en-US" b="1" dirty="0"/>
              <a:t>시간차 예측에서 업데이트의 목표는 </a:t>
            </a:r>
            <a:r>
              <a:rPr lang="ko-KR" altLang="en-US" b="1" dirty="0" err="1"/>
              <a:t>반환값과</a:t>
            </a:r>
            <a:r>
              <a:rPr lang="ko-KR" altLang="en-US" b="1" dirty="0"/>
              <a:t> 달리 실제의 값은 아님</a:t>
            </a:r>
            <a:r>
              <a:rPr lang="en-US" altLang="ko-KR" b="1" dirty="0"/>
              <a:t>, </a:t>
            </a:r>
            <a:r>
              <a:rPr lang="ko-KR" altLang="en-US" b="1" dirty="0"/>
              <a:t>즉 업데이트 목표도 정확하지 않은 상태에서 가치함수를 업데이트 하는 것</a:t>
            </a:r>
            <a:r>
              <a:rPr lang="en-US" altLang="ko-KR" b="1" dirty="0"/>
              <a:t> (Bootstrap)</a:t>
            </a:r>
          </a:p>
        </p:txBody>
      </p:sp>
      <p:sp>
        <p:nvSpPr>
          <p:cNvPr id="6" name="TextBox 5">
            <a:extLst>
              <a:ext uri="{FF2B5EF4-FFF2-40B4-BE49-F238E27FC236}">
                <a16:creationId xmlns:a16="http://schemas.microsoft.com/office/drawing/2014/main" id="{3E061026-6D6D-4670-B9C1-5F5174A16A02}"/>
              </a:ext>
            </a:extLst>
          </p:cNvPr>
          <p:cNvSpPr txBox="1"/>
          <p:nvPr/>
        </p:nvSpPr>
        <p:spPr>
          <a:xfrm>
            <a:off x="2024790" y="3833596"/>
            <a:ext cx="3066865" cy="261610"/>
          </a:xfrm>
          <a:prstGeom prst="rect">
            <a:avLst/>
          </a:prstGeom>
          <a:noFill/>
        </p:spPr>
        <p:txBody>
          <a:bodyPr wrap="none" rtlCol="0">
            <a:spAutoFit/>
          </a:bodyPr>
          <a:lstStyle/>
          <a:p>
            <a:pPr algn="ctr"/>
            <a:r>
              <a:rPr lang="en-US" altLang="ko-KR" sz="1100" b="1" dirty="0">
                <a:solidFill>
                  <a:srgbClr val="C00000"/>
                </a:solidFill>
              </a:rPr>
              <a:t>Monte-Carlo </a:t>
            </a:r>
            <a:r>
              <a:rPr lang="ko-KR" altLang="en-US" sz="1100" b="1" dirty="0">
                <a:solidFill>
                  <a:srgbClr val="C00000"/>
                </a:solidFill>
              </a:rPr>
              <a:t>예측에서 가치함수 업데이트 식</a:t>
            </a:r>
          </a:p>
        </p:txBody>
      </p:sp>
      <p:sp>
        <p:nvSpPr>
          <p:cNvPr id="9" name="직사각형 8">
            <a:extLst>
              <a:ext uri="{FF2B5EF4-FFF2-40B4-BE49-F238E27FC236}">
                <a16:creationId xmlns:a16="http://schemas.microsoft.com/office/drawing/2014/main" id="{1B0CEC20-12DD-4178-89D5-5D1B3AF1C27A}"/>
              </a:ext>
            </a:extLst>
          </p:cNvPr>
          <p:cNvSpPr/>
          <p:nvPr/>
        </p:nvSpPr>
        <p:spPr>
          <a:xfrm flipH="1">
            <a:off x="8878915" y="3476396"/>
            <a:ext cx="1295219" cy="278253"/>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TextBox 10">
            <a:extLst>
              <a:ext uri="{FF2B5EF4-FFF2-40B4-BE49-F238E27FC236}">
                <a16:creationId xmlns:a16="http://schemas.microsoft.com/office/drawing/2014/main" id="{B1A3CA49-1F2F-4F3F-82FD-8974DF54D990}"/>
              </a:ext>
            </a:extLst>
          </p:cNvPr>
          <p:cNvSpPr txBox="1"/>
          <p:nvPr/>
        </p:nvSpPr>
        <p:spPr>
          <a:xfrm>
            <a:off x="7179838" y="3831582"/>
            <a:ext cx="3586238" cy="261610"/>
          </a:xfrm>
          <a:prstGeom prst="rect">
            <a:avLst/>
          </a:prstGeom>
          <a:noFill/>
        </p:spPr>
        <p:txBody>
          <a:bodyPr wrap="none" rtlCol="0">
            <a:spAutoFit/>
          </a:bodyPr>
          <a:lstStyle/>
          <a:p>
            <a:pPr algn="ctr"/>
            <a:r>
              <a:rPr lang="en-US" altLang="ko-KR" sz="1100" b="1" dirty="0">
                <a:solidFill>
                  <a:srgbClr val="C00000"/>
                </a:solidFill>
              </a:rPr>
              <a:t>Temporal-difference </a:t>
            </a:r>
            <a:r>
              <a:rPr lang="ko-KR" altLang="en-US" sz="1100" b="1" dirty="0">
                <a:solidFill>
                  <a:srgbClr val="C00000"/>
                </a:solidFill>
              </a:rPr>
              <a:t>예측에서 가치함수 업데이트 식</a:t>
            </a:r>
          </a:p>
        </p:txBody>
      </p:sp>
      <p:sp>
        <p:nvSpPr>
          <p:cNvPr id="12" name="화살표: 오른쪽 11">
            <a:extLst>
              <a:ext uri="{FF2B5EF4-FFF2-40B4-BE49-F238E27FC236}">
                <a16:creationId xmlns:a16="http://schemas.microsoft.com/office/drawing/2014/main" id="{8F35E2D4-DE18-49F8-AA79-24962F90CBC9}"/>
              </a:ext>
            </a:extLst>
          </p:cNvPr>
          <p:cNvSpPr/>
          <p:nvPr/>
        </p:nvSpPr>
        <p:spPr>
          <a:xfrm>
            <a:off x="5939756" y="3508709"/>
            <a:ext cx="317468" cy="2002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70294D7-F0E4-414A-B24C-217357C9EA1C}"/>
                  </a:ext>
                </a:extLst>
              </p:cNvPr>
              <p:cNvSpPr txBox="1"/>
              <p:nvPr/>
            </p:nvSpPr>
            <p:spPr>
              <a:xfrm>
                <a:off x="2616731" y="3228755"/>
                <a:ext cx="2747291" cy="261610"/>
              </a:xfrm>
              <a:prstGeom prst="rect">
                <a:avLst/>
              </a:prstGeom>
              <a:noFill/>
            </p:spPr>
            <p:txBody>
              <a:bodyPr wrap="none" rtlCol="0">
                <a:spAutoFit/>
              </a:bodyPr>
              <a:lstStyle/>
              <a:p>
                <a:pPr algn="ctr"/>
                <a14:m>
                  <m:oMath xmlns:m="http://schemas.openxmlformats.org/officeDocument/2006/math">
                    <m:sSub>
                      <m:sSubPr>
                        <m:ctrlPr>
                          <a:rPr lang="en-US" altLang="ko-KR" sz="1100" b="1" i="1" smtClean="0">
                            <a:solidFill>
                              <a:srgbClr val="C00000"/>
                            </a:solidFill>
                            <a:latin typeface="Cambria Math" panose="02040503050406030204" pitchFamily="18" charset="0"/>
                          </a:rPr>
                        </m:ctrlPr>
                      </m:sSubPr>
                      <m:e>
                        <m:r>
                          <a:rPr lang="en-US" altLang="ko-KR" sz="1100" b="1" i="1" smtClean="0">
                            <a:solidFill>
                              <a:srgbClr val="C00000"/>
                            </a:solidFill>
                            <a:latin typeface="Cambria Math" panose="02040503050406030204" pitchFamily="18" charset="0"/>
                          </a:rPr>
                          <m:t>𝑮</m:t>
                        </m:r>
                      </m:e>
                      <m:sub>
                        <m:r>
                          <a:rPr lang="en-US" altLang="ko-KR" sz="1100" b="1" i="1">
                            <a:solidFill>
                              <a:srgbClr val="C00000"/>
                            </a:solidFill>
                            <a:latin typeface="Cambria Math" panose="02040503050406030204" pitchFamily="18" charset="0"/>
                          </a:rPr>
                          <m:t>𝒕</m:t>
                        </m:r>
                      </m:sub>
                    </m:sSub>
                  </m:oMath>
                </a14:m>
                <a:r>
                  <a:rPr lang="ko-KR" altLang="en-US" sz="1100" b="1" i="1" dirty="0">
                    <a:solidFill>
                      <a:srgbClr val="C00000"/>
                    </a:solidFill>
                  </a:rPr>
                  <a:t> 는 </a:t>
                </a:r>
                <a:r>
                  <a:rPr lang="en-US" altLang="ko-KR" sz="1100" b="1" i="1" dirty="0">
                    <a:solidFill>
                      <a:srgbClr val="C00000"/>
                    </a:solidFill>
                  </a:rPr>
                  <a:t>Episode</a:t>
                </a:r>
                <a:r>
                  <a:rPr lang="ko-KR" altLang="en-US" sz="1100" b="1" i="1" dirty="0">
                    <a:solidFill>
                      <a:srgbClr val="C00000"/>
                    </a:solidFill>
                  </a:rPr>
                  <a:t>가 끝나야 값을 알 수 있음</a:t>
                </a:r>
              </a:p>
            </p:txBody>
          </p:sp>
        </mc:Choice>
        <mc:Fallback xmlns="">
          <p:sp>
            <p:nvSpPr>
              <p:cNvPr id="16" name="TextBox 15">
                <a:extLst>
                  <a:ext uri="{FF2B5EF4-FFF2-40B4-BE49-F238E27FC236}">
                    <a16:creationId xmlns:a16="http://schemas.microsoft.com/office/drawing/2014/main" id="{770294D7-F0E4-414A-B24C-217357C9EA1C}"/>
                  </a:ext>
                </a:extLst>
              </p:cNvPr>
              <p:cNvSpPr txBox="1">
                <a:spLocks noRot="1" noChangeAspect="1" noMove="1" noResize="1" noEditPoints="1" noAdjustHandles="1" noChangeArrowheads="1" noChangeShapeType="1" noTextEdit="1"/>
              </p:cNvSpPr>
              <p:nvPr/>
            </p:nvSpPr>
            <p:spPr>
              <a:xfrm>
                <a:off x="2616731" y="3228755"/>
                <a:ext cx="2747291" cy="261610"/>
              </a:xfrm>
              <a:prstGeom prst="rect">
                <a:avLst/>
              </a:prstGeom>
              <a:blipFill>
                <a:blip r:embed="rId3"/>
                <a:stretch>
                  <a:fillRect t="-2326"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4856394-5EF2-4406-8BF3-AC233B55EF93}"/>
                  </a:ext>
                </a:extLst>
              </p:cNvPr>
              <p:cNvSpPr txBox="1"/>
              <p:nvPr/>
            </p:nvSpPr>
            <p:spPr>
              <a:xfrm>
                <a:off x="6851111" y="3413551"/>
                <a:ext cx="4384277" cy="369332"/>
              </a:xfrm>
              <a:prstGeom prst="rect">
                <a:avLst/>
              </a:prstGeom>
              <a:noFill/>
            </p:spPr>
            <p:txBody>
              <a:bodyPr wrap="none" rtlCol="0">
                <a:spAutoFit/>
              </a:bodyPr>
              <a:lstStyle/>
              <a:p>
                <a14:m>
                  <m:oMath xmlns:m="http://schemas.openxmlformats.org/officeDocument/2006/math">
                    <m:r>
                      <m:rPr>
                        <m:nor/>
                      </m:rPr>
                      <a:rPr lang="en-US" altLang="ko-KR" b="1" smtClean="0">
                        <a:latin typeface="Cambria Math" panose="02040503050406030204" pitchFamily="18" charset="0"/>
                      </a:rPr>
                      <m:t>V</m:t>
                    </m:r>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i="0" smtClean="0">
                            <a:latin typeface="Cambria Math" panose="02040503050406030204" pitchFamily="18" charset="0"/>
                          </a:rPr>
                          <m:t>S</m:t>
                        </m:r>
                      </m:e>
                      <m:sub>
                        <m:r>
                          <a:rPr lang="en-US" altLang="ko-KR" b="1" i="1" smtClean="0">
                            <a:latin typeface="Cambria Math" panose="02040503050406030204" pitchFamily="18" charset="0"/>
                          </a:rPr>
                          <m:t>𝒕</m:t>
                        </m:r>
                      </m:sub>
                    </m:sSub>
                    <m:r>
                      <a:rPr lang="en-US" altLang="ko-KR" b="1" i="1" smtClean="0">
                        <a:latin typeface="Cambria Math" panose="02040503050406030204" pitchFamily="18" charset="0"/>
                      </a:rPr>
                      <m:t>)</m:t>
                    </m:r>
                    <m:r>
                      <m:rPr>
                        <m:nor/>
                      </m:rPr>
                      <a:rPr lang="en-US" altLang="ko-KR" b="1" i="0" smtClean="0">
                        <a:latin typeface="Cambria Math" panose="02040503050406030204" pitchFamily="18" charset="0"/>
                      </a:rPr>
                      <m:t> </m:t>
                    </m:r>
                    <m:r>
                      <a:rPr lang="en-US" altLang="ko-KR" b="1" i="1" smtClean="0">
                        <a:latin typeface="Cambria Math" panose="02040503050406030204" pitchFamily="18" charset="0"/>
                        <a:ea typeface="Cambria Math" panose="02040503050406030204" pitchFamily="18" charset="0"/>
                      </a:rPr>
                      <m:t>←</m:t>
                    </m:r>
                    <m:r>
                      <m:rPr>
                        <m:nor/>
                      </m:rPr>
                      <a:rPr lang="en-US" altLang="ko-KR" b="1" i="0" smtClean="0">
                        <a:latin typeface="Cambria Math" panose="02040503050406030204" pitchFamily="18" charset="0"/>
                        <a:ea typeface="Cambria Math" panose="02040503050406030204" pitchFamily="18" charset="0"/>
                      </a:rPr>
                      <m:t> </m:t>
                    </m:r>
                    <m:r>
                      <m:rPr>
                        <m:nor/>
                      </m:rPr>
                      <a:rPr lang="en-US" altLang="ko-KR" b="1">
                        <a:latin typeface="Cambria Math" panose="02040503050406030204" pitchFamily="18" charset="0"/>
                      </a:rPr>
                      <m:t>V</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a:t>
                </a:r>
                <a:r>
                  <a:rPr lang="en-US" altLang="ko-KR" b="1" dirty="0">
                    <a:ea typeface="Cambria Math" panose="02040503050406030204" pitchFamily="18" charset="0"/>
                  </a:rPr>
                  <a:t> </a:t>
                </a:r>
                <a14:m>
                  <m:oMath xmlns:m="http://schemas.openxmlformats.org/officeDocument/2006/math">
                    <m:r>
                      <a:rPr lang="ko-KR" altLang="en-US" b="1" i="1" dirty="0" smtClean="0">
                        <a:latin typeface="Cambria Math" panose="02040503050406030204" pitchFamily="18" charset="0"/>
                        <a:ea typeface="Cambria Math" panose="02040503050406030204" pitchFamily="18" charset="0"/>
                      </a:rPr>
                      <m:t>𝜶</m:t>
                    </m:r>
                  </m:oMath>
                </a14:m>
                <a:r>
                  <a:rPr lang="en-US" altLang="ko-KR" b="1" dirty="0">
                    <a:solidFill>
                      <a:schemeClr val="tx1"/>
                    </a:solidFill>
                  </a:rPr>
                  <a:t>(</a:t>
                </a:r>
                <a14:m>
                  <m:oMath xmlns:m="http://schemas.openxmlformats.org/officeDocument/2006/math">
                    <m:r>
                      <a:rPr lang="en-US" altLang="ko-KR" b="1" i="1" smtClean="0">
                        <a:solidFill>
                          <a:srgbClr val="C00000"/>
                        </a:solidFill>
                        <a:latin typeface="Cambria Math" panose="02040503050406030204" pitchFamily="18" charset="0"/>
                      </a:rPr>
                      <m:t>𝑹</m:t>
                    </m:r>
                    <m:r>
                      <a:rPr lang="en-US" altLang="ko-KR" b="1" i="0" smtClean="0">
                        <a:solidFill>
                          <a:srgbClr val="C00000"/>
                        </a:solidFill>
                        <a:latin typeface="Cambria Math" panose="02040503050406030204" pitchFamily="18" charset="0"/>
                      </a:rPr>
                      <m:t>+</m:t>
                    </m:r>
                    <m:r>
                      <a:rPr lang="ko-KR" altLang="en-US" b="1" i="1">
                        <a:solidFill>
                          <a:srgbClr val="C00000"/>
                        </a:solidFill>
                        <a:latin typeface="Cambria Math" panose="02040503050406030204" pitchFamily="18" charset="0"/>
                      </a:rPr>
                      <m:t>𝜸</m:t>
                    </m:r>
                    <m:r>
                      <m:rPr>
                        <m:nor/>
                      </m:rPr>
                      <a:rPr lang="en-US" altLang="ko-KR" b="1">
                        <a:solidFill>
                          <a:srgbClr val="C00000"/>
                        </a:solidFill>
                        <a:latin typeface="Cambria Math" panose="02040503050406030204" pitchFamily="18" charset="0"/>
                      </a:rPr>
                      <m:t>V</m:t>
                    </m:r>
                    <m:r>
                      <a:rPr lang="en-US" altLang="ko-KR" b="1" i="1">
                        <a:solidFill>
                          <a:srgbClr val="C00000"/>
                        </a:solidFill>
                        <a:latin typeface="Cambria Math" panose="02040503050406030204" pitchFamily="18" charset="0"/>
                      </a:rPr>
                      <m:t>(</m:t>
                    </m:r>
                    <m:sSub>
                      <m:sSubPr>
                        <m:ctrlPr>
                          <a:rPr lang="en-US" altLang="ko-KR" b="1" i="1">
                            <a:solidFill>
                              <a:srgbClr val="C00000"/>
                            </a:solidFill>
                            <a:latin typeface="Cambria Math" panose="02040503050406030204" pitchFamily="18" charset="0"/>
                          </a:rPr>
                        </m:ctrlPr>
                      </m:sSubPr>
                      <m:e>
                        <m:r>
                          <m:rPr>
                            <m:nor/>
                          </m:rPr>
                          <a:rPr lang="en-US" altLang="ko-KR" b="1">
                            <a:solidFill>
                              <a:srgbClr val="C00000"/>
                            </a:solidFill>
                            <a:latin typeface="Cambria Math" panose="02040503050406030204" pitchFamily="18" charset="0"/>
                          </a:rPr>
                          <m:t>S</m:t>
                        </m:r>
                      </m:e>
                      <m:sub>
                        <m:r>
                          <a:rPr lang="en-US" altLang="ko-KR" b="1" i="1">
                            <a:solidFill>
                              <a:srgbClr val="C00000"/>
                            </a:solidFill>
                            <a:latin typeface="Cambria Math" panose="02040503050406030204" pitchFamily="18" charset="0"/>
                          </a:rPr>
                          <m:t>𝒕</m:t>
                        </m:r>
                        <m:r>
                          <a:rPr lang="en-US" altLang="ko-KR" b="1" i="1" smtClean="0">
                            <a:solidFill>
                              <a:srgbClr val="C00000"/>
                            </a:solidFill>
                            <a:latin typeface="Cambria Math" panose="02040503050406030204" pitchFamily="18" charset="0"/>
                          </a:rPr>
                          <m:t>+</m:t>
                        </m:r>
                        <m:r>
                          <a:rPr lang="en-US" altLang="ko-KR" b="1" i="1" smtClean="0">
                            <a:solidFill>
                              <a:srgbClr val="C00000"/>
                            </a:solidFill>
                            <a:latin typeface="Cambria Math" panose="02040503050406030204" pitchFamily="18" charset="0"/>
                          </a:rPr>
                          <m:t>𝟏</m:t>
                        </m:r>
                      </m:sub>
                    </m:sSub>
                    <m:r>
                      <a:rPr lang="en-US" altLang="ko-KR" b="1" i="1">
                        <a:solidFill>
                          <a:srgbClr val="C00000"/>
                        </a:solidFill>
                        <a:latin typeface="Cambria Math" panose="02040503050406030204" pitchFamily="18" charset="0"/>
                      </a:rPr>
                      <m:t>)</m:t>
                    </m:r>
                    <m:r>
                      <a:rPr lang="en-US" altLang="ko-KR" b="1" i="0" dirty="0" smtClean="0">
                        <a:latin typeface="Cambria Math" panose="02040503050406030204" pitchFamily="18" charset="0"/>
                      </a:rPr>
                      <m:t>−</m:t>
                    </m:r>
                    <m:r>
                      <m:rPr>
                        <m:nor/>
                      </m:rPr>
                      <a:rPr lang="en-US" altLang="ko-KR" b="1" i="0" dirty="0" smtClean="0">
                        <a:latin typeface="Cambria Math" panose="02040503050406030204" pitchFamily="18" charset="0"/>
                      </a:rPr>
                      <m:t> </m:t>
                    </m:r>
                    <m:r>
                      <m:rPr>
                        <m:nor/>
                      </m:rPr>
                      <a:rPr lang="en-US" altLang="ko-KR" b="1">
                        <a:latin typeface="Cambria Math" panose="02040503050406030204" pitchFamily="18" charset="0"/>
                      </a:rPr>
                      <m:t>V</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a:t>
                </a:r>
                <a:endParaRPr lang="ko-KR" altLang="en-US" b="1" dirty="0">
                  <a:solidFill>
                    <a:schemeClr val="tx1"/>
                  </a:solidFill>
                </a:endParaRPr>
              </a:p>
            </p:txBody>
          </p:sp>
        </mc:Choice>
        <mc:Fallback xmlns="">
          <p:sp>
            <p:nvSpPr>
              <p:cNvPr id="20" name="TextBox 19">
                <a:extLst>
                  <a:ext uri="{FF2B5EF4-FFF2-40B4-BE49-F238E27FC236}">
                    <a16:creationId xmlns:a16="http://schemas.microsoft.com/office/drawing/2014/main" id="{C4856394-5EF2-4406-8BF3-AC233B55EF93}"/>
                  </a:ext>
                </a:extLst>
              </p:cNvPr>
              <p:cNvSpPr txBox="1">
                <a:spLocks noRot="1" noChangeAspect="1" noMove="1" noResize="1" noEditPoints="1" noAdjustHandles="1" noChangeArrowheads="1" noChangeShapeType="1" noTextEdit="1"/>
              </p:cNvSpPr>
              <p:nvPr/>
            </p:nvSpPr>
            <p:spPr>
              <a:xfrm>
                <a:off x="6851111" y="3413551"/>
                <a:ext cx="4384277" cy="369332"/>
              </a:xfrm>
              <a:prstGeom prst="rect">
                <a:avLst/>
              </a:prstGeom>
              <a:blipFill>
                <a:blip r:embed="rId4"/>
                <a:stretch>
                  <a:fillRect t="-9836" r="-278"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2BD6A4D-A70F-4A34-97F0-10A1B83505FE}"/>
                  </a:ext>
                </a:extLst>
              </p:cNvPr>
              <p:cNvSpPr txBox="1"/>
              <p:nvPr/>
            </p:nvSpPr>
            <p:spPr>
              <a:xfrm>
                <a:off x="7382635" y="3059478"/>
                <a:ext cx="4287777" cy="430887"/>
              </a:xfrm>
              <a:prstGeom prst="rect">
                <a:avLst/>
              </a:prstGeom>
              <a:noFill/>
            </p:spPr>
            <p:txBody>
              <a:bodyPr wrap="none" rtlCol="0">
                <a:spAutoFit/>
              </a:bodyPr>
              <a:lstStyle/>
              <a:p>
                <a:pPr algn="ctr"/>
                <a:r>
                  <a:rPr lang="ko-KR" altLang="en-US" sz="1100" b="1" i="1" dirty="0">
                    <a:solidFill>
                      <a:srgbClr val="C00000"/>
                    </a:solidFill>
                  </a:rPr>
                  <a:t>매 </a:t>
                </a:r>
                <a:r>
                  <a:rPr lang="en-US" altLang="ko-KR" sz="1100" b="1" i="1" dirty="0">
                    <a:solidFill>
                      <a:srgbClr val="C00000"/>
                    </a:solidFill>
                  </a:rPr>
                  <a:t>time-step</a:t>
                </a:r>
                <a:r>
                  <a:rPr lang="ko-KR" altLang="en-US" sz="1100" b="1" i="1" dirty="0">
                    <a:solidFill>
                      <a:srgbClr val="C00000"/>
                    </a:solidFill>
                  </a:rPr>
                  <a:t>마다 </a:t>
                </a:r>
                <a:r>
                  <a:rPr lang="en-US" altLang="ko-KR" sz="1100" b="1" i="1" dirty="0">
                    <a:solidFill>
                      <a:srgbClr val="C00000"/>
                    </a:solidFill>
                  </a:rPr>
                  <a:t>Agent</a:t>
                </a:r>
                <a:r>
                  <a:rPr lang="ko-KR" altLang="en-US" sz="1100" b="1" i="1" dirty="0">
                    <a:solidFill>
                      <a:srgbClr val="C00000"/>
                    </a:solidFill>
                  </a:rPr>
                  <a:t>는 현재의 </a:t>
                </a:r>
                <a14:m>
                  <m:oMath xmlns:m="http://schemas.openxmlformats.org/officeDocument/2006/math">
                    <m:sSub>
                      <m:sSubPr>
                        <m:ctrlPr>
                          <a:rPr lang="en-US" altLang="ko-KR" sz="1100" b="1" i="1">
                            <a:solidFill>
                              <a:srgbClr val="C00000"/>
                            </a:solidFill>
                            <a:latin typeface="Cambria Math" panose="02040503050406030204" pitchFamily="18" charset="0"/>
                          </a:rPr>
                        </m:ctrlPr>
                      </m:sSubPr>
                      <m:e>
                        <m:r>
                          <m:rPr>
                            <m:nor/>
                          </m:rPr>
                          <a:rPr lang="en-US" altLang="ko-KR" sz="1100" b="1">
                            <a:solidFill>
                              <a:srgbClr val="C00000"/>
                            </a:solidFill>
                            <a:latin typeface="Cambria Math" panose="02040503050406030204" pitchFamily="18" charset="0"/>
                          </a:rPr>
                          <m:t>S</m:t>
                        </m:r>
                      </m:e>
                      <m:sub>
                        <m:r>
                          <a:rPr lang="en-US" altLang="ko-KR" sz="1100" b="1" i="1">
                            <a:solidFill>
                              <a:srgbClr val="C00000"/>
                            </a:solidFill>
                            <a:latin typeface="Cambria Math" panose="02040503050406030204" pitchFamily="18" charset="0"/>
                          </a:rPr>
                          <m:t>𝒕</m:t>
                        </m:r>
                      </m:sub>
                    </m:sSub>
                  </m:oMath>
                </a14:m>
                <a:r>
                  <a:rPr lang="ko-KR" altLang="en-US" sz="1100" b="1" i="1" dirty="0">
                    <a:solidFill>
                      <a:srgbClr val="C00000"/>
                    </a:solidFill>
                  </a:rPr>
                  <a:t>에서 행동을 하나 선택하고 </a:t>
                </a:r>
                <a:endParaRPr lang="en-US" altLang="ko-KR" sz="1100" b="1" i="1" dirty="0">
                  <a:solidFill>
                    <a:srgbClr val="C00000"/>
                  </a:solidFill>
                </a:endParaRPr>
              </a:p>
              <a:p>
                <a:pPr algn="ctr"/>
                <a:r>
                  <a:rPr lang="ko-KR" altLang="en-US" sz="1100" b="1" i="1" dirty="0">
                    <a:solidFill>
                      <a:srgbClr val="C00000"/>
                    </a:solidFill>
                  </a:rPr>
                  <a:t>환경으로부터 보상 </a:t>
                </a:r>
                <a:r>
                  <a:rPr lang="en-US" altLang="ko-KR" sz="1100" b="1" i="1" dirty="0">
                    <a:solidFill>
                      <a:srgbClr val="C00000"/>
                    </a:solidFill>
                  </a:rPr>
                  <a:t>R</a:t>
                </a:r>
                <a:r>
                  <a:rPr lang="ko-KR" altLang="en-US" sz="1100" b="1" i="1" dirty="0">
                    <a:solidFill>
                      <a:srgbClr val="C00000"/>
                    </a:solidFill>
                  </a:rPr>
                  <a:t>을 받고 다음 상태 </a:t>
                </a:r>
                <a14:m>
                  <m:oMath xmlns:m="http://schemas.openxmlformats.org/officeDocument/2006/math">
                    <m:sSub>
                      <m:sSubPr>
                        <m:ctrlPr>
                          <a:rPr lang="en-US" altLang="ko-KR" sz="1100" b="1" i="1">
                            <a:solidFill>
                              <a:srgbClr val="C00000"/>
                            </a:solidFill>
                            <a:latin typeface="Cambria Math" panose="02040503050406030204" pitchFamily="18" charset="0"/>
                          </a:rPr>
                        </m:ctrlPr>
                      </m:sSubPr>
                      <m:e>
                        <m:r>
                          <m:rPr>
                            <m:nor/>
                          </m:rPr>
                          <a:rPr lang="en-US" altLang="ko-KR" sz="1100" b="1">
                            <a:solidFill>
                              <a:srgbClr val="C00000"/>
                            </a:solidFill>
                            <a:latin typeface="Cambria Math" panose="02040503050406030204" pitchFamily="18" charset="0"/>
                          </a:rPr>
                          <m:t>S</m:t>
                        </m:r>
                      </m:e>
                      <m:sub>
                        <m:r>
                          <a:rPr lang="en-US" altLang="ko-KR" sz="1100" b="1" i="1">
                            <a:solidFill>
                              <a:srgbClr val="C00000"/>
                            </a:solidFill>
                            <a:latin typeface="Cambria Math" panose="02040503050406030204" pitchFamily="18" charset="0"/>
                          </a:rPr>
                          <m:t>𝒕</m:t>
                        </m:r>
                        <m:r>
                          <a:rPr lang="en-US" altLang="ko-KR" sz="1100" b="1" i="1" smtClean="0">
                            <a:solidFill>
                              <a:srgbClr val="C00000"/>
                            </a:solidFill>
                            <a:latin typeface="Cambria Math" panose="02040503050406030204" pitchFamily="18" charset="0"/>
                          </a:rPr>
                          <m:t>+</m:t>
                        </m:r>
                        <m:r>
                          <a:rPr lang="en-US" altLang="ko-KR" sz="1100" b="1" i="1" smtClean="0">
                            <a:solidFill>
                              <a:srgbClr val="C00000"/>
                            </a:solidFill>
                            <a:latin typeface="Cambria Math" panose="02040503050406030204" pitchFamily="18" charset="0"/>
                          </a:rPr>
                          <m:t>𝟏</m:t>
                        </m:r>
                      </m:sub>
                    </m:sSub>
                  </m:oMath>
                </a14:m>
                <a:r>
                  <a:rPr lang="ko-KR" altLang="en-US" sz="1100" b="1" i="1" dirty="0">
                    <a:solidFill>
                      <a:srgbClr val="C00000"/>
                    </a:solidFill>
                  </a:rPr>
                  <a:t> 을 알게 된다</a:t>
                </a:r>
                <a:r>
                  <a:rPr lang="en-US" altLang="ko-KR" sz="1100" b="1" i="1" dirty="0">
                    <a:solidFill>
                      <a:srgbClr val="C00000"/>
                    </a:solidFill>
                  </a:rPr>
                  <a:t>.</a:t>
                </a:r>
                <a:endParaRPr lang="ko-KR" altLang="en-US" sz="1100" b="1" i="1" dirty="0">
                  <a:solidFill>
                    <a:srgbClr val="C00000"/>
                  </a:solidFill>
                </a:endParaRPr>
              </a:p>
            </p:txBody>
          </p:sp>
        </mc:Choice>
        <mc:Fallback xmlns="">
          <p:sp>
            <p:nvSpPr>
              <p:cNvPr id="22" name="TextBox 21">
                <a:extLst>
                  <a:ext uri="{FF2B5EF4-FFF2-40B4-BE49-F238E27FC236}">
                    <a16:creationId xmlns:a16="http://schemas.microsoft.com/office/drawing/2014/main" id="{E2BD6A4D-A70F-4A34-97F0-10A1B83505FE}"/>
                  </a:ext>
                </a:extLst>
              </p:cNvPr>
              <p:cNvSpPr txBox="1">
                <a:spLocks noRot="1" noChangeAspect="1" noMove="1" noResize="1" noEditPoints="1" noAdjustHandles="1" noChangeArrowheads="1" noChangeShapeType="1" noTextEdit="1"/>
              </p:cNvSpPr>
              <p:nvPr/>
            </p:nvSpPr>
            <p:spPr>
              <a:xfrm>
                <a:off x="7382635" y="3059478"/>
                <a:ext cx="4287777" cy="430887"/>
              </a:xfrm>
              <a:prstGeom prst="rect">
                <a:avLst/>
              </a:prstGeom>
              <a:blipFill>
                <a:blip r:embed="rId5"/>
                <a:stretch>
                  <a:fillRect t="-1408" b="-845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0AE9584-74F0-415B-9D8B-0A8BD30A84EE}"/>
                  </a:ext>
                </a:extLst>
              </p:cNvPr>
              <p:cNvSpPr txBox="1"/>
              <p:nvPr/>
            </p:nvSpPr>
            <p:spPr>
              <a:xfrm>
                <a:off x="6851110" y="4374398"/>
                <a:ext cx="4384277" cy="584775"/>
              </a:xfrm>
              <a:prstGeom prst="rect">
                <a:avLst/>
              </a:prstGeom>
              <a:noFill/>
            </p:spPr>
            <p:txBody>
              <a:bodyPr wrap="square" rtlCol="0">
                <a:spAutoFit/>
              </a:bodyPr>
              <a:lstStyle/>
              <a:p>
                <a:pPr marL="342900" indent="-342900">
                  <a:buFont typeface="+mj-lt"/>
                  <a:buAutoNum type="arabicPeriod"/>
                </a:pPr>
                <a:r>
                  <a:rPr lang="en-US" altLang="ko-KR" sz="1600" b="1" dirty="0">
                    <a:solidFill>
                      <a:schemeClr val="tx1"/>
                    </a:solidFill>
                  </a:rPr>
                  <a:t> </a:t>
                </a:r>
                <a14:m>
                  <m:oMath xmlns:m="http://schemas.openxmlformats.org/officeDocument/2006/math">
                    <m:r>
                      <a:rPr lang="en-US" altLang="ko-KR" sz="1600" b="1" i="1">
                        <a:solidFill>
                          <a:schemeClr val="tx1"/>
                        </a:solidFill>
                        <a:latin typeface="Cambria Math" panose="02040503050406030204" pitchFamily="18" charset="0"/>
                      </a:rPr>
                      <m:t>𝑹</m:t>
                    </m:r>
                    <m:r>
                      <a:rPr lang="en-US" altLang="ko-KR" sz="1600" b="1">
                        <a:solidFill>
                          <a:schemeClr val="tx1"/>
                        </a:solidFill>
                        <a:latin typeface="Cambria Math" panose="02040503050406030204" pitchFamily="18" charset="0"/>
                      </a:rPr>
                      <m:t>+</m:t>
                    </m:r>
                    <m:r>
                      <a:rPr lang="ko-KR" altLang="en-US" sz="1600" b="1" i="1">
                        <a:solidFill>
                          <a:schemeClr val="tx1"/>
                        </a:solidFill>
                        <a:latin typeface="Cambria Math" panose="02040503050406030204" pitchFamily="18" charset="0"/>
                      </a:rPr>
                      <m:t>𝜸</m:t>
                    </m:r>
                    <m:r>
                      <m:rPr>
                        <m:nor/>
                      </m:rPr>
                      <a:rPr lang="en-US" altLang="ko-KR" sz="1600" b="1">
                        <a:solidFill>
                          <a:schemeClr val="tx1"/>
                        </a:solidFill>
                        <a:latin typeface="Cambria Math" panose="02040503050406030204" pitchFamily="18" charset="0"/>
                      </a:rPr>
                      <m:t>V</m:t>
                    </m:r>
                    <m:d>
                      <m:dPr>
                        <m:ctrlPr>
                          <a:rPr lang="en-US" altLang="ko-KR" sz="1600" b="1" i="1">
                            <a:solidFill>
                              <a:schemeClr val="tx1"/>
                            </a:solidFill>
                            <a:latin typeface="Cambria Math" panose="02040503050406030204" pitchFamily="18" charset="0"/>
                          </a:rPr>
                        </m:ctrlPr>
                      </m:dPr>
                      <m:e>
                        <m:sSub>
                          <m:sSubPr>
                            <m:ctrlPr>
                              <a:rPr lang="en-US" altLang="ko-KR" sz="1600" b="1" i="1">
                                <a:solidFill>
                                  <a:schemeClr val="tx1"/>
                                </a:solidFill>
                                <a:latin typeface="Cambria Math" panose="02040503050406030204" pitchFamily="18" charset="0"/>
                              </a:rPr>
                            </m:ctrlPr>
                          </m:sSubPr>
                          <m:e>
                            <m:r>
                              <m:rPr>
                                <m:nor/>
                              </m:rPr>
                              <a:rPr lang="en-US" altLang="ko-KR" sz="1600" b="1">
                                <a:solidFill>
                                  <a:schemeClr val="tx1"/>
                                </a:solidFill>
                                <a:latin typeface="Cambria Math" panose="02040503050406030204" pitchFamily="18" charset="0"/>
                              </a:rPr>
                              <m:t>S</m:t>
                            </m:r>
                          </m:e>
                          <m:sub>
                            <m:r>
                              <a:rPr lang="en-US" altLang="ko-KR" sz="1600" b="1" i="1">
                                <a:solidFill>
                                  <a:schemeClr val="tx1"/>
                                </a:solidFill>
                                <a:latin typeface="Cambria Math" panose="02040503050406030204" pitchFamily="18" charset="0"/>
                              </a:rPr>
                              <m:t>𝒕</m:t>
                            </m:r>
                            <m:r>
                              <a:rPr lang="en-US" altLang="ko-KR" sz="1600" b="1" i="1">
                                <a:solidFill>
                                  <a:schemeClr val="tx1"/>
                                </a:solidFill>
                                <a:latin typeface="Cambria Math" panose="02040503050406030204" pitchFamily="18" charset="0"/>
                              </a:rPr>
                              <m:t>+</m:t>
                            </m:r>
                            <m:r>
                              <a:rPr lang="en-US" altLang="ko-KR" sz="1600" b="1" i="1">
                                <a:solidFill>
                                  <a:schemeClr val="tx1"/>
                                </a:solidFill>
                                <a:latin typeface="Cambria Math" panose="02040503050406030204" pitchFamily="18" charset="0"/>
                              </a:rPr>
                              <m:t>𝟏</m:t>
                            </m:r>
                          </m:sub>
                        </m:sSub>
                      </m:e>
                    </m:d>
                  </m:oMath>
                </a14:m>
                <a:r>
                  <a:rPr lang="en-US" altLang="ko-KR" sz="1600" b="1" dirty="0">
                    <a:solidFill>
                      <a:schemeClr val="tx1"/>
                    </a:solidFill>
                  </a:rPr>
                  <a:t> : update </a:t>
                </a:r>
                <a:r>
                  <a:rPr lang="ko-KR" altLang="en-US" sz="1600" b="1" dirty="0">
                    <a:solidFill>
                      <a:schemeClr val="tx1"/>
                    </a:solidFill>
                  </a:rPr>
                  <a:t>목표</a:t>
                </a:r>
                <a:endParaRPr lang="en-US" altLang="ko-KR" sz="1600" b="1" dirty="0">
                  <a:solidFill>
                    <a:schemeClr val="tx1"/>
                  </a:solidFill>
                </a:endParaRPr>
              </a:p>
              <a:p>
                <a:pPr marL="342900" indent="-342900">
                  <a:buFont typeface="+mj-lt"/>
                  <a:buAutoNum type="arabicPeriod"/>
                </a:pPr>
                <a:r>
                  <a:rPr lang="ko-KR" altLang="en-US" sz="1600" b="1" dirty="0">
                    <a:solidFill>
                      <a:schemeClr val="tx1"/>
                    </a:solidFill>
                    <a:ea typeface="Cambria Math" panose="02040503050406030204" pitchFamily="18" charset="0"/>
                  </a:rPr>
                  <a:t> </a:t>
                </a:r>
                <a14:m>
                  <m:oMath xmlns:m="http://schemas.openxmlformats.org/officeDocument/2006/math">
                    <m:r>
                      <a:rPr lang="ko-KR" altLang="en-US" sz="1600" b="1" i="1" dirty="0" smtClean="0">
                        <a:solidFill>
                          <a:schemeClr val="tx1"/>
                        </a:solidFill>
                        <a:latin typeface="Cambria Math" panose="02040503050406030204" pitchFamily="18" charset="0"/>
                        <a:ea typeface="Cambria Math" panose="02040503050406030204" pitchFamily="18" charset="0"/>
                      </a:rPr>
                      <m:t>𝜶</m:t>
                    </m:r>
                  </m:oMath>
                </a14:m>
                <a:r>
                  <a:rPr lang="en-US" altLang="ko-KR" sz="1600" b="1" dirty="0">
                    <a:solidFill>
                      <a:schemeClr val="tx1"/>
                    </a:solidFill>
                  </a:rPr>
                  <a:t>(</a:t>
                </a:r>
                <a14:m>
                  <m:oMath xmlns:m="http://schemas.openxmlformats.org/officeDocument/2006/math">
                    <m:r>
                      <a:rPr lang="en-US" altLang="ko-KR" sz="1600" b="1" i="1">
                        <a:solidFill>
                          <a:schemeClr val="tx1"/>
                        </a:solidFill>
                        <a:latin typeface="Cambria Math" panose="02040503050406030204" pitchFamily="18" charset="0"/>
                      </a:rPr>
                      <m:t>𝑹</m:t>
                    </m:r>
                    <m:r>
                      <a:rPr lang="en-US" altLang="ko-KR" sz="1600" b="1">
                        <a:solidFill>
                          <a:schemeClr val="tx1"/>
                        </a:solidFill>
                        <a:latin typeface="Cambria Math" panose="02040503050406030204" pitchFamily="18" charset="0"/>
                      </a:rPr>
                      <m:t>+</m:t>
                    </m:r>
                    <m:r>
                      <a:rPr lang="ko-KR" altLang="en-US" sz="1600" b="1" i="1">
                        <a:solidFill>
                          <a:schemeClr val="tx1"/>
                        </a:solidFill>
                        <a:latin typeface="Cambria Math" panose="02040503050406030204" pitchFamily="18" charset="0"/>
                      </a:rPr>
                      <m:t>𝜸</m:t>
                    </m:r>
                    <m:r>
                      <m:rPr>
                        <m:nor/>
                      </m:rPr>
                      <a:rPr lang="en-US" altLang="ko-KR" sz="1600" b="1">
                        <a:solidFill>
                          <a:schemeClr val="tx1"/>
                        </a:solidFill>
                        <a:latin typeface="Cambria Math" panose="02040503050406030204" pitchFamily="18" charset="0"/>
                      </a:rPr>
                      <m:t>V</m:t>
                    </m:r>
                    <m:r>
                      <a:rPr lang="en-US" altLang="ko-KR" sz="1600" b="1" i="1">
                        <a:solidFill>
                          <a:schemeClr val="tx1"/>
                        </a:solidFill>
                        <a:latin typeface="Cambria Math" panose="02040503050406030204" pitchFamily="18" charset="0"/>
                      </a:rPr>
                      <m:t>(</m:t>
                    </m:r>
                    <m:sSub>
                      <m:sSubPr>
                        <m:ctrlPr>
                          <a:rPr lang="en-US" altLang="ko-KR" sz="1600" b="1" i="1">
                            <a:solidFill>
                              <a:schemeClr val="tx1"/>
                            </a:solidFill>
                            <a:latin typeface="Cambria Math" panose="02040503050406030204" pitchFamily="18" charset="0"/>
                          </a:rPr>
                        </m:ctrlPr>
                      </m:sSubPr>
                      <m:e>
                        <m:r>
                          <m:rPr>
                            <m:nor/>
                          </m:rPr>
                          <a:rPr lang="en-US" altLang="ko-KR" sz="1600" b="1">
                            <a:solidFill>
                              <a:schemeClr val="tx1"/>
                            </a:solidFill>
                            <a:latin typeface="Cambria Math" panose="02040503050406030204" pitchFamily="18" charset="0"/>
                          </a:rPr>
                          <m:t>S</m:t>
                        </m:r>
                      </m:e>
                      <m:sub>
                        <m:r>
                          <a:rPr lang="en-US" altLang="ko-KR" sz="1600" b="1" i="1">
                            <a:solidFill>
                              <a:schemeClr val="tx1"/>
                            </a:solidFill>
                            <a:latin typeface="Cambria Math" panose="02040503050406030204" pitchFamily="18" charset="0"/>
                          </a:rPr>
                          <m:t>𝒕</m:t>
                        </m:r>
                        <m:r>
                          <a:rPr lang="en-US" altLang="ko-KR" sz="1600" b="1" i="1">
                            <a:solidFill>
                              <a:schemeClr val="tx1"/>
                            </a:solidFill>
                            <a:latin typeface="Cambria Math" panose="02040503050406030204" pitchFamily="18" charset="0"/>
                          </a:rPr>
                          <m:t>+</m:t>
                        </m:r>
                        <m:r>
                          <a:rPr lang="en-US" altLang="ko-KR" sz="1600" b="1" i="1">
                            <a:solidFill>
                              <a:schemeClr val="tx1"/>
                            </a:solidFill>
                            <a:latin typeface="Cambria Math" panose="02040503050406030204" pitchFamily="18" charset="0"/>
                          </a:rPr>
                          <m:t>𝟏</m:t>
                        </m:r>
                      </m:sub>
                    </m:sSub>
                    <m:r>
                      <a:rPr lang="en-US" altLang="ko-KR" sz="1600" b="1" i="1">
                        <a:solidFill>
                          <a:schemeClr val="tx1"/>
                        </a:solidFill>
                        <a:latin typeface="Cambria Math" panose="02040503050406030204" pitchFamily="18" charset="0"/>
                      </a:rPr>
                      <m:t>)</m:t>
                    </m:r>
                    <m:r>
                      <a:rPr lang="en-US" altLang="ko-KR" sz="1600" b="1" i="0" dirty="0" smtClean="0">
                        <a:solidFill>
                          <a:schemeClr val="tx1"/>
                        </a:solidFill>
                        <a:latin typeface="Cambria Math" panose="02040503050406030204" pitchFamily="18" charset="0"/>
                      </a:rPr>
                      <m:t>−</m:t>
                    </m:r>
                    <m:r>
                      <m:rPr>
                        <m:nor/>
                      </m:rPr>
                      <a:rPr lang="en-US" altLang="ko-KR" sz="1600" b="1">
                        <a:solidFill>
                          <a:schemeClr val="tx1"/>
                        </a:solidFill>
                        <a:latin typeface="Cambria Math" panose="02040503050406030204" pitchFamily="18" charset="0"/>
                      </a:rPr>
                      <m:t>V</m:t>
                    </m:r>
                    <m:r>
                      <a:rPr lang="en-US" altLang="ko-KR" sz="1600" b="1" i="1">
                        <a:solidFill>
                          <a:schemeClr val="tx1"/>
                        </a:solidFill>
                        <a:latin typeface="Cambria Math" panose="02040503050406030204" pitchFamily="18" charset="0"/>
                      </a:rPr>
                      <m:t>(</m:t>
                    </m:r>
                    <m:r>
                      <a:rPr lang="en-US" altLang="ko-KR" sz="1600" b="1" i="1">
                        <a:solidFill>
                          <a:schemeClr val="tx1"/>
                        </a:solidFill>
                        <a:latin typeface="Cambria Math" panose="02040503050406030204" pitchFamily="18" charset="0"/>
                      </a:rPr>
                      <m:t>𝒔</m:t>
                    </m:r>
                    <m:r>
                      <a:rPr lang="en-US" altLang="ko-KR" sz="1600" b="1" i="1">
                        <a:solidFill>
                          <a:schemeClr val="tx1"/>
                        </a:solidFill>
                        <a:latin typeface="Cambria Math" panose="02040503050406030204" pitchFamily="18" charset="0"/>
                      </a:rPr>
                      <m:t>)</m:t>
                    </m:r>
                  </m:oMath>
                </a14:m>
                <a:r>
                  <a:rPr lang="en-US" altLang="ko-KR" sz="1600" b="1" dirty="0">
                    <a:solidFill>
                      <a:schemeClr val="tx1"/>
                    </a:solidFill>
                  </a:rPr>
                  <a:t>) : </a:t>
                </a:r>
                <a:r>
                  <a:rPr lang="ko-KR" altLang="en-US" sz="1600" b="1" dirty="0">
                    <a:solidFill>
                      <a:schemeClr val="tx1"/>
                    </a:solidFill>
                  </a:rPr>
                  <a:t>업데이트 크기</a:t>
                </a:r>
                <a:endParaRPr lang="en-US" altLang="ko-KR" sz="1600" b="1" dirty="0">
                  <a:solidFill>
                    <a:schemeClr val="tx1"/>
                  </a:solidFill>
                </a:endParaRPr>
              </a:p>
            </p:txBody>
          </p:sp>
        </mc:Choice>
        <mc:Fallback xmlns="">
          <p:sp>
            <p:nvSpPr>
              <p:cNvPr id="24" name="TextBox 23">
                <a:extLst>
                  <a:ext uri="{FF2B5EF4-FFF2-40B4-BE49-F238E27FC236}">
                    <a16:creationId xmlns:a16="http://schemas.microsoft.com/office/drawing/2014/main" id="{00AE9584-74F0-415B-9D8B-0A8BD30A84EE}"/>
                  </a:ext>
                </a:extLst>
              </p:cNvPr>
              <p:cNvSpPr txBox="1">
                <a:spLocks noRot="1" noChangeAspect="1" noMove="1" noResize="1" noEditPoints="1" noAdjustHandles="1" noChangeArrowheads="1" noChangeShapeType="1" noTextEdit="1"/>
              </p:cNvSpPr>
              <p:nvPr/>
            </p:nvSpPr>
            <p:spPr>
              <a:xfrm>
                <a:off x="6851110" y="4374398"/>
                <a:ext cx="4384277" cy="584775"/>
              </a:xfrm>
              <a:prstGeom prst="rect">
                <a:avLst/>
              </a:prstGeom>
              <a:blipFill>
                <a:blip r:embed="rId6"/>
                <a:stretch>
                  <a:fillRect l="-1113" t="-7292" b="-15625"/>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E35E0C89-48E1-4114-B88B-2738A11BA4D8}"/>
              </a:ext>
            </a:extLst>
          </p:cNvPr>
          <p:cNvSpPr txBox="1"/>
          <p:nvPr/>
        </p:nvSpPr>
        <p:spPr>
          <a:xfrm>
            <a:off x="757212" y="5972328"/>
            <a:ext cx="11205662" cy="646331"/>
          </a:xfrm>
          <a:prstGeom prst="rect">
            <a:avLst/>
          </a:prstGeom>
          <a:noFill/>
        </p:spPr>
        <p:txBody>
          <a:bodyPr wrap="square" rtlCol="0">
            <a:spAutoFit/>
          </a:bodyPr>
          <a:lstStyle/>
          <a:p>
            <a:pPr marL="342900" indent="-342900">
              <a:buFont typeface="Arial" panose="020B0604020202020204" pitchFamily="34" charset="0"/>
              <a:buChar char="•"/>
            </a:pPr>
            <a:r>
              <a:rPr lang="ko-KR" altLang="en-US" dirty="0"/>
              <a:t>시간차 예측은 충분히 많은 샘플링을 통해 업데이트하면 참 가치함수에 수렴하며</a:t>
            </a:r>
            <a:r>
              <a:rPr lang="en-US" altLang="ko-KR" dirty="0"/>
              <a:t>, Monte-Carlo </a:t>
            </a:r>
            <a:r>
              <a:rPr lang="ko-KR" altLang="en-US" dirty="0"/>
              <a:t>방법보다 효율적으로 빠른 시간 안에 참 가치함수에 근접함</a:t>
            </a:r>
            <a:endParaRPr lang="en-US" altLang="ko-KR" dirty="0"/>
          </a:p>
        </p:txBody>
      </p:sp>
    </p:spTree>
    <p:extLst>
      <p:ext uri="{BB962C8B-B14F-4D97-AF65-F5344CB8AC3E}">
        <p14:creationId xmlns:p14="http://schemas.microsoft.com/office/powerpoint/2010/main" val="5611812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강화학습 기초 - 다이내믹 프로그래밍과 그리드월드 : 네이버 블로그">
            <a:extLst>
              <a:ext uri="{FF2B5EF4-FFF2-40B4-BE49-F238E27FC236}">
                <a16:creationId xmlns:a16="http://schemas.microsoft.com/office/drawing/2014/main" id="{DED10124-A34B-4572-8EA2-51B49AE0AB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3840093"/>
            <a:ext cx="2621280" cy="3012172"/>
          </a:xfrm>
          <a:prstGeom prst="rect">
            <a:avLst/>
          </a:prstGeom>
          <a:noFill/>
          <a:extLst>
            <a:ext uri="{909E8E84-426E-40DD-AFC4-6F175D3DCCD1}">
              <a14:hiddenFill xmlns:a14="http://schemas.microsoft.com/office/drawing/2010/main">
                <a:solidFill>
                  <a:srgbClr val="FFFFFF"/>
                </a:solidFill>
              </a14:hiddenFill>
            </a:ext>
          </a:extLst>
        </p:spPr>
      </p:pic>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a:solidFill>
                  <a:schemeClr val="accent6">
                    <a:lumMod val="75000"/>
                  </a:schemeClr>
                </a:solidFill>
              </a:rPr>
              <a:t>강화학습</a:t>
            </a:r>
            <a:r>
              <a:rPr lang="en-US" altLang="ko-KR" b="1" dirty="0">
                <a:solidFill>
                  <a:schemeClr val="accent6">
                    <a:lumMod val="75000"/>
                  </a:schemeClr>
                </a:solidFill>
              </a:rPr>
              <a:t> </a:t>
            </a:r>
            <a:r>
              <a:rPr lang="ko-KR" altLang="en-US" b="1" dirty="0">
                <a:solidFill>
                  <a:schemeClr val="accent6">
                    <a:lumMod val="75000"/>
                  </a:schemeClr>
                </a:solidFill>
              </a:rPr>
              <a:t>알고리즘 </a:t>
            </a:r>
            <a:r>
              <a:rPr lang="en-US" altLang="ko-KR" b="1" dirty="0">
                <a:solidFill>
                  <a:schemeClr val="accent6">
                    <a:lumMod val="75000"/>
                  </a:schemeClr>
                </a:solidFill>
              </a:rPr>
              <a:t>I : </a:t>
            </a:r>
            <a:r>
              <a:rPr lang="ko-KR" altLang="en-US" b="1" dirty="0">
                <a:solidFill>
                  <a:schemeClr val="accent6">
                    <a:lumMod val="75000"/>
                  </a:schemeClr>
                </a:solidFill>
              </a:rPr>
              <a:t>살사</a:t>
            </a:r>
            <a:endParaRPr lang="en-US" altLang="ko-KR" b="1" dirty="0">
              <a:solidFill>
                <a:schemeClr val="accent6">
                  <a:lumMod val="75000"/>
                </a:schemeClr>
              </a:solidFill>
            </a:endParaRPr>
          </a:p>
        </p:txBody>
      </p:sp>
      <p:sp>
        <p:nvSpPr>
          <p:cNvPr id="10" name="TextBox 9">
            <a:extLst>
              <a:ext uri="{FF2B5EF4-FFF2-40B4-BE49-F238E27FC236}">
                <a16:creationId xmlns:a16="http://schemas.microsoft.com/office/drawing/2014/main" id="{A1D79B17-65F1-464E-95C7-7C061249B26F}"/>
              </a:ext>
            </a:extLst>
          </p:cNvPr>
          <p:cNvSpPr txBox="1"/>
          <p:nvPr/>
        </p:nvSpPr>
        <p:spPr>
          <a:xfrm>
            <a:off x="757212" y="1642888"/>
            <a:ext cx="11205662" cy="2308324"/>
          </a:xfrm>
          <a:prstGeom prst="rect">
            <a:avLst/>
          </a:prstGeom>
          <a:noFill/>
        </p:spPr>
        <p:txBody>
          <a:bodyPr wrap="square" rtlCol="0">
            <a:spAutoFit/>
          </a:bodyPr>
          <a:lstStyle/>
          <a:p>
            <a:pPr marL="342900" indent="-342900">
              <a:buFont typeface="Arial" panose="020B0604020202020204" pitchFamily="34" charset="0"/>
              <a:buChar char="•"/>
            </a:pPr>
            <a:r>
              <a:rPr lang="en-US" altLang="ko-KR" b="1" dirty="0"/>
              <a:t>SARSA(</a:t>
            </a:r>
            <a:r>
              <a:rPr lang="ko-KR" altLang="en-US" b="1" dirty="0"/>
              <a:t>살사</a:t>
            </a:r>
            <a:r>
              <a:rPr lang="en-US" altLang="ko-KR" b="1" dirty="0"/>
              <a:t>)</a:t>
            </a:r>
          </a:p>
          <a:p>
            <a:pPr marL="800100" lvl="1" indent="-342900">
              <a:buFont typeface="Arial" panose="020B0604020202020204" pitchFamily="34" charset="0"/>
              <a:buChar char="•"/>
            </a:pPr>
            <a:r>
              <a:rPr lang="en-US" altLang="ko-KR" dirty="0"/>
              <a:t>DP</a:t>
            </a:r>
            <a:r>
              <a:rPr lang="ko-KR" altLang="en-US" dirty="0"/>
              <a:t>의 </a:t>
            </a:r>
            <a:r>
              <a:rPr lang="en-US" altLang="ko-KR" dirty="0"/>
              <a:t>Policy Iteration</a:t>
            </a:r>
            <a:r>
              <a:rPr lang="ko-KR" altLang="en-US" dirty="0"/>
              <a:t>은 </a:t>
            </a:r>
            <a:r>
              <a:rPr lang="en-US" altLang="ko-KR" dirty="0"/>
              <a:t>“Policy Evaluation” </a:t>
            </a:r>
            <a:r>
              <a:rPr lang="ko-KR" altLang="en-US" dirty="0"/>
              <a:t>및 </a:t>
            </a:r>
            <a:r>
              <a:rPr lang="en-US" altLang="ko-KR" dirty="0"/>
              <a:t>“Policy Improvement”</a:t>
            </a:r>
            <a:r>
              <a:rPr lang="ko-KR" altLang="en-US" dirty="0"/>
              <a:t>을 </a:t>
            </a:r>
            <a:r>
              <a:rPr lang="ko-KR" altLang="en-US" dirty="0" err="1"/>
              <a:t>번갈아서</a:t>
            </a:r>
            <a:r>
              <a:rPr lang="ko-KR" altLang="en-US" dirty="0"/>
              <a:t> 실행하는 과정</a:t>
            </a:r>
            <a:endParaRPr lang="en-US" altLang="ko-KR" dirty="0"/>
          </a:p>
          <a:p>
            <a:pPr marL="800100" lvl="1" indent="-342900">
              <a:buFont typeface="Arial" panose="020B0604020202020204" pitchFamily="34" charset="0"/>
              <a:buChar char="•"/>
            </a:pPr>
            <a:r>
              <a:rPr lang="ko-KR" altLang="en-US" dirty="0"/>
              <a:t>강화학습에서 </a:t>
            </a:r>
            <a:r>
              <a:rPr lang="en-US" altLang="ko-KR" dirty="0"/>
              <a:t>GPI</a:t>
            </a:r>
            <a:r>
              <a:rPr lang="ko-KR" altLang="en-US" dirty="0"/>
              <a:t>문제를 해결하는 방법으로 </a:t>
            </a:r>
            <a:r>
              <a:rPr lang="en-US" altLang="ko-KR" dirty="0"/>
              <a:t>Monte-Carlo </a:t>
            </a:r>
            <a:r>
              <a:rPr lang="ko-KR" altLang="en-US" dirty="0"/>
              <a:t>및 </a:t>
            </a:r>
            <a:r>
              <a:rPr lang="en-US" altLang="ko-KR" dirty="0"/>
              <a:t>Time-Difference </a:t>
            </a:r>
            <a:r>
              <a:rPr lang="ko-KR" altLang="en-US" dirty="0"/>
              <a:t>예측이 있었음</a:t>
            </a:r>
            <a:endParaRPr lang="en-US" altLang="ko-KR" dirty="0"/>
          </a:p>
          <a:p>
            <a:pPr marL="800100" lvl="1" indent="-342900">
              <a:buFont typeface="Arial" panose="020B0604020202020204" pitchFamily="34" charset="0"/>
              <a:buChar char="•"/>
            </a:pPr>
            <a:r>
              <a:rPr lang="en-US" altLang="ko-KR" dirty="0"/>
              <a:t>Time-Difference</a:t>
            </a:r>
            <a:r>
              <a:rPr lang="ko-KR" altLang="en-US" dirty="0"/>
              <a:t>에 대해서만 살펴보면</a:t>
            </a:r>
            <a:r>
              <a:rPr lang="en-US" altLang="ko-KR" dirty="0"/>
              <a:t>, GPI</a:t>
            </a:r>
            <a:r>
              <a:rPr lang="ko-KR" altLang="en-US" dirty="0"/>
              <a:t>의 </a:t>
            </a:r>
            <a:r>
              <a:rPr lang="en-US" altLang="ko-KR" dirty="0"/>
              <a:t>“</a:t>
            </a:r>
            <a:r>
              <a:rPr lang="ko-KR" altLang="en-US" b="1" dirty="0"/>
              <a:t>탐욕정책발전</a:t>
            </a:r>
            <a:r>
              <a:rPr lang="en-US" altLang="ko-KR" b="1" dirty="0"/>
              <a:t>”</a:t>
            </a:r>
            <a:r>
              <a:rPr lang="ko-KR" altLang="en-US" dirty="0"/>
              <a:t>은 주어진 가치함수에 대해 새로운 정책을 얻는 과정</a:t>
            </a:r>
            <a:endParaRPr lang="en-US" altLang="ko-KR" dirty="0"/>
          </a:p>
          <a:p>
            <a:pPr marL="800100" lvl="1" indent="-342900">
              <a:buFont typeface="Arial" panose="020B0604020202020204" pitchFamily="34" charset="0"/>
              <a:buChar char="•"/>
            </a:pPr>
            <a:r>
              <a:rPr lang="en-US" altLang="ko-KR" dirty="0"/>
              <a:t>Time-Difference</a:t>
            </a:r>
            <a:r>
              <a:rPr lang="ko-KR" altLang="en-US" dirty="0"/>
              <a:t>에서는 </a:t>
            </a:r>
            <a:r>
              <a:rPr lang="en-US" altLang="ko-KR" dirty="0"/>
              <a:t>time-step</a:t>
            </a:r>
            <a:r>
              <a:rPr lang="ko-KR" altLang="en-US" dirty="0"/>
              <a:t>마다 가치함수를 </a:t>
            </a:r>
            <a:r>
              <a:rPr lang="en-US" altLang="ko-KR" dirty="0"/>
              <a:t>“</a:t>
            </a:r>
            <a:r>
              <a:rPr lang="ko-KR" altLang="en-US" b="1" dirty="0"/>
              <a:t>현재 상태</a:t>
            </a:r>
            <a:r>
              <a:rPr lang="en-US" altLang="ko-KR" dirty="0"/>
              <a:t>”</a:t>
            </a:r>
            <a:r>
              <a:rPr lang="ko-KR" altLang="en-US" dirty="0"/>
              <a:t>에 대해서만 </a:t>
            </a:r>
            <a:r>
              <a:rPr lang="en-US" altLang="ko-KR" b="1" dirty="0"/>
              <a:t>update</a:t>
            </a:r>
            <a:r>
              <a:rPr lang="ko-KR" altLang="en-US" dirty="0"/>
              <a:t>하므로 </a:t>
            </a:r>
            <a:r>
              <a:rPr lang="en-US" altLang="ko-KR" dirty="0"/>
              <a:t>GPI</a:t>
            </a:r>
            <a:r>
              <a:rPr lang="ko-KR" altLang="en-US" dirty="0"/>
              <a:t>에서처럼 </a:t>
            </a:r>
            <a:r>
              <a:rPr lang="ko-KR" altLang="en-US" b="1" dirty="0"/>
              <a:t>모든 상태의 정책을 발전시킬 수 없음</a:t>
            </a:r>
            <a:endParaRPr lang="en-US" altLang="ko-KR" b="1" dirty="0"/>
          </a:p>
          <a:p>
            <a:pPr marL="800100" lvl="1" indent="-342900">
              <a:buFont typeface="Arial" panose="020B0604020202020204" pitchFamily="34" charset="0"/>
              <a:buChar char="•"/>
            </a:pPr>
            <a:r>
              <a:rPr lang="ko-KR" altLang="en-US" b="1" dirty="0"/>
              <a:t>해결 방안 </a:t>
            </a:r>
            <a:r>
              <a:rPr lang="en-US" altLang="ko-KR" b="1" dirty="0"/>
              <a:t>: “</a:t>
            </a:r>
            <a:r>
              <a:rPr lang="en-US" altLang="ko-KR" dirty="0"/>
              <a:t>Time-Difference” + “Value Iteration”</a:t>
            </a:r>
            <a:endParaRPr lang="en-US" altLang="ko-KR" b="1" dirty="0"/>
          </a:p>
        </p:txBody>
      </p:sp>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38</a:t>
            </a:fld>
            <a:endParaRPr lang="ko-KR" altLang="en-US" dirty="0"/>
          </a:p>
        </p:txBody>
      </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9E1B9547-4D20-46CA-BCC5-37ADD4489FA5}"/>
                  </a:ext>
                </a:extLst>
              </p:cNvPr>
              <p:cNvSpPr txBox="1"/>
              <p:nvPr/>
            </p:nvSpPr>
            <p:spPr>
              <a:xfrm>
                <a:off x="4560729" y="5827086"/>
                <a:ext cx="3577454" cy="390556"/>
              </a:xfrm>
              <a:prstGeom prst="rect">
                <a:avLst/>
              </a:prstGeom>
              <a:noFill/>
            </p:spPr>
            <p:txBody>
              <a:bodyPr wrap="none" rtlCol="0">
                <a:spAutoFit/>
              </a:bodyPr>
              <a:lstStyle/>
              <a:p>
                <a14:m>
                  <m:oMath xmlns:m="http://schemas.openxmlformats.org/officeDocument/2006/math">
                    <m:sSup>
                      <m:sSupPr>
                        <m:ctrlPr>
                          <a:rPr lang="en-US" altLang="ko-KR" b="1" i="1" smtClean="0">
                            <a:solidFill>
                              <a:schemeClr val="tx1"/>
                            </a:solidFill>
                            <a:latin typeface="Cambria Math" panose="02040503050406030204" pitchFamily="18" charset="0"/>
                          </a:rPr>
                        </m:ctrlPr>
                      </m:sSupPr>
                      <m:e>
                        <m:r>
                          <a:rPr lang="ko-KR" altLang="en-US" b="1" i="1">
                            <a:latin typeface="Cambria Math" panose="02040503050406030204" pitchFamily="18" charset="0"/>
                          </a:rPr>
                          <m:t>𝝅</m:t>
                        </m:r>
                      </m:e>
                      <m:sup>
                        <m:r>
                          <a:rPr lang="en-US" altLang="ko-KR" b="1" i="1" smtClean="0">
                            <a:solidFill>
                              <a:schemeClr val="tx1"/>
                            </a:solidFill>
                            <a:latin typeface="Cambria Math" panose="02040503050406030204" pitchFamily="18" charset="0"/>
                          </a:rPr>
                          <m:t>′</m:t>
                        </m:r>
                      </m:sup>
                    </m:sSup>
                    <m:r>
                      <a:rPr lang="en-US" altLang="ko-KR" b="1" i="1" smtClean="0">
                        <a:solidFill>
                          <a:schemeClr val="tx1"/>
                        </a:solidFill>
                        <a:latin typeface="Cambria Math" panose="02040503050406030204" pitchFamily="18" charset="0"/>
                      </a:rPr>
                      <m:t>=</m:t>
                    </m:r>
                  </m:oMath>
                </a14:m>
                <a:r>
                  <a:rPr lang="ko-KR" altLang="en-US" b="1" dirty="0">
                    <a:solidFill>
                      <a:schemeClr val="tx1"/>
                    </a:solidFill>
                  </a:rPr>
                  <a:t> </a:t>
                </a:r>
                <a14:m>
                  <m:oMath xmlns:m="http://schemas.openxmlformats.org/officeDocument/2006/math">
                    <m:func>
                      <m:funcPr>
                        <m:ctrlPr>
                          <a:rPr lang="en-US" altLang="ko-KR" b="1" i="1" dirty="0" smtClean="0">
                            <a:solidFill>
                              <a:schemeClr val="tx1"/>
                            </a:solidFill>
                            <a:latin typeface="Cambria Math" panose="02040503050406030204" pitchFamily="18" charset="0"/>
                          </a:rPr>
                        </m:ctrlPr>
                      </m:funcPr>
                      <m:fName>
                        <m:limLow>
                          <m:limLowPr>
                            <m:ctrlPr>
                              <a:rPr lang="en-US" altLang="ko-KR" b="1" i="1" dirty="0" smtClean="0">
                                <a:solidFill>
                                  <a:schemeClr val="tx1"/>
                                </a:solidFill>
                                <a:latin typeface="Cambria Math" panose="02040503050406030204" pitchFamily="18" charset="0"/>
                              </a:rPr>
                            </m:ctrlPr>
                          </m:limLowPr>
                          <m:e>
                            <m:r>
                              <m:rPr>
                                <m:sty m:val="p"/>
                              </m:rPr>
                              <a:rPr lang="en-US" altLang="ko-KR" b="0" i="0" dirty="0" smtClean="0">
                                <a:solidFill>
                                  <a:schemeClr val="tx1"/>
                                </a:solidFill>
                                <a:latin typeface="Cambria Math" panose="02040503050406030204" pitchFamily="18" charset="0"/>
                              </a:rPr>
                              <m:t>argmax</m:t>
                            </m:r>
                          </m:e>
                          <m:lim>
                            <m:r>
                              <a:rPr lang="en-US" altLang="ko-KR" b="0" i="1" dirty="0" smtClean="0">
                                <a:solidFill>
                                  <a:schemeClr val="tx1"/>
                                </a:solidFill>
                                <a:latin typeface="Cambria Math" panose="02040503050406030204" pitchFamily="18" charset="0"/>
                              </a:rPr>
                              <m:t>𝑎</m:t>
                            </m:r>
                            <m:r>
                              <a:rPr lang="en-US" altLang="ko-KR" b="0" i="1" dirty="0" smtClean="0">
                                <a:solidFill>
                                  <a:schemeClr val="tx1"/>
                                </a:solidFill>
                                <a:latin typeface="Cambria Math" panose="02040503050406030204" pitchFamily="18" charset="0"/>
                                <a:ea typeface="Cambria Math" panose="02040503050406030204" pitchFamily="18" charset="0"/>
                              </a:rPr>
                              <m:t>∈</m:t>
                            </m:r>
                            <m:r>
                              <a:rPr lang="en-US" altLang="ko-KR" b="1" i="1" dirty="0" smtClean="0">
                                <a:solidFill>
                                  <a:schemeClr val="tx1"/>
                                </a:solidFill>
                                <a:latin typeface="Cambria Math" panose="02040503050406030204" pitchFamily="18" charset="0"/>
                                <a:ea typeface="Cambria Math" panose="02040503050406030204" pitchFamily="18" charset="0"/>
                              </a:rPr>
                              <m:t>𝑨</m:t>
                            </m:r>
                          </m:lim>
                        </m:limLow>
                      </m:fName>
                      <m:e>
                        <m:r>
                          <a:rPr lang="en-US" altLang="ko-KR" b="1" i="1" dirty="0" smtClean="0">
                            <a:solidFill>
                              <a:schemeClr val="tx1"/>
                            </a:solidFill>
                            <a:latin typeface="Cambria Math" panose="02040503050406030204" pitchFamily="18" charset="0"/>
                          </a:rPr>
                          <m:t>[</m:t>
                        </m:r>
                        <m:sSubSup>
                          <m:sSubSupPr>
                            <m:ctrlPr>
                              <a:rPr lang="en-US" altLang="ko-KR" b="1" i="1" dirty="0">
                                <a:latin typeface="Cambria Math" panose="02040503050406030204" pitchFamily="18" charset="0"/>
                              </a:rPr>
                            </m:ctrlPr>
                          </m:sSubSupPr>
                          <m:e>
                            <m:r>
                              <a:rPr lang="en-US" altLang="ko-KR" b="1" i="1" dirty="0" smtClean="0">
                                <a:latin typeface="Cambria Math" panose="02040503050406030204" pitchFamily="18" charset="0"/>
                              </a:rPr>
                              <m:t>𝑹</m:t>
                            </m:r>
                          </m:e>
                          <m:sub>
                            <m:r>
                              <a:rPr lang="en-US" altLang="ko-KR" b="1" i="1" dirty="0" smtClean="0">
                                <a:latin typeface="Cambria Math" panose="02040503050406030204" pitchFamily="18" charset="0"/>
                              </a:rPr>
                              <m:t>𝒔</m:t>
                            </m:r>
                          </m:sub>
                          <m:sup>
                            <m:r>
                              <a:rPr lang="en-US" altLang="ko-KR" b="1" i="1" dirty="0" smtClean="0">
                                <a:latin typeface="Cambria Math" panose="02040503050406030204" pitchFamily="18" charset="0"/>
                              </a:rPr>
                              <m:t>𝒂</m:t>
                            </m:r>
                          </m:sup>
                        </m:sSubSup>
                        <m:r>
                          <a:rPr lang="en-US" altLang="ko-KR" b="1" i="1" dirty="0" smtClean="0">
                            <a:latin typeface="Cambria Math" panose="02040503050406030204" pitchFamily="18" charset="0"/>
                          </a:rPr>
                          <m:t>+</m:t>
                        </m:r>
                        <m:sSubSup>
                          <m:sSubSupPr>
                            <m:ctrlPr>
                              <a:rPr lang="en-US" altLang="ko-KR" b="1" i="1" dirty="0" smtClean="0">
                                <a:latin typeface="Cambria Math" panose="02040503050406030204" pitchFamily="18" charset="0"/>
                              </a:rPr>
                            </m:ctrlPr>
                          </m:sSubSupPr>
                          <m:e>
                            <m:r>
                              <a:rPr lang="ko-KR" altLang="en-US" b="1" i="1" dirty="0" smtClean="0">
                                <a:latin typeface="Cambria Math" panose="02040503050406030204" pitchFamily="18" charset="0"/>
                              </a:rPr>
                              <m:t>𝜸</m:t>
                            </m:r>
                            <m:r>
                              <a:rPr lang="en-US" altLang="ko-KR" b="1" i="1" dirty="0" smtClean="0">
                                <a:latin typeface="Cambria Math" panose="02040503050406030204" pitchFamily="18" charset="0"/>
                              </a:rPr>
                              <m:t>𝑷</m:t>
                            </m:r>
                          </m:e>
                          <m:sub>
                            <m:r>
                              <a:rPr lang="en-US" altLang="ko-KR" b="1" i="1" dirty="0" smtClean="0">
                                <a:latin typeface="Cambria Math" panose="02040503050406030204" pitchFamily="18" charset="0"/>
                              </a:rPr>
                              <m:t>𝒔</m:t>
                            </m:r>
                            <m:sSup>
                              <m:sSupPr>
                                <m:ctrlPr>
                                  <a:rPr lang="en-US" altLang="ko-KR" b="1" i="1" dirty="0">
                                    <a:latin typeface="Cambria Math" panose="02040503050406030204" pitchFamily="18" charset="0"/>
                                  </a:rPr>
                                </m:ctrlPr>
                              </m:sSupPr>
                              <m:e>
                                <m:r>
                                  <a:rPr lang="en-US" altLang="ko-KR" b="1" i="1" dirty="0" smtClean="0">
                                    <a:latin typeface="Cambria Math" panose="02040503050406030204" pitchFamily="18" charset="0"/>
                                  </a:rPr>
                                  <m:t>𝒔</m:t>
                                </m:r>
                              </m:e>
                              <m:sup>
                                <m:r>
                                  <a:rPr lang="en-US" altLang="ko-KR" b="1" i="1" dirty="0" smtClean="0">
                                    <a:latin typeface="Cambria Math" panose="02040503050406030204" pitchFamily="18" charset="0"/>
                                  </a:rPr>
                                  <m:t>′</m:t>
                                </m:r>
                              </m:sup>
                            </m:sSup>
                          </m:sub>
                          <m:sup>
                            <m:r>
                              <a:rPr lang="en-US" altLang="ko-KR" b="1" i="1" dirty="0" smtClean="0">
                                <a:latin typeface="Cambria Math" panose="02040503050406030204" pitchFamily="18" charset="0"/>
                              </a:rPr>
                              <m:t>𝒂</m:t>
                            </m:r>
                          </m:sup>
                        </m:sSubSup>
                        <m:r>
                          <m:rPr>
                            <m:nor/>
                          </m:rPr>
                          <a:rPr lang="en-US" altLang="ko-KR" b="1">
                            <a:latin typeface="Cambria Math" panose="02040503050406030204" pitchFamily="18" charset="0"/>
                          </a:rPr>
                          <m:t>V</m:t>
                        </m:r>
                        <m:r>
                          <a:rPr lang="en-US" altLang="ko-KR" b="1" i="1">
                            <a:latin typeface="Cambria Math" panose="02040503050406030204" pitchFamily="18" charset="0"/>
                          </a:rPr>
                          <m:t>(</m:t>
                        </m:r>
                        <m:sSup>
                          <m:sSupPr>
                            <m:ctrlPr>
                              <a:rPr lang="en-US" altLang="ko-KR" b="1" i="1" dirty="0">
                                <a:latin typeface="Cambria Math" panose="02040503050406030204" pitchFamily="18" charset="0"/>
                              </a:rPr>
                            </m:ctrlPr>
                          </m:sSupPr>
                          <m:e>
                            <m:r>
                              <a:rPr lang="en-US" altLang="ko-KR" b="1" i="1" dirty="0">
                                <a:latin typeface="Cambria Math" panose="02040503050406030204" pitchFamily="18" charset="0"/>
                              </a:rPr>
                              <m:t>𝒔</m:t>
                            </m:r>
                          </m:e>
                          <m:sup>
                            <m:r>
                              <a:rPr lang="en-US" altLang="ko-KR" b="1" i="1" dirty="0">
                                <a:latin typeface="Cambria Math" panose="02040503050406030204" pitchFamily="18" charset="0"/>
                              </a:rPr>
                              <m:t>′</m:t>
                            </m:r>
                          </m:sup>
                        </m:sSup>
                        <m:r>
                          <a:rPr lang="en-US" altLang="ko-KR" b="1" i="1">
                            <a:latin typeface="Cambria Math" panose="02040503050406030204" pitchFamily="18" charset="0"/>
                          </a:rPr>
                          <m:t>)</m:t>
                        </m:r>
                        <m:r>
                          <a:rPr lang="en-US" altLang="ko-KR" b="1" i="1" dirty="0" smtClean="0">
                            <a:solidFill>
                              <a:schemeClr val="tx1"/>
                            </a:solidFill>
                            <a:latin typeface="Cambria Math" panose="02040503050406030204" pitchFamily="18" charset="0"/>
                          </a:rPr>
                          <m:t>]</m:t>
                        </m:r>
                      </m:e>
                    </m:func>
                  </m:oMath>
                </a14:m>
                <a:endParaRPr lang="ko-KR" altLang="en-US" b="1" dirty="0">
                  <a:solidFill>
                    <a:schemeClr val="tx1"/>
                  </a:solidFill>
                </a:endParaRPr>
              </a:p>
            </p:txBody>
          </p:sp>
        </mc:Choice>
        <mc:Fallback xmlns="">
          <p:sp>
            <p:nvSpPr>
              <p:cNvPr id="128" name="TextBox 127">
                <a:extLst>
                  <a:ext uri="{FF2B5EF4-FFF2-40B4-BE49-F238E27FC236}">
                    <a16:creationId xmlns:a16="http://schemas.microsoft.com/office/drawing/2014/main" id="{9E1B9547-4D20-46CA-BCC5-37ADD4489FA5}"/>
                  </a:ext>
                </a:extLst>
              </p:cNvPr>
              <p:cNvSpPr txBox="1">
                <a:spLocks noRot="1" noChangeAspect="1" noMove="1" noResize="1" noEditPoints="1" noAdjustHandles="1" noChangeArrowheads="1" noChangeShapeType="1" noTextEdit="1"/>
              </p:cNvSpPr>
              <p:nvPr/>
            </p:nvSpPr>
            <p:spPr>
              <a:xfrm>
                <a:off x="4560729" y="5827086"/>
                <a:ext cx="3577454" cy="390556"/>
              </a:xfrm>
              <a:prstGeom prst="rect">
                <a:avLst/>
              </a:prstGeom>
              <a:blipFill>
                <a:blip r:embed="rId3"/>
                <a:stretch>
                  <a:fillRect b="-10938"/>
                </a:stretch>
              </a:blipFill>
            </p:spPr>
            <p:txBody>
              <a:bodyPr/>
              <a:lstStyle/>
              <a:p>
                <a:r>
                  <a:rPr lang="ko-KR" altLang="en-US">
                    <a:noFill/>
                  </a:rPr>
                  <a:t> </a:t>
                </a:r>
              </a:p>
            </p:txBody>
          </p:sp>
        </mc:Fallback>
      </mc:AlternateContent>
      <p:sp>
        <p:nvSpPr>
          <p:cNvPr id="6" name="TextBox 5">
            <a:extLst>
              <a:ext uri="{FF2B5EF4-FFF2-40B4-BE49-F238E27FC236}">
                <a16:creationId xmlns:a16="http://schemas.microsoft.com/office/drawing/2014/main" id="{3E061026-6D6D-4670-B9C1-5F5174A16A02}"/>
              </a:ext>
            </a:extLst>
          </p:cNvPr>
          <p:cNvSpPr txBox="1"/>
          <p:nvPr/>
        </p:nvSpPr>
        <p:spPr>
          <a:xfrm>
            <a:off x="5409239" y="5465563"/>
            <a:ext cx="2105064" cy="261610"/>
          </a:xfrm>
          <a:prstGeom prst="rect">
            <a:avLst/>
          </a:prstGeom>
          <a:noFill/>
        </p:spPr>
        <p:txBody>
          <a:bodyPr wrap="square" rtlCol="0">
            <a:spAutoFit/>
          </a:bodyPr>
          <a:lstStyle/>
          <a:p>
            <a:pPr algn="ctr"/>
            <a:r>
              <a:rPr lang="en-US" altLang="ko-KR" sz="1100" b="1" dirty="0">
                <a:solidFill>
                  <a:srgbClr val="C00000"/>
                </a:solidFill>
              </a:rPr>
              <a:t>“GPI”</a:t>
            </a:r>
            <a:r>
              <a:rPr lang="ko-KR" altLang="en-US" sz="1100" b="1" dirty="0">
                <a:solidFill>
                  <a:srgbClr val="C00000"/>
                </a:solidFill>
              </a:rPr>
              <a:t>와 </a:t>
            </a:r>
            <a:r>
              <a:rPr lang="en-US" altLang="ko-KR" sz="1100" b="1" dirty="0">
                <a:solidFill>
                  <a:srgbClr val="C00000"/>
                </a:solidFill>
              </a:rPr>
              <a:t>“</a:t>
            </a:r>
            <a:r>
              <a:rPr lang="ko-KR" altLang="en-US" sz="1100" b="1" dirty="0">
                <a:solidFill>
                  <a:srgbClr val="C00000"/>
                </a:solidFill>
              </a:rPr>
              <a:t>시간차 제어</a:t>
            </a:r>
            <a:r>
              <a:rPr lang="en-US" altLang="ko-KR" sz="1100" b="1" dirty="0">
                <a:solidFill>
                  <a:srgbClr val="C00000"/>
                </a:solidFill>
              </a:rPr>
              <a:t>”</a:t>
            </a:r>
            <a:r>
              <a:rPr lang="ko-KR" altLang="en-US" sz="1100" b="1" dirty="0">
                <a:solidFill>
                  <a:srgbClr val="C00000"/>
                </a:solidFill>
              </a:rPr>
              <a:t>의 관계</a:t>
            </a:r>
          </a:p>
        </p:txBody>
      </p:sp>
      <p:sp>
        <p:nvSpPr>
          <p:cNvPr id="12" name="화살표: 오른쪽 11">
            <a:extLst>
              <a:ext uri="{FF2B5EF4-FFF2-40B4-BE49-F238E27FC236}">
                <a16:creationId xmlns:a16="http://schemas.microsoft.com/office/drawing/2014/main" id="{8F35E2D4-DE18-49F8-AA79-24962F90CBC9}"/>
              </a:ext>
            </a:extLst>
          </p:cNvPr>
          <p:cNvSpPr/>
          <p:nvPr/>
        </p:nvSpPr>
        <p:spPr>
          <a:xfrm>
            <a:off x="6303037" y="4363997"/>
            <a:ext cx="317468" cy="2002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F893406F-0993-42AC-B435-0D87A75ABFA3}"/>
              </a:ext>
            </a:extLst>
          </p:cNvPr>
          <p:cNvSpPr/>
          <p:nvPr/>
        </p:nvSpPr>
        <p:spPr>
          <a:xfrm>
            <a:off x="120071" y="5506719"/>
            <a:ext cx="1068649" cy="236241"/>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TextBox 7">
            <a:extLst>
              <a:ext uri="{FF2B5EF4-FFF2-40B4-BE49-F238E27FC236}">
                <a16:creationId xmlns:a16="http://schemas.microsoft.com/office/drawing/2014/main" id="{1F157978-4EC0-4BC1-99DF-88F22AA0EB58}"/>
              </a:ext>
            </a:extLst>
          </p:cNvPr>
          <p:cNvSpPr txBox="1"/>
          <p:nvPr/>
        </p:nvSpPr>
        <p:spPr>
          <a:xfrm>
            <a:off x="8744521" y="1682925"/>
            <a:ext cx="2475358" cy="261610"/>
          </a:xfrm>
          <a:prstGeom prst="rect">
            <a:avLst/>
          </a:prstGeom>
          <a:noFill/>
        </p:spPr>
        <p:txBody>
          <a:bodyPr wrap="none" rtlCol="0">
            <a:spAutoFit/>
          </a:bodyPr>
          <a:lstStyle/>
          <a:p>
            <a:pPr algn="ctr"/>
            <a:r>
              <a:rPr lang="en-US" altLang="ko-KR" sz="1100" b="1" dirty="0">
                <a:solidFill>
                  <a:srgbClr val="C00000"/>
                </a:solidFill>
              </a:rPr>
              <a:t>GPI = Generalized Policy Iteration</a:t>
            </a:r>
            <a:endParaRPr lang="ko-KR" altLang="en-US" sz="1100" b="1" dirty="0">
              <a:solidFill>
                <a:srgbClr val="C00000"/>
              </a:solidFill>
            </a:endParaRPr>
          </a:p>
        </p:txBody>
      </p:sp>
      <p:sp>
        <p:nvSpPr>
          <p:cNvPr id="25" name="TextBox 24">
            <a:extLst>
              <a:ext uri="{FF2B5EF4-FFF2-40B4-BE49-F238E27FC236}">
                <a16:creationId xmlns:a16="http://schemas.microsoft.com/office/drawing/2014/main" id="{CA930148-D30A-4B19-87C4-901C58FA75AA}"/>
              </a:ext>
            </a:extLst>
          </p:cNvPr>
          <p:cNvSpPr txBox="1"/>
          <p:nvPr/>
        </p:nvSpPr>
        <p:spPr>
          <a:xfrm>
            <a:off x="9210871" y="1441796"/>
            <a:ext cx="1569720" cy="261610"/>
          </a:xfrm>
          <a:prstGeom prst="rect">
            <a:avLst/>
          </a:prstGeom>
          <a:noFill/>
        </p:spPr>
        <p:txBody>
          <a:bodyPr wrap="square">
            <a:spAutoFit/>
          </a:bodyPr>
          <a:lstStyle/>
          <a:p>
            <a:r>
              <a:rPr lang="en-US" altLang="ko-KR" sz="1100" b="1" dirty="0"/>
              <a:t>(</a:t>
            </a:r>
            <a:r>
              <a:rPr lang="ko-KR" altLang="en-US" sz="1100" b="1" dirty="0"/>
              <a:t>최적 가치함수 수렴</a:t>
            </a:r>
            <a:r>
              <a:rPr lang="en-US" altLang="ko-KR" sz="1100" b="1" dirty="0"/>
              <a:t>)</a:t>
            </a:r>
            <a:endParaRPr lang="ko-KR" altLang="en-US" sz="1100" b="1" dirty="0"/>
          </a:p>
        </p:txBody>
      </p:sp>
      <p:sp>
        <p:nvSpPr>
          <p:cNvPr id="14" name="직사각형 13">
            <a:extLst>
              <a:ext uri="{FF2B5EF4-FFF2-40B4-BE49-F238E27FC236}">
                <a16:creationId xmlns:a16="http://schemas.microsoft.com/office/drawing/2014/main" id="{A9BC5C05-6615-4C6C-9229-B9A34BD5F7E6}"/>
              </a:ext>
            </a:extLst>
          </p:cNvPr>
          <p:cNvSpPr/>
          <p:nvPr/>
        </p:nvSpPr>
        <p:spPr>
          <a:xfrm>
            <a:off x="2245472" y="1935008"/>
            <a:ext cx="1554368" cy="326248"/>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직사각형 14">
            <a:extLst>
              <a:ext uri="{FF2B5EF4-FFF2-40B4-BE49-F238E27FC236}">
                <a16:creationId xmlns:a16="http://schemas.microsoft.com/office/drawing/2014/main" id="{01A5D10E-5AAC-4AD7-B393-0A71A0C2ED44}"/>
              </a:ext>
            </a:extLst>
          </p:cNvPr>
          <p:cNvSpPr/>
          <p:nvPr/>
        </p:nvSpPr>
        <p:spPr>
          <a:xfrm>
            <a:off x="1451031" y="5490932"/>
            <a:ext cx="1068649" cy="236241"/>
          </a:xfrm>
          <a:prstGeom prst="rect">
            <a:avLst/>
          </a:prstGeom>
          <a:solidFill>
            <a:srgbClr val="00B0F0">
              <a:alpha val="20000"/>
            </a:srgbClr>
          </a:solidFill>
          <a:ln>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직사각형 17">
            <a:extLst>
              <a:ext uri="{FF2B5EF4-FFF2-40B4-BE49-F238E27FC236}">
                <a16:creationId xmlns:a16="http://schemas.microsoft.com/office/drawing/2014/main" id="{56B6C735-BB74-4931-8B61-FDE8C7A6EB30}"/>
              </a:ext>
            </a:extLst>
          </p:cNvPr>
          <p:cNvSpPr/>
          <p:nvPr/>
        </p:nvSpPr>
        <p:spPr>
          <a:xfrm>
            <a:off x="5091777" y="3596641"/>
            <a:ext cx="1532543" cy="298806"/>
          </a:xfrm>
          <a:prstGeom prst="rect">
            <a:avLst/>
          </a:prstGeom>
          <a:solidFill>
            <a:srgbClr val="00B0F0">
              <a:alpha val="20000"/>
            </a:srgbClr>
          </a:solidFill>
          <a:ln>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TextBox 18">
            <a:extLst>
              <a:ext uri="{FF2B5EF4-FFF2-40B4-BE49-F238E27FC236}">
                <a16:creationId xmlns:a16="http://schemas.microsoft.com/office/drawing/2014/main" id="{CC40DD00-5E1B-4B41-B341-EABE62CFE31A}"/>
              </a:ext>
            </a:extLst>
          </p:cNvPr>
          <p:cNvSpPr txBox="1"/>
          <p:nvPr/>
        </p:nvSpPr>
        <p:spPr>
          <a:xfrm>
            <a:off x="6559507" y="3636351"/>
            <a:ext cx="5070619" cy="261610"/>
          </a:xfrm>
          <a:prstGeom prst="rect">
            <a:avLst/>
          </a:prstGeom>
          <a:noFill/>
        </p:spPr>
        <p:txBody>
          <a:bodyPr wrap="none" rtlCol="0">
            <a:spAutoFit/>
          </a:bodyPr>
          <a:lstStyle/>
          <a:p>
            <a:pPr algn="ctr"/>
            <a:r>
              <a:rPr lang="ko-KR" altLang="en-US" sz="1100" b="1" dirty="0">
                <a:solidFill>
                  <a:srgbClr val="C00000"/>
                </a:solidFill>
              </a:rPr>
              <a:t>별도의 정책 없이 단지</a:t>
            </a:r>
            <a:r>
              <a:rPr lang="en-US" altLang="ko-KR" sz="1100" b="1" dirty="0">
                <a:solidFill>
                  <a:srgbClr val="C00000"/>
                </a:solidFill>
              </a:rPr>
              <a:t> </a:t>
            </a:r>
            <a:r>
              <a:rPr lang="ko-KR" altLang="en-US" sz="1100" b="1" dirty="0">
                <a:solidFill>
                  <a:srgbClr val="C00000"/>
                </a:solidFill>
              </a:rPr>
              <a:t>가치함수</a:t>
            </a:r>
            <a:r>
              <a:rPr lang="en-US" altLang="ko-KR" sz="1100" b="1" dirty="0">
                <a:solidFill>
                  <a:srgbClr val="C00000"/>
                </a:solidFill>
              </a:rPr>
              <a:t>(Q function</a:t>
            </a:r>
            <a:r>
              <a:rPr lang="ko-KR" altLang="en-US" sz="1100" b="1" dirty="0">
                <a:solidFill>
                  <a:srgbClr val="C00000"/>
                </a:solidFill>
              </a:rPr>
              <a:t> 도입</a:t>
            </a:r>
            <a:r>
              <a:rPr lang="en-US" altLang="ko-KR" sz="1100" b="1" dirty="0">
                <a:solidFill>
                  <a:srgbClr val="C00000"/>
                </a:solidFill>
              </a:rPr>
              <a:t>)</a:t>
            </a:r>
            <a:r>
              <a:rPr lang="ko-KR" altLang="en-US" sz="1100" b="1" dirty="0">
                <a:solidFill>
                  <a:srgbClr val="C00000"/>
                </a:solidFill>
              </a:rPr>
              <a:t>에 대해 탐욕적으로 움직임</a:t>
            </a:r>
          </a:p>
        </p:txBody>
      </p:sp>
      <p:graphicFrame>
        <p:nvGraphicFramePr>
          <p:cNvPr id="29" name="표 30">
            <a:extLst>
              <a:ext uri="{FF2B5EF4-FFF2-40B4-BE49-F238E27FC236}">
                <a16:creationId xmlns:a16="http://schemas.microsoft.com/office/drawing/2014/main" id="{09040A9C-3E7E-48A1-BC72-EC79541F70FA}"/>
              </a:ext>
            </a:extLst>
          </p:cNvPr>
          <p:cNvGraphicFramePr>
            <a:graphicFrameLocks noGrp="1"/>
          </p:cNvGraphicFramePr>
          <p:nvPr>
            <p:extLst>
              <p:ext uri="{D42A27DB-BD31-4B8C-83A1-F6EECF244321}">
                <p14:modId xmlns:p14="http://schemas.microsoft.com/office/powerpoint/2010/main" val="514577727"/>
              </p:ext>
            </p:extLst>
          </p:nvPr>
        </p:nvGraphicFramePr>
        <p:xfrm>
          <a:off x="3474720" y="4303684"/>
          <a:ext cx="2621280" cy="1112520"/>
        </p:xfrm>
        <a:graphic>
          <a:graphicData uri="http://schemas.openxmlformats.org/drawingml/2006/table">
            <a:tbl>
              <a:tblPr firstRow="1" bandRow="1">
                <a:tableStyleId>{073A0DAA-6AF3-43AB-8588-CEC1D06C72B9}</a:tableStyleId>
              </a:tblPr>
              <a:tblGrid>
                <a:gridCol w="2621280">
                  <a:extLst>
                    <a:ext uri="{9D8B030D-6E8A-4147-A177-3AD203B41FA5}">
                      <a16:colId xmlns:a16="http://schemas.microsoft.com/office/drawing/2014/main" val="3021338693"/>
                    </a:ext>
                  </a:extLst>
                </a:gridCol>
              </a:tblGrid>
              <a:tr h="370840">
                <a:tc>
                  <a:txBody>
                    <a:bodyPr/>
                    <a:lstStyle/>
                    <a:p>
                      <a:pPr algn="ctr" latinLnBrk="1"/>
                      <a:r>
                        <a:rPr lang="en-US" altLang="ko-KR" sz="1400" dirty="0"/>
                        <a:t>GPI</a:t>
                      </a:r>
                      <a:endParaRPr lang="ko-KR" altLang="en-US" sz="1400" dirty="0"/>
                    </a:p>
                  </a:txBody>
                  <a:tcPr/>
                </a:tc>
                <a:extLst>
                  <a:ext uri="{0D108BD9-81ED-4DB2-BD59-A6C34878D82A}">
                    <a16:rowId xmlns:a16="http://schemas.microsoft.com/office/drawing/2014/main" val="1526458069"/>
                  </a:ext>
                </a:extLst>
              </a:tr>
              <a:tr h="370840">
                <a:tc>
                  <a:txBody>
                    <a:bodyPr/>
                    <a:lstStyle/>
                    <a:p>
                      <a:pPr algn="ctr" latinLnBrk="1"/>
                      <a:r>
                        <a:rPr lang="en-US" altLang="ko-KR" sz="1400" dirty="0"/>
                        <a:t>Policy Evaluation</a:t>
                      </a:r>
                      <a:endParaRPr lang="ko-KR" altLang="en-US" sz="1400" dirty="0"/>
                    </a:p>
                  </a:txBody>
                  <a:tcPr/>
                </a:tc>
                <a:extLst>
                  <a:ext uri="{0D108BD9-81ED-4DB2-BD59-A6C34878D82A}">
                    <a16:rowId xmlns:a16="http://schemas.microsoft.com/office/drawing/2014/main" val="2225207256"/>
                  </a:ext>
                </a:extLst>
              </a:tr>
              <a:tr h="370840">
                <a:tc>
                  <a:txBody>
                    <a:bodyPr/>
                    <a:lstStyle/>
                    <a:p>
                      <a:pPr algn="ctr" latinLnBrk="1"/>
                      <a:r>
                        <a:rPr lang="en-US" altLang="ko-KR" sz="1400" dirty="0"/>
                        <a:t>Greedy Policy Improvement</a:t>
                      </a:r>
                      <a:endParaRPr lang="ko-KR" altLang="en-US" sz="1400" dirty="0"/>
                    </a:p>
                  </a:txBody>
                  <a:tcPr/>
                </a:tc>
                <a:extLst>
                  <a:ext uri="{0D108BD9-81ED-4DB2-BD59-A6C34878D82A}">
                    <a16:rowId xmlns:a16="http://schemas.microsoft.com/office/drawing/2014/main" val="1076463103"/>
                  </a:ext>
                </a:extLst>
              </a:tr>
            </a:tbl>
          </a:graphicData>
        </a:graphic>
      </p:graphicFrame>
      <p:graphicFrame>
        <p:nvGraphicFramePr>
          <p:cNvPr id="31" name="표 30">
            <a:extLst>
              <a:ext uri="{FF2B5EF4-FFF2-40B4-BE49-F238E27FC236}">
                <a16:creationId xmlns:a16="http://schemas.microsoft.com/office/drawing/2014/main" id="{EA95DAA5-D06C-41D7-90DA-C733600BE4E3}"/>
              </a:ext>
            </a:extLst>
          </p:cNvPr>
          <p:cNvGraphicFramePr>
            <a:graphicFrameLocks noGrp="1"/>
          </p:cNvGraphicFramePr>
          <p:nvPr>
            <p:extLst>
              <p:ext uri="{D42A27DB-BD31-4B8C-83A1-F6EECF244321}">
                <p14:modId xmlns:p14="http://schemas.microsoft.com/office/powerpoint/2010/main" val="2441215488"/>
              </p:ext>
            </p:extLst>
          </p:nvPr>
        </p:nvGraphicFramePr>
        <p:xfrm>
          <a:off x="6827543" y="4303684"/>
          <a:ext cx="2621280" cy="1112520"/>
        </p:xfrm>
        <a:graphic>
          <a:graphicData uri="http://schemas.openxmlformats.org/drawingml/2006/table">
            <a:tbl>
              <a:tblPr firstRow="1" bandRow="1">
                <a:tableStyleId>{073A0DAA-6AF3-43AB-8588-CEC1D06C72B9}</a:tableStyleId>
              </a:tblPr>
              <a:tblGrid>
                <a:gridCol w="2621280">
                  <a:extLst>
                    <a:ext uri="{9D8B030D-6E8A-4147-A177-3AD203B41FA5}">
                      <a16:colId xmlns:a16="http://schemas.microsoft.com/office/drawing/2014/main" val="3021338693"/>
                    </a:ext>
                  </a:extLst>
                </a:gridCol>
              </a:tblGrid>
              <a:tr h="370840">
                <a:tc>
                  <a:txBody>
                    <a:bodyPr/>
                    <a:lstStyle/>
                    <a:p>
                      <a:pPr algn="ctr" latinLnBrk="1"/>
                      <a:r>
                        <a:rPr lang="en-US" altLang="ko-KR" sz="1400" dirty="0"/>
                        <a:t>Time-Difference Control</a:t>
                      </a:r>
                      <a:endParaRPr lang="ko-KR" altLang="en-US" sz="1400" dirty="0"/>
                    </a:p>
                  </a:txBody>
                  <a:tcPr/>
                </a:tc>
                <a:extLst>
                  <a:ext uri="{0D108BD9-81ED-4DB2-BD59-A6C34878D82A}">
                    <a16:rowId xmlns:a16="http://schemas.microsoft.com/office/drawing/2014/main" val="1526458069"/>
                  </a:ext>
                </a:extLst>
              </a:tr>
              <a:tr h="370840">
                <a:tc>
                  <a:txBody>
                    <a:bodyPr/>
                    <a:lstStyle/>
                    <a:p>
                      <a:pPr algn="ctr" latinLnBrk="1"/>
                      <a:r>
                        <a:rPr lang="en-US" altLang="ko-KR" sz="1400" dirty="0"/>
                        <a:t>Time-Difference Prediction</a:t>
                      </a:r>
                      <a:endParaRPr lang="ko-KR" altLang="en-US" sz="1400" dirty="0"/>
                    </a:p>
                  </a:txBody>
                  <a:tcPr/>
                </a:tc>
                <a:extLst>
                  <a:ext uri="{0D108BD9-81ED-4DB2-BD59-A6C34878D82A}">
                    <a16:rowId xmlns:a16="http://schemas.microsoft.com/office/drawing/2014/main" val="2225207256"/>
                  </a:ext>
                </a:extLst>
              </a:tr>
              <a:tr h="370840">
                <a:tc>
                  <a:txBody>
                    <a:bodyPr/>
                    <a:lstStyle/>
                    <a:p>
                      <a:pPr algn="ctr" latinLnBrk="1"/>
                      <a:r>
                        <a:rPr lang="en-US" altLang="ko-KR" sz="1400" dirty="0"/>
                        <a:t>Greedy Policy</a:t>
                      </a:r>
                      <a:endParaRPr lang="ko-KR" altLang="en-US" sz="1400" dirty="0"/>
                    </a:p>
                  </a:txBody>
                  <a:tcPr/>
                </a:tc>
                <a:extLst>
                  <a:ext uri="{0D108BD9-81ED-4DB2-BD59-A6C34878D82A}">
                    <a16:rowId xmlns:a16="http://schemas.microsoft.com/office/drawing/2014/main" val="1076463103"/>
                  </a:ext>
                </a:extLst>
              </a:tr>
            </a:tbl>
          </a:graphicData>
        </a:graphic>
      </p:graphicFrame>
      <p:sp>
        <p:nvSpPr>
          <p:cNvPr id="33" name="TextBox 32">
            <a:extLst>
              <a:ext uri="{FF2B5EF4-FFF2-40B4-BE49-F238E27FC236}">
                <a16:creationId xmlns:a16="http://schemas.microsoft.com/office/drawing/2014/main" id="{771156FD-57FC-41BB-AC52-056486DE4608}"/>
              </a:ext>
            </a:extLst>
          </p:cNvPr>
          <p:cNvSpPr txBox="1"/>
          <p:nvPr/>
        </p:nvSpPr>
        <p:spPr>
          <a:xfrm>
            <a:off x="5617632" y="6317555"/>
            <a:ext cx="1688284" cy="261610"/>
          </a:xfrm>
          <a:prstGeom prst="rect">
            <a:avLst/>
          </a:prstGeom>
          <a:noFill/>
        </p:spPr>
        <p:txBody>
          <a:bodyPr wrap="none" rtlCol="0">
            <a:spAutoFit/>
          </a:bodyPr>
          <a:lstStyle/>
          <a:p>
            <a:pPr algn="ctr"/>
            <a:r>
              <a:rPr lang="en-US" altLang="ko-KR" sz="1100" b="1" dirty="0">
                <a:solidFill>
                  <a:srgbClr val="C00000"/>
                </a:solidFill>
              </a:rPr>
              <a:t>“GPI”</a:t>
            </a:r>
            <a:r>
              <a:rPr lang="ko-KR" altLang="en-US" sz="1100" b="1" dirty="0">
                <a:solidFill>
                  <a:srgbClr val="C00000"/>
                </a:solidFill>
              </a:rPr>
              <a:t>의 탐욕 정책 발전</a:t>
            </a:r>
          </a:p>
        </p:txBody>
      </p:sp>
      <p:sp>
        <p:nvSpPr>
          <p:cNvPr id="34" name="TextBox 33">
            <a:extLst>
              <a:ext uri="{FF2B5EF4-FFF2-40B4-BE49-F238E27FC236}">
                <a16:creationId xmlns:a16="http://schemas.microsoft.com/office/drawing/2014/main" id="{81E09391-57BA-45BC-ADB6-8B21524C3833}"/>
              </a:ext>
            </a:extLst>
          </p:cNvPr>
          <p:cNvSpPr txBox="1"/>
          <p:nvPr/>
        </p:nvSpPr>
        <p:spPr>
          <a:xfrm>
            <a:off x="8610600" y="5809376"/>
            <a:ext cx="3459600" cy="430887"/>
          </a:xfrm>
          <a:prstGeom prst="rect">
            <a:avLst/>
          </a:prstGeom>
          <a:noFill/>
        </p:spPr>
        <p:txBody>
          <a:bodyPr wrap="none" rtlCol="0">
            <a:spAutoFit/>
          </a:bodyPr>
          <a:lstStyle/>
          <a:p>
            <a:pPr algn="ctr"/>
            <a:r>
              <a:rPr lang="ko-KR" altLang="en-US" sz="1100" b="1" dirty="0">
                <a:solidFill>
                  <a:srgbClr val="C00000"/>
                </a:solidFill>
              </a:rPr>
              <a:t>모델을 모르기 때문에</a:t>
            </a:r>
            <a:r>
              <a:rPr lang="en-US" altLang="ko-KR" sz="1100" b="1" dirty="0">
                <a:solidFill>
                  <a:srgbClr val="C00000"/>
                </a:solidFill>
              </a:rPr>
              <a:t>, Time-Difference Control</a:t>
            </a:r>
            <a:r>
              <a:rPr lang="ko-KR" altLang="en-US" sz="1100" b="1" dirty="0">
                <a:solidFill>
                  <a:srgbClr val="C00000"/>
                </a:solidFill>
              </a:rPr>
              <a:t>의 </a:t>
            </a:r>
            <a:endParaRPr lang="en-US" altLang="ko-KR" sz="1100" b="1" dirty="0">
              <a:solidFill>
                <a:srgbClr val="C00000"/>
              </a:solidFill>
            </a:endParaRPr>
          </a:p>
          <a:p>
            <a:pPr algn="ctr"/>
            <a:r>
              <a:rPr lang="ko-KR" altLang="en-US" sz="1100" b="1" dirty="0">
                <a:solidFill>
                  <a:srgbClr val="C00000"/>
                </a:solidFill>
              </a:rPr>
              <a:t>탐욕 정책으로 사용 불가</a:t>
            </a:r>
          </a:p>
        </p:txBody>
      </p:sp>
      <p:sp>
        <p:nvSpPr>
          <p:cNvPr id="36" name="화살표: 오른쪽 35">
            <a:extLst>
              <a:ext uri="{FF2B5EF4-FFF2-40B4-BE49-F238E27FC236}">
                <a16:creationId xmlns:a16="http://schemas.microsoft.com/office/drawing/2014/main" id="{C83DE822-DBC6-49FB-80E5-FC54CB426965}"/>
              </a:ext>
            </a:extLst>
          </p:cNvPr>
          <p:cNvSpPr/>
          <p:nvPr/>
        </p:nvSpPr>
        <p:spPr>
          <a:xfrm>
            <a:off x="8138183" y="5905723"/>
            <a:ext cx="317468" cy="2002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9E8925F3-FD2B-48DD-86A5-C65123269D2B}"/>
              </a:ext>
            </a:extLst>
          </p:cNvPr>
          <p:cNvSpPr txBox="1"/>
          <p:nvPr/>
        </p:nvSpPr>
        <p:spPr>
          <a:xfrm>
            <a:off x="9094816" y="6356350"/>
            <a:ext cx="2585964" cy="430887"/>
          </a:xfrm>
          <a:prstGeom prst="rect">
            <a:avLst/>
          </a:prstGeom>
          <a:noFill/>
        </p:spPr>
        <p:txBody>
          <a:bodyPr wrap="none" rtlCol="0">
            <a:spAutoFit/>
          </a:bodyPr>
          <a:lstStyle/>
          <a:p>
            <a:pPr algn="ctr"/>
            <a:r>
              <a:rPr lang="ko-KR" altLang="en-US" sz="1100" b="1" dirty="0">
                <a:solidFill>
                  <a:srgbClr val="C00000"/>
                </a:solidFill>
                <a:highlight>
                  <a:srgbClr val="FFFF00"/>
                </a:highlight>
              </a:rPr>
              <a:t>현재 상태의 큐함수를 보고 판단하면</a:t>
            </a:r>
            <a:r>
              <a:rPr lang="en-US" altLang="ko-KR" sz="1100" b="1" dirty="0">
                <a:solidFill>
                  <a:srgbClr val="C00000"/>
                </a:solidFill>
                <a:highlight>
                  <a:srgbClr val="FFFF00"/>
                </a:highlight>
              </a:rPr>
              <a:t>, </a:t>
            </a:r>
          </a:p>
          <a:p>
            <a:pPr algn="ctr"/>
            <a:r>
              <a:rPr lang="ko-KR" altLang="en-US" sz="1100" b="1" dirty="0">
                <a:solidFill>
                  <a:srgbClr val="C00000"/>
                </a:solidFill>
                <a:highlight>
                  <a:srgbClr val="FFFF00"/>
                </a:highlight>
              </a:rPr>
              <a:t>환경의 모델을 몰라도 된다</a:t>
            </a:r>
            <a:r>
              <a:rPr lang="en-US" altLang="ko-KR" sz="1100" b="1" dirty="0">
                <a:solidFill>
                  <a:srgbClr val="C00000"/>
                </a:solidFill>
                <a:highlight>
                  <a:srgbClr val="FFFF00"/>
                </a:highlight>
              </a:rPr>
              <a:t>.</a:t>
            </a:r>
            <a:endParaRPr lang="ko-KR" altLang="en-US" sz="1100" b="1" dirty="0">
              <a:solidFill>
                <a:srgbClr val="C00000"/>
              </a:solidFill>
              <a:highlight>
                <a:srgbClr val="FFFF00"/>
              </a:highlight>
            </a:endParaRPr>
          </a:p>
        </p:txBody>
      </p:sp>
    </p:spTree>
    <p:extLst>
      <p:ext uri="{BB962C8B-B14F-4D97-AF65-F5344CB8AC3E}">
        <p14:creationId xmlns:p14="http://schemas.microsoft.com/office/powerpoint/2010/main" val="34606613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a:solidFill>
                  <a:schemeClr val="accent6">
                    <a:lumMod val="75000"/>
                  </a:schemeClr>
                </a:solidFill>
              </a:rPr>
              <a:t>강화학습</a:t>
            </a:r>
            <a:r>
              <a:rPr lang="en-US" altLang="ko-KR" b="1" dirty="0">
                <a:solidFill>
                  <a:schemeClr val="accent6">
                    <a:lumMod val="75000"/>
                  </a:schemeClr>
                </a:solidFill>
              </a:rPr>
              <a:t> </a:t>
            </a:r>
            <a:r>
              <a:rPr lang="ko-KR" altLang="en-US" b="1" dirty="0">
                <a:solidFill>
                  <a:schemeClr val="accent6">
                    <a:lumMod val="75000"/>
                  </a:schemeClr>
                </a:solidFill>
              </a:rPr>
              <a:t>알고리즘 </a:t>
            </a:r>
            <a:r>
              <a:rPr lang="en-US" altLang="ko-KR" b="1" dirty="0">
                <a:solidFill>
                  <a:schemeClr val="accent6">
                    <a:lumMod val="75000"/>
                  </a:schemeClr>
                </a:solidFill>
              </a:rPr>
              <a:t>I : </a:t>
            </a:r>
            <a:r>
              <a:rPr lang="ko-KR" altLang="en-US" b="1" dirty="0">
                <a:solidFill>
                  <a:schemeClr val="accent6">
                    <a:lumMod val="75000"/>
                  </a:schemeClr>
                </a:solidFill>
              </a:rPr>
              <a:t>살사</a:t>
            </a:r>
            <a:endParaRPr lang="en-US" altLang="ko-KR" b="1" dirty="0">
              <a:solidFill>
                <a:schemeClr val="accent6">
                  <a:lumMod val="75000"/>
                </a:schemeClr>
              </a:solidFill>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1D79B17-65F1-464E-95C7-7C061249B26F}"/>
                  </a:ext>
                </a:extLst>
              </p:cNvPr>
              <p:cNvSpPr txBox="1"/>
              <p:nvPr/>
            </p:nvSpPr>
            <p:spPr>
              <a:xfrm>
                <a:off x="757212" y="1642888"/>
                <a:ext cx="11205662" cy="4801314"/>
              </a:xfrm>
              <a:prstGeom prst="rect">
                <a:avLst/>
              </a:prstGeom>
              <a:noFill/>
            </p:spPr>
            <p:txBody>
              <a:bodyPr wrap="square" rtlCol="0">
                <a:spAutoFit/>
              </a:bodyPr>
              <a:lstStyle/>
              <a:p>
                <a:pPr marL="342900" indent="-342900">
                  <a:buFont typeface="Arial" panose="020B0604020202020204" pitchFamily="34" charset="0"/>
                  <a:buChar char="•"/>
                </a:pPr>
                <a:r>
                  <a:rPr lang="en-US" altLang="ko-KR" b="1" dirty="0"/>
                  <a:t>SARSA(</a:t>
                </a:r>
                <a:r>
                  <a:rPr lang="ko-KR" altLang="en-US" b="1" dirty="0"/>
                  <a:t>살사</a:t>
                </a:r>
                <a:r>
                  <a:rPr lang="en-US" altLang="ko-KR" b="1" dirty="0"/>
                  <a:t>)</a:t>
                </a:r>
              </a:p>
              <a:p>
                <a:pPr marL="800100" lvl="1" indent="-342900">
                  <a:buFont typeface="Arial" panose="020B0604020202020204" pitchFamily="34" charset="0"/>
                  <a:buChar char="•"/>
                </a:pPr>
                <a:endParaRPr lang="en-US" altLang="ko-KR" b="1" dirty="0"/>
              </a:p>
              <a:p>
                <a:pPr marL="800100" lvl="1" indent="-342900">
                  <a:buFont typeface="Arial" panose="020B0604020202020204" pitchFamily="34" charset="0"/>
                  <a:buChar char="•"/>
                </a:pPr>
                <a:endParaRPr lang="en-US" altLang="ko-KR" b="1" dirty="0"/>
              </a:p>
              <a:p>
                <a:pPr marL="800100" lvl="1" indent="-342900">
                  <a:buFont typeface="Arial" panose="020B0604020202020204" pitchFamily="34" charset="0"/>
                  <a:buChar char="•"/>
                </a:pPr>
                <a:endParaRPr lang="en-US" altLang="ko-KR" b="1" dirty="0"/>
              </a:p>
              <a:p>
                <a:pPr lvl="1"/>
                <a:endParaRPr lang="en-US" altLang="ko-KR" b="1" dirty="0"/>
              </a:p>
              <a:p>
                <a:pPr marL="800100" lvl="1" indent="-342900">
                  <a:buFont typeface="Arial" panose="020B0604020202020204" pitchFamily="34" charset="0"/>
                  <a:buChar char="•"/>
                </a:pPr>
                <a:r>
                  <a:rPr lang="ko-KR" altLang="en-US" b="1" dirty="0"/>
                  <a:t>큐함수에 따라 행동을 선택하려면 </a:t>
                </a:r>
                <a:r>
                  <a:rPr lang="en-US" altLang="ko-KR" b="1" dirty="0"/>
                  <a:t>Agent</a:t>
                </a:r>
                <a:r>
                  <a:rPr lang="ko-KR" altLang="en-US" b="1" dirty="0"/>
                  <a:t>는 가치함수가 아닌 큐함수의 정보를 알아야함</a:t>
                </a:r>
                <a:endParaRPr lang="en-US" altLang="ko-KR" b="1" dirty="0"/>
              </a:p>
              <a:p>
                <a:pPr marL="800100" lvl="1" indent="-342900">
                  <a:buFont typeface="Arial" panose="020B0604020202020204" pitchFamily="34" charset="0"/>
                  <a:buChar char="•"/>
                </a:pPr>
                <a:r>
                  <a:rPr lang="ko-KR" altLang="en-US" b="1" dirty="0"/>
                  <a:t>따라서 시간차 제어에서 업데이트하는 대상이 가치함수가 아닌 큐함수임</a:t>
                </a:r>
                <a:endParaRPr lang="en-US" altLang="ko-KR" b="1" dirty="0"/>
              </a:p>
              <a:p>
                <a:pPr marL="800100" lvl="1" indent="-342900">
                  <a:buFont typeface="Arial" panose="020B0604020202020204" pitchFamily="34" charset="0"/>
                  <a:buChar char="•"/>
                </a:pPr>
                <a:endParaRPr lang="en-US" altLang="ko-KR" b="1" dirty="0"/>
              </a:p>
              <a:p>
                <a:pPr marL="800100" lvl="1" indent="-342900">
                  <a:buFont typeface="Arial" panose="020B0604020202020204" pitchFamily="34" charset="0"/>
                  <a:buChar char="•"/>
                </a:pPr>
                <a:endParaRPr lang="en-US" altLang="ko-KR" b="1" dirty="0"/>
              </a:p>
              <a:p>
                <a:pPr marL="800100" lvl="1" indent="-342900">
                  <a:buFont typeface="Arial" panose="020B0604020202020204" pitchFamily="34" charset="0"/>
                  <a:buChar char="•"/>
                </a:pPr>
                <a:endParaRPr lang="en-US" altLang="ko-KR" b="1" dirty="0"/>
              </a:p>
              <a:p>
                <a:pPr marL="800100" lvl="1" indent="-342900">
                  <a:buFont typeface="Arial" panose="020B0604020202020204" pitchFamily="34" charset="0"/>
                  <a:buChar char="•"/>
                </a:pPr>
                <a:r>
                  <a:rPr lang="ko-KR" altLang="en-US" b="1" dirty="0"/>
                  <a:t>시간차 제어에서 큐함수를 업데이트하려면 역시 </a:t>
                </a:r>
                <a:r>
                  <a:rPr lang="en-US" altLang="ko-KR" b="1" dirty="0"/>
                  <a:t>sample</a:t>
                </a:r>
                <a:r>
                  <a:rPr lang="ko-KR" altLang="en-US" b="1" dirty="0"/>
                  <a:t>이 있어야 함</a:t>
                </a:r>
                <a:r>
                  <a:rPr lang="en-US" altLang="ko-KR" b="1" dirty="0"/>
                  <a:t>.</a:t>
                </a:r>
              </a:p>
              <a:p>
                <a:pPr marL="1257300" lvl="2" indent="-342900">
                  <a:buFont typeface="Arial" panose="020B0604020202020204" pitchFamily="34" charset="0"/>
                  <a:buChar char="•"/>
                </a:pPr>
                <a:r>
                  <a:rPr lang="en-US" altLang="ko-KR" b="1" dirty="0"/>
                  <a:t>[</a:t>
                </a:r>
                <a14:m>
                  <m:oMath xmlns:m="http://schemas.openxmlformats.org/officeDocument/2006/math">
                    <m:sSub>
                      <m:sSubPr>
                        <m:ctrlPr>
                          <a:rPr lang="en-US" altLang="ko-KR" b="1" i="1" smtClean="0">
                            <a:latin typeface="Cambria Math" panose="02040503050406030204" pitchFamily="18" charset="0"/>
                          </a:rPr>
                        </m:ctrlPr>
                      </m:sSubPr>
                      <m:e>
                        <m:r>
                          <m:rPr>
                            <m:nor/>
                          </m:rPr>
                          <a:rPr lang="en-US" altLang="ko-KR" b="1" i="0" smtClean="0">
                            <a:latin typeface="Cambria Math" panose="02040503050406030204" pitchFamily="18" charset="0"/>
                          </a:rPr>
                          <m:t>S</m:t>
                        </m:r>
                      </m:e>
                      <m:sub>
                        <m:r>
                          <a:rPr lang="en-US" altLang="ko-KR" b="1" i="1" smtClean="0">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i="0" smtClean="0">
                            <a:latin typeface="Cambria Math" panose="02040503050406030204" pitchFamily="18" charset="0"/>
                          </a:rPr>
                          <m:t>A</m:t>
                        </m:r>
                      </m:e>
                      <m:sub>
                        <m:r>
                          <a:rPr lang="en-US" altLang="ko-KR" b="1" i="1">
                            <a:latin typeface="Cambria Math" panose="02040503050406030204" pitchFamily="18" charset="0"/>
                          </a:rPr>
                          <m:t>𝒕</m:t>
                        </m:r>
                      </m:sub>
                    </m:sSub>
                  </m:oMath>
                </a14:m>
                <a:r>
                  <a:rPr lang="en-US" altLang="ko-KR" b="1" dirty="0"/>
                  <a:t>, </a:t>
                </a:r>
                <a14:m>
                  <m:oMath xmlns:m="http://schemas.openxmlformats.org/officeDocument/2006/math">
                    <m:sSub>
                      <m:sSubPr>
                        <m:ctrlPr>
                          <a:rPr lang="en-US" altLang="ko-KR" b="1" i="1">
                            <a:latin typeface="Cambria Math" panose="02040503050406030204" pitchFamily="18" charset="0"/>
                          </a:rPr>
                        </m:ctrlPr>
                      </m:sSubPr>
                      <m:e>
                        <m:r>
                          <a:rPr lang="en-US" altLang="ko-KR" b="1" i="1" smtClean="0">
                            <a:latin typeface="Cambria Math" panose="02040503050406030204" pitchFamily="18" charset="0"/>
                          </a:rPr>
                          <m:t>𝑹</m:t>
                        </m:r>
                      </m:e>
                      <m:sub>
                        <m:r>
                          <a:rPr lang="en-US" altLang="ko-KR" b="1" i="1">
                            <a:latin typeface="Cambria Math" panose="02040503050406030204" pitchFamily="18" charset="0"/>
                          </a:rPr>
                          <m:t>𝒕</m:t>
                        </m:r>
                        <m:r>
                          <a:rPr lang="en-US" altLang="ko-KR" b="1" i="1" smtClean="0">
                            <a:latin typeface="Cambria Math" panose="02040503050406030204" pitchFamily="18" charset="0"/>
                          </a:rPr>
                          <m:t>+</m:t>
                        </m:r>
                        <m:r>
                          <a:rPr lang="en-US" altLang="ko-KR" b="1" i="1" smtClean="0">
                            <a:latin typeface="Cambria Math" panose="02040503050406030204" pitchFamily="18" charset="0"/>
                          </a:rPr>
                          <m:t>𝟏</m:t>
                        </m:r>
                      </m:sub>
                    </m:sSub>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r>
                          <a:rPr lang="en-US" altLang="ko-KR" b="1" i="1" smtClean="0">
                            <a:latin typeface="Cambria Math" panose="02040503050406030204" pitchFamily="18" charset="0"/>
                          </a:rPr>
                          <m:t>+</m:t>
                        </m:r>
                        <m:r>
                          <a:rPr lang="en-US" altLang="ko-KR" b="1" i="1" smtClean="0">
                            <a:latin typeface="Cambria Math" panose="02040503050406030204" pitchFamily="18" charset="0"/>
                          </a:rPr>
                          <m:t>𝟏</m:t>
                        </m:r>
                      </m:sub>
                    </m:sSub>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A</m:t>
                        </m:r>
                      </m:e>
                      <m:sub>
                        <m:r>
                          <a:rPr lang="en-US" altLang="ko-KR" b="1" i="1">
                            <a:latin typeface="Cambria Math" panose="02040503050406030204" pitchFamily="18" charset="0"/>
                          </a:rPr>
                          <m:t>𝒕</m:t>
                        </m:r>
                        <m:r>
                          <a:rPr lang="en-US" altLang="ko-KR" b="1" i="1" smtClean="0">
                            <a:latin typeface="Cambria Math" panose="02040503050406030204" pitchFamily="18" charset="0"/>
                          </a:rPr>
                          <m:t>+</m:t>
                        </m:r>
                        <m:r>
                          <a:rPr lang="en-US" altLang="ko-KR" b="1" i="1" smtClean="0">
                            <a:latin typeface="Cambria Math" panose="02040503050406030204" pitchFamily="18" charset="0"/>
                          </a:rPr>
                          <m:t>𝟏</m:t>
                        </m:r>
                      </m:sub>
                    </m:sSub>
                  </m:oMath>
                </a14:m>
                <a:r>
                  <a:rPr lang="en-US" altLang="ko-KR" b="1" dirty="0"/>
                  <a:t>] (</a:t>
                </a:r>
                <a:r>
                  <a:rPr lang="ko-KR" altLang="en-US" b="1" dirty="0"/>
                  <a:t>여기서 </a:t>
                </a:r>
                <a:r>
                  <a:rPr lang="en-US" altLang="ko-KR" b="1" dirty="0"/>
                  <a:t>SARSA </a:t>
                </a:r>
                <a:r>
                  <a:rPr lang="ko-KR" altLang="en-US" b="1" dirty="0"/>
                  <a:t>유래</a:t>
                </a:r>
                <a:r>
                  <a:rPr lang="en-US" altLang="ko-KR" b="1" dirty="0"/>
                  <a:t>)</a:t>
                </a:r>
              </a:p>
              <a:p>
                <a:pPr marL="800100" lvl="1" indent="-342900">
                  <a:buFont typeface="Arial" panose="020B0604020202020204" pitchFamily="34" charset="0"/>
                  <a:buChar char="•"/>
                </a:pPr>
                <a:endParaRPr lang="en-US" altLang="ko-KR" b="1" dirty="0"/>
              </a:p>
              <a:p>
                <a:pPr marL="800100" lvl="1" indent="-342900">
                  <a:buFont typeface="Arial" panose="020B0604020202020204" pitchFamily="34" charset="0"/>
                  <a:buChar char="•"/>
                </a:pPr>
                <a:r>
                  <a:rPr lang="ko-KR" altLang="en-US" b="1" dirty="0"/>
                  <a:t>하지만</a:t>
                </a:r>
                <a:r>
                  <a:rPr lang="en-US" altLang="ko-KR" b="1" dirty="0"/>
                  <a:t>, </a:t>
                </a:r>
                <a:r>
                  <a:rPr lang="ko-KR" altLang="en-US" b="1" dirty="0"/>
                  <a:t>경험이 부족한 초기의 </a:t>
                </a:r>
                <a:r>
                  <a:rPr lang="en-US" altLang="ko-KR" b="1" dirty="0"/>
                  <a:t>Agent</a:t>
                </a:r>
                <a:r>
                  <a:rPr lang="ko-KR" altLang="en-US" b="1" dirty="0"/>
                  <a:t>는 잘못된 학습으로 가게 할 가능성이 큼</a:t>
                </a:r>
                <a:endParaRPr lang="en-US" altLang="ko-KR" b="1" dirty="0"/>
              </a:p>
              <a:p>
                <a:pPr marL="1257300" lvl="2" indent="-342900">
                  <a:buFont typeface="Arial" panose="020B0604020202020204" pitchFamily="34" charset="0"/>
                  <a:buChar char="•"/>
                </a:pPr>
                <a:r>
                  <a:rPr lang="ko-KR" altLang="en-US" b="1" dirty="0"/>
                  <a:t>목적 </a:t>
                </a:r>
                <a:r>
                  <a:rPr lang="en-US" altLang="ko-KR" b="1" dirty="0"/>
                  <a:t>: </a:t>
                </a:r>
                <a:r>
                  <a:rPr lang="ko-KR" altLang="en-US" b="1" dirty="0"/>
                  <a:t>충분한 경험을 통해 </a:t>
                </a:r>
                <a:r>
                  <a:rPr lang="en-US" altLang="ko-KR" b="1" dirty="0"/>
                  <a:t>Agent</a:t>
                </a:r>
                <a:r>
                  <a:rPr lang="ko-KR" altLang="en-US" b="1" dirty="0"/>
                  <a:t>가 보유하고 있는 큐함수들이 최적에 </a:t>
                </a:r>
                <a:r>
                  <a:rPr lang="ko-KR" altLang="en-US" b="1" dirty="0" err="1"/>
                  <a:t>가까워져야함</a:t>
                </a:r>
                <a:endParaRPr lang="en-US" altLang="ko-KR" b="1" dirty="0"/>
              </a:p>
              <a:p>
                <a:pPr marL="1257300" lvl="2" indent="-342900">
                  <a:buFont typeface="Arial" panose="020B0604020202020204" pitchFamily="34" charset="0"/>
                  <a:buChar char="•"/>
                </a:pPr>
                <a:r>
                  <a:rPr lang="ko-KR" altLang="en-US" b="1" dirty="0"/>
                  <a:t>방법 </a:t>
                </a:r>
                <a:r>
                  <a:rPr lang="en-US" altLang="ko-KR" b="1" dirty="0"/>
                  <a:t>: </a:t>
                </a:r>
                <a14:m>
                  <m:oMath xmlns:m="http://schemas.openxmlformats.org/officeDocument/2006/math">
                    <m:r>
                      <a:rPr lang="ko-KR" altLang="en-US" b="1" i="1" smtClean="0">
                        <a:latin typeface="Cambria Math" panose="02040503050406030204" pitchFamily="18" charset="0"/>
                      </a:rPr>
                      <m:t>𝝐</m:t>
                    </m:r>
                  </m:oMath>
                </a14:m>
                <a:r>
                  <a:rPr lang="en-US" altLang="ko-KR" b="1" dirty="0"/>
                  <a:t>-</a:t>
                </a:r>
                <a:r>
                  <a:rPr lang="ko-KR" altLang="en-US" b="1" dirty="0"/>
                  <a:t>탐욕 정책을 활용해 </a:t>
                </a:r>
                <a:r>
                  <a:rPr lang="en-US" altLang="ko-KR" b="1" dirty="0"/>
                  <a:t>Exploration</a:t>
                </a:r>
                <a:r>
                  <a:rPr lang="ko-KR" altLang="en-US" b="1" dirty="0"/>
                  <a:t> 하자</a:t>
                </a:r>
                <a:r>
                  <a:rPr lang="en-US" altLang="ko-KR" b="1" dirty="0"/>
                  <a:t>.</a:t>
                </a:r>
              </a:p>
              <a:p>
                <a:pPr marL="1257300" lvl="2" indent="-342900">
                  <a:buFont typeface="Arial" panose="020B0604020202020204" pitchFamily="34" charset="0"/>
                  <a:buChar char="•"/>
                </a:pPr>
                <a:endParaRPr lang="en-US" altLang="ko-KR" b="1" dirty="0"/>
              </a:p>
            </p:txBody>
          </p:sp>
        </mc:Choice>
        <mc:Fallback xmlns="">
          <p:sp>
            <p:nvSpPr>
              <p:cNvPr id="10" name="TextBox 9">
                <a:extLst>
                  <a:ext uri="{FF2B5EF4-FFF2-40B4-BE49-F238E27FC236}">
                    <a16:creationId xmlns:a16="http://schemas.microsoft.com/office/drawing/2014/main" id="{A1D79B17-65F1-464E-95C7-7C061249B26F}"/>
                  </a:ext>
                </a:extLst>
              </p:cNvPr>
              <p:cNvSpPr txBox="1">
                <a:spLocks noRot="1" noChangeAspect="1" noMove="1" noResize="1" noEditPoints="1" noAdjustHandles="1" noChangeArrowheads="1" noChangeShapeType="1" noTextEdit="1"/>
              </p:cNvSpPr>
              <p:nvPr/>
            </p:nvSpPr>
            <p:spPr>
              <a:xfrm>
                <a:off x="757212" y="1642888"/>
                <a:ext cx="11205662" cy="4801314"/>
              </a:xfrm>
              <a:prstGeom prst="rect">
                <a:avLst/>
              </a:prstGeom>
              <a:blipFill>
                <a:blip r:embed="rId2"/>
                <a:stretch>
                  <a:fillRect l="-326" t="-762"/>
                </a:stretch>
              </a:blipFill>
            </p:spPr>
            <p:txBody>
              <a:bodyPr/>
              <a:lstStyle/>
              <a:p>
                <a:r>
                  <a:rPr lang="ko-KR" altLang="en-US">
                    <a:noFill/>
                  </a:rPr>
                  <a:t> </a:t>
                </a:r>
              </a:p>
            </p:txBody>
          </p:sp>
        </mc:Fallback>
      </mc:AlternateContent>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39</a:t>
            </a:fld>
            <a:endParaRPr lang="ko-KR" altLang="en-US" dirty="0"/>
          </a:p>
        </p:txBody>
      </p:sp>
      <p:sp>
        <p:nvSpPr>
          <p:cNvPr id="18" name="직사각형 17">
            <a:extLst>
              <a:ext uri="{FF2B5EF4-FFF2-40B4-BE49-F238E27FC236}">
                <a16:creationId xmlns:a16="http://schemas.microsoft.com/office/drawing/2014/main" id="{56B6C735-BB74-4931-8B61-FDE8C7A6EB30}"/>
              </a:ext>
            </a:extLst>
          </p:cNvPr>
          <p:cNvSpPr/>
          <p:nvPr/>
        </p:nvSpPr>
        <p:spPr>
          <a:xfrm>
            <a:off x="4152396" y="3327772"/>
            <a:ext cx="949325" cy="298806"/>
          </a:xfrm>
          <a:prstGeom prst="rect">
            <a:avLst/>
          </a:prstGeom>
          <a:solidFill>
            <a:srgbClr val="00B0F0">
              <a:alpha val="20000"/>
            </a:srgbClr>
          </a:solidFill>
          <a:ln>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 name="TextBox 32">
            <a:extLst>
              <a:ext uri="{FF2B5EF4-FFF2-40B4-BE49-F238E27FC236}">
                <a16:creationId xmlns:a16="http://schemas.microsoft.com/office/drawing/2014/main" id="{771156FD-57FC-41BB-AC52-056486DE4608}"/>
              </a:ext>
            </a:extLst>
          </p:cNvPr>
          <p:cNvSpPr txBox="1"/>
          <p:nvPr/>
        </p:nvSpPr>
        <p:spPr>
          <a:xfrm>
            <a:off x="4719513" y="4141545"/>
            <a:ext cx="2749471" cy="261610"/>
          </a:xfrm>
          <a:prstGeom prst="rect">
            <a:avLst/>
          </a:prstGeom>
          <a:noFill/>
        </p:spPr>
        <p:txBody>
          <a:bodyPr wrap="none" rtlCol="0">
            <a:spAutoFit/>
          </a:bodyPr>
          <a:lstStyle/>
          <a:p>
            <a:pPr algn="ctr"/>
            <a:r>
              <a:rPr lang="en-US" altLang="ko-KR" sz="1100" b="1" dirty="0">
                <a:solidFill>
                  <a:srgbClr val="C00000"/>
                </a:solidFill>
              </a:rPr>
              <a:t>“</a:t>
            </a:r>
            <a:r>
              <a:rPr lang="ko-KR" altLang="en-US" sz="1100" b="1" dirty="0">
                <a:solidFill>
                  <a:srgbClr val="C00000"/>
                </a:solidFill>
              </a:rPr>
              <a:t>시간차 제어</a:t>
            </a:r>
            <a:r>
              <a:rPr lang="en-US" altLang="ko-KR" sz="1100" b="1" dirty="0">
                <a:solidFill>
                  <a:srgbClr val="C00000"/>
                </a:solidFill>
              </a:rPr>
              <a:t>”</a:t>
            </a:r>
            <a:r>
              <a:rPr lang="ko-KR" altLang="en-US" sz="1100" b="1" dirty="0">
                <a:solidFill>
                  <a:srgbClr val="C00000"/>
                </a:solidFill>
              </a:rPr>
              <a:t>에서 </a:t>
            </a:r>
            <a:r>
              <a:rPr lang="en-US" altLang="ko-KR" sz="1100" b="1" dirty="0">
                <a:solidFill>
                  <a:srgbClr val="C00000"/>
                </a:solidFill>
              </a:rPr>
              <a:t>Q-function</a:t>
            </a:r>
            <a:r>
              <a:rPr lang="ko-KR" altLang="en-US" sz="1100" b="1" dirty="0">
                <a:solidFill>
                  <a:srgbClr val="C00000"/>
                </a:solidFill>
              </a:rPr>
              <a:t> 업데이트</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E23F408-477F-4095-9487-76D8F0D060C6}"/>
                  </a:ext>
                </a:extLst>
              </p:cNvPr>
              <p:cNvSpPr txBox="1"/>
              <p:nvPr/>
            </p:nvSpPr>
            <p:spPr>
              <a:xfrm>
                <a:off x="2089747" y="2117019"/>
                <a:ext cx="3577454" cy="390556"/>
              </a:xfrm>
              <a:prstGeom prst="rect">
                <a:avLst/>
              </a:prstGeom>
              <a:noFill/>
            </p:spPr>
            <p:txBody>
              <a:bodyPr wrap="none" rtlCol="0">
                <a:spAutoFit/>
              </a:bodyPr>
              <a:lstStyle/>
              <a:p>
                <a14:m>
                  <m:oMath xmlns:m="http://schemas.openxmlformats.org/officeDocument/2006/math">
                    <m:sSup>
                      <m:sSupPr>
                        <m:ctrlPr>
                          <a:rPr lang="en-US" altLang="ko-KR" b="1" i="1" smtClean="0">
                            <a:solidFill>
                              <a:schemeClr val="tx1"/>
                            </a:solidFill>
                            <a:latin typeface="Cambria Math" panose="02040503050406030204" pitchFamily="18" charset="0"/>
                          </a:rPr>
                        </m:ctrlPr>
                      </m:sSupPr>
                      <m:e>
                        <m:r>
                          <a:rPr lang="ko-KR" altLang="en-US" b="1" i="1">
                            <a:latin typeface="Cambria Math" panose="02040503050406030204" pitchFamily="18" charset="0"/>
                          </a:rPr>
                          <m:t>𝝅</m:t>
                        </m:r>
                      </m:e>
                      <m:sup>
                        <m:r>
                          <a:rPr lang="en-US" altLang="ko-KR" b="1" i="1" smtClean="0">
                            <a:solidFill>
                              <a:schemeClr val="tx1"/>
                            </a:solidFill>
                            <a:latin typeface="Cambria Math" panose="02040503050406030204" pitchFamily="18" charset="0"/>
                          </a:rPr>
                          <m:t>′</m:t>
                        </m:r>
                      </m:sup>
                    </m:sSup>
                    <m:r>
                      <a:rPr lang="en-US" altLang="ko-KR" b="1" i="1" smtClean="0">
                        <a:solidFill>
                          <a:schemeClr val="tx1"/>
                        </a:solidFill>
                        <a:latin typeface="Cambria Math" panose="02040503050406030204" pitchFamily="18" charset="0"/>
                      </a:rPr>
                      <m:t>=</m:t>
                    </m:r>
                  </m:oMath>
                </a14:m>
                <a:r>
                  <a:rPr lang="ko-KR" altLang="en-US" b="1" dirty="0">
                    <a:solidFill>
                      <a:schemeClr val="tx1"/>
                    </a:solidFill>
                  </a:rPr>
                  <a:t> </a:t>
                </a:r>
                <a14:m>
                  <m:oMath xmlns:m="http://schemas.openxmlformats.org/officeDocument/2006/math">
                    <m:func>
                      <m:funcPr>
                        <m:ctrlPr>
                          <a:rPr lang="en-US" altLang="ko-KR" b="1" i="1" dirty="0" smtClean="0">
                            <a:solidFill>
                              <a:schemeClr val="tx1"/>
                            </a:solidFill>
                            <a:latin typeface="Cambria Math" panose="02040503050406030204" pitchFamily="18" charset="0"/>
                          </a:rPr>
                        </m:ctrlPr>
                      </m:funcPr>
                      <m:fName>
                        <m:limLow>
                          <m:limLowPr>
                            <m:ctrlPr>
                              <a:rPr lang="en-US" altLang="ko-KR" b="1" i="1" dirty="0" smtClean="0">
                                <a:solidFill>
                                  <a:schemeClr val="tx1"/>
                                </a:solidFill>
                                <a:latin typeface="Cambria Math" panose="02040503050406030204" pitchFamily="18" charset="0"/>
                              </a:rPr>
                            </m:ctrlPr>
                          </m:limLowPr>
                          <m:e>
                            <m:r>
                              <m:rPr>
                                <m:sty m:val="p"/>
                              </m:rPr>
                              <a:rPr lang="en-US" altLang="ko-KR" b="0" i="0" dirty="0" smtClean="0">
                                <a:solidFill>
                                  <a:schemeClr val="tx1"/>
                                </a:solidFill>
                                <a:latin typeface="Cambria Math" panose="02040503050406030204" pitchFamily="18" charset="0"/>
                              </a:rPr>
                              <m:t>argmax</m:t>
                            </m:r>
                          </m:e>
                          <m:lim>
                            <m:r>
                              <a:rPr lang="en-US" altLang="ko-KR" b="0" i="1" dirty="0" smtClean="0">
                                <a:solidFill>
                                  <a:schemeClr val="tx1"/>
                                </a:solidFill>
                                <a:latin typeface="Cambria Math" panose="02040503050406030204" pitchFamily="18" charset="0"/>
                              </a:rPr>
                              <m:t>𝑎</m:t>
                            </m:r>
                            <m:r>
                              <a:rPr lang="en-US" altLang="ko-KR" b="0" i="1" dirty="0" smtClean="0">
                                <a:solidFill>
                                  <a:schemeClr val="tx1"/>
                                </a:solidFill>
                                <a:latin typeface="Cambria Math" panose="02040503050406030204" pitchFamily="18" charset="0"/>
                                <a:ea typeface="Cambria Math" panose="02040503050406030204" pitchFamily="18" charset="0"/>
                              </a:rPr>
                              <m:t>∈</m:t>
                            </m:r>
                            <m:r>
                              <a:rPr lang="en-US" altLang="ko-KR" b="1" i="1" dirty="0" smtClean="0">
                                <a:solidFill>
                                  <a:schemeClr val="tx1"/>
                                </a:solidFill>
                                <a:latin typeface="Cambria Math" panose="02040503050406030204" pitchFamily="18" charset="0"/>
                                <a:ea typeface="Cambria Math" panose="02040503050406030204" pitchFamily="18" charset="0"/>
                              </a:rPr>
                              <m:t>𝑨</m:t>
                            </m:r>
                          </m:lim>
                        </m:limLow>
                      </m:fName>
                      <m:e>
                        <m:r>
                          <a:rPr lang="en-US" altLang="ko-KR" b="1" i="1" dirty="0" smtClean="0">
                            <a:solidFill>
                              <a:schemeClr val="tx1"/>
                            </a:solidFill>
                            <a:latin typeface="Cambria Math" panose="02040503050406030204" pitchFamily="18" charset="0"/>
                          </a:rPr>
                          <m:t>[</m:t>
                        </m:r>
                        <m:sSubSup>
                          <m:sSubSupPr>
                            <m:ctrlPr>
                              <a:rPr lang="en-US" altLang="ko-KR" b="1" i="1" dirty="0">
                                <a:latin typeface="Cambria Math" panose="02040503050406030204" pitchFamily="18" charset="0"/>
                              </a:rPr>
                            </m:ctrlPr>
                          </m:sSubSupPr>
                          <m:e>
                            <m:r>
                              <a:rPr lang="en-US" altLang="ko-KR" b="1" i="1" dirty="0" smtClean="0">
                                <a:latin typeface="Cambria Math" panose="02040503050406030204" pitchFamily="18" charset="0"/>
                              </a:rPr>
                              <m:t>𝑹</m:t>
                            </m:r>
                          </m:e>
                          <m:sub>
                            <m:r>
                              <a:rPr lang="en-US" altLang="ko-KR" b="1" i="1" dirty="0" smtClean="0">
                                <a:latin typeface="Cambria Math" panose="02040503050406030204" pitchFamily="18" charset="0"/>
                              </a:rPr>
                              <m:t>𝒔</m:t>
                            </m:r>
                          </m:sub>
                          <m:sup>
                            <m:r>
                              <a:rPr lang="en-US" altLang="ko-KR" b="1" i="1" dirty="0" smtClean="0">
                                <a:latin typeface="Cambria Math" panose="02040503050406030204" pitchFamily="18" charset="0"/>
                              </a:rPr>
                              <m:t>𝒂</m:t>
                            </m:r>
                          </m:sup>
                        </m:sSubSup>
                        <m:r>
                          <a:rPr lang="en-US" altLang="ko-KR" b="1" i="1" dirty="0" smtClean="0">
                            <a:latin typeface="Cambria Math" panose="02040503050406030204" pitchFamily="18" charset="0"/>
                          </a:rPr>
                          <m:t>+</m:t>
                        </m:r>
                        <m:sSubSup>
                          <m:sSubSupPr>
                            <m:ctrlPr>
                              <a:rPr lang="en-US" altLang="ko-KR" b="1" i="1" dirty="0" smtClean="0">
                                <a:latin typeface="Cambria Math" panose="02040503050406030204" pitchFamily="18" charset="0"/>
                              </a:rPr>
                            </m:ctrlPr>
                          </m:sSubSupPr>
                          <m:e>
                            <m:r>
                              <a:rPr lang="ko-KR" altLang="en-US" b="1" i="1" dirty="0" smtClean="0">
                                <a:latin typeface="Cambria Math" panose="02040503050406030204" pitchFamily="18" charset="0"/>
                              </a:rPr>
                              <m:t>𝜸</m:t>
                            </m:r>
                            <m:r>
                              <a:rPr lang="en-US" altLang="ko-KR" b="1" i="1" dirty="0" smtClean="0">
                                <a:latin typeface="Cambria Math" panose="02040503050406030204" pitchFamily="18" charset="0"/>
                              </a:rPr>
                              <m:t>𝑷</m:t>
                            </m:r>
                          </m:e>
                          <m:sub>
                            <m:r>
                              <a:rPr lang="en-US" altLang="ko-KR" b="1" i="1" dirty="0" smtClean="0">
                                <a:latin typeface="Cambria Math" panose="02040503050406030204" pitchFamily="18" charset="0"/>
                              </a:rPr>
                              <m:t>𝒔</m:t>
                            </m:r>
                            <m:sSup>
                              <m:sSupPr>
                                <m:ctrlPr>
                                  <a:rPr lang="en-US" altLang="ko-KR" b="1" i="1" dirty="0">
                                    <a:latin typeface="Cambria Math" panose="02040503050406030204" pitchFamily="18" charset="0"/>
                                  </a:rPr>
                                </m:ctrlPr>
                              </m:sSupPr>
                              <m:e>
                                <m:r>
                                  <a:rPr lang="en-US" altLang="ko-KR" b="1" i="1" dirty="0" smtClean="0">
                                    <a:latin typeface="Cambria Math" panose="02040503050406030204" pitchFamily="18" charset="0"/>
                                  </a:rPr>
                                  <m:t>𝒔</m:t>
                                </m:r>
                              </m:e>
                              <m:sup>
                                <m:r>
                                  <a:rPr lang="en-US" altLang="ko-KR" b="1" i="1" dirty="0" smtClean="0">
                                    <a:latin typeface="Cambria Math" panose="02040503050406030204" pitchFamily="18" charset="0"/>
                                  </a:rPr>
                                  <m:t>′</m:t>
                                </m:r>
                              </m:sup>
                            </m:sSup>
                          </m:sub>
                          <m:sup>
                            <m:r>
                              <a:rPr lang="en-US" altLang="ko-KR" b="1" i="1" dirty="0" smtClean="0">
                                <a:latin typeface="Cambria Math" panose="02040503050406030204" pitchFamily="18" charset="0"/>
                              </a:rPr>
                              <m:t>𝒂</m:t>
                            </m:r>
                          </m:sup>
                        </m:sSubSup>
                        <m:r>
                          <m:rPr>
                            <m:nor/>
                          </m:rPr>
                          <a:rPr lang="en-US" altLang="ko-KR" b="1">
                            <a:latin typeface="Cambria Math" panose="02040503050406030204" pitchFamily="18" charset="0"/>
                          </a:rPr>
                          <m:t>V</m:t>
                        </m:r>
                        <m:r>
                          <a:rPr lang="en-US" altLang="ko-KR" b="1" i="1">
                            <a:latin typeface="Cambria Math" panose="02040503050406030204" pitchFamily="18" charset="0"/>
                          </a:rPr>
                          <m:t>(</m:t>
                        </m:r>
                        <m:sSup>
                          <m:sSupPr>
                            <m:ctrlPr>
                              <a:rPr lang="en-US" altLang="ko-KR" b="1" i="1" dirty="0">
                                <a:latin typeface="Cambria Math" panose="02040503050406030204" pitchFamily="18" charset="0"/>
                              </a:rPr>
                            </m:ctrlPr>
                          </m:sSupPr>
                          <m:e>
                            <m:r>
                              <a:rPr lang="en-US" altLang="ko-KR" b="1" i="1" dirty="0">
                                <a:latin typeface="Cambria Math" panose="02040503050406030204" pitchFamily="18" charset="0"/>
                              </a:rPr>
                              <m:t>𝒔</m:t>
                            </m:r>
                          </m:e>
                          <m:sup>
                            <m:r>
                              <a:rPr lang="en-US" altLang="ko-KR" b="1" i="1" dirty="0">
                                <a:latin typeface="Cambria Math" panose="02040503050406030204" pitchFamily="18" charset="0"/>
                              </a:rPr>
                              <m:t>′</m:t>
                            </m:r>
                          </m:sup>
                        </m:sSup>
                        <m:r>
                          <a:rPr lang="en-US" altLang="ko-KR" b="1" i="1">
                            <a:latin typeface="Cambria Math" panose="02040503050406030204" pitchFamily="18" charset="0"/>
                          </a:rPr>
                          <m:t>)</m:t>
                        </m:r>
                        <m:r>
                          <a:rPr lang="en-US" altLang="ko-KR" b="1" i="1" dirty="0" smtClean="0">
                            <a:solidFill>
                              <a:schemeClr val="tx1"/>
                            </a:solidFill>
                            <a:latin typeface="Cambria Math" panose="02040503050406030204" pitchFamily="18" charset="0"/>
                          </a:rPr>
                          <m:t>]</m:t>
                        </m:r>
                      </m:e>
                    </m:func>
                  </m:oMath>
                </a14:m>
                <a:endParaRPr lang="ko-KR" altLang="en-US" b="1" dirty="0">
                  <a:solidFill>
                    <a:schemeClr val="tx1"/>
                  </a:solidFill>
                </a:endParaRPr>
              </a:p>
            </p:txBody>
          </p:sp>
        </mc:Choice>
        <mc:Fallback xmlns="">
          <p:sp>
            <p:nvSpPr>
              <p:cNvPr id="3" name="TextBox 2">
                <a:extLst>
                  <a:ext uri="{FF2B5EF4-FFF2-40B4-BE49-F238E27FC236}">
                    <a16:creationId xmlns:a16="http://schemas.microsoft.com/office/drawing/2014/main" id="{CE23F408-477F-4095-9487-76D8F0D060C6}"/>
                  </a:ext>
                </a:extLst>
              </p:cNvPr>
              <p:cNvSpPr txBox="1">
                <a:spLocks noRot="1" noChangeAspect="1" noMove="1" noResize="1" noEditPoints="1" noAdjustHandles="1" noChangeArrowheads="1" noChangeShapeType="1" noTextEdit="1"/>
              </p:cNvSpPr>
              <p:nvPr/>
            </p:nvSpPr>
            <p:spPr>
              <a:xfrm>
                <a:off x="2089747" y="2117019"/>
                <a:ext cx="3577454" cy="390556"/>
              </a:xfrm>
              <a:prstGeom prst="rect">
                <a:avLst/>
              </a:prstGeom>
              <a:blipFill>
                <a:blip r:embed="rId3"/>
                <a:stretch>
                  <a:fillRect b="-32813"/>
                </a:stretch>
              </a:blipFill>
            </p:spPr>
            <p:txBody>
              <a:bodyPr/>
              <a:lstStyle/>
              <a:p>
                <a:r>
                  <a:rPr lang="ko-KR" altLang="en-US">
                    <a:noFill/>
                  </a:rPr>
                  <a:t> </a:t>
                </a:r>
              </a:p>
            </p:txBody>
          </p:sp>
        </mc:Fallback>
      </mc:AlternateContent>
      <p:sp>
        <p:nvSpPr>
          <p:cNvPr id="9" name="TextBox 8">
            <a:extLst>
              <a:ext uri="{FF2B5EF4-FFF2-40B4-BE49-F238E27FC236}">
                <a16:creationId xmlns:a16="http://schemas.microsoft.com/office/drawing/2014/main" id="{D1EA4949-8C9F-4D53-885E-67B9D715E5CA}"/>
              </a:ext>
            </a:extLst>
          </p:cNvPr>
          <p:cNvSpPr txBox="1"/>
          <p:nvPr/>
        </p:nvSpPr>
        <p:spPr>
          <a:xfrm>
            <a:off x="3146650" y="2607488"/>
            <a:ext cx="1688284" cy="261610"/>
          </a:xfrm>
          <a:prstGeom prst="rect">
            <a:avLst/>
          </a:prstGeom>
          <a:noFill/>
        </p:spPr>
        <p:txBody>
          <a:bodyPr wrap="none" rtlCol="0">
            <a:spAutoFit/>
          </a:bodyPr>
          <a:lstStyle/>
          <a:p>
            <a:pPr algn="ctr"/>
            <a:r>
              <a:rPr lang="en-US" altLang="ko-KR" sz="1100" b="1" dirty="0">
                <a:solidFill>
                  <a:srgbClr val="C00000"/>
                </a:solidFill>
              </a:rPr>
              <a:t>“GPI”</a:t>
            </a:r>
            <a:r>
              <a:rPr lang="ko-KR" altLang="en-US" sz="1100" b="1" dirty="0">
                <a:solidFill>
                  <a:srgbClr val="C00000"/>
                </a:solidFill>
              </a:rPr>
              <a:t>의 탐욕 정책 발전</a:t>
            </a:r>
          </a:p>
        </p:txBody>
      </p:sp>
      <p:sp>
        <p:nvSpPr>
          <p:cNvPr id="13" name="화살표: 오른쪽 12">
            <a:extLst>
              <a:ext uri="{FF2B5EF4-FFF2-40B4-BE49-F238E27FC236}">
                <a16:creationId xmlns:a16="http://schemas.microsoft.com/office/drawing/2014/main" id="{E6B52826-7AAE-4AE5-BAFA-6B6CBF53FD49}"/>
              </a:ext>
            </a:extLst>
          </p:cNvPr>
          <p:cNvSpPr/>
          <p:nvPr/>
        </p:nvSpPr>
        <p:spPr>
          <a:xfrm>
            <a:off x="5935518" y="2197154"/>
            <a:ext cx="317468" cy="2002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2E9AEB8D-5724-4890-BD02-7E182163F114}"/>
              </a:ext>
            </a:extLst>
          </p:cNvPr>
          <p:cNvSpPr txBox="1"/>
          <p:nvPr/>
        </p:nvSpPr>
        <p:spPr>
          <a:xfrm>
            <a:off x="6890560" y="2606260"/>
            <a:ext cx="2326279" cy="261610"/>
          </a:xfrm>
          <a:prstGeom prst="rect">
            <a:avLst/>
          </a:prstGeom>
          <a:noFill/>
        </p:spPr>
        <p:txBody>
          <a:bodyPr wrap="none" rtlCol="0">
            <a:spAutoFit/>
          </a:bodyPr>
          <a:lstStyle/>
          <a:p>
            <a:pPr algn="ctr"/>
            <a:r>
              <a:rPr lang="en-US" altLang="ko-KR" sz="1100" b="1" dirty="0">
                <a:solidFill>
                  <a:srgbClr val="C00000"/>
                </a:solidFill>
                <a:highlight>
                  <a:srgbClr val="FFFF00"/>
                </a:highlight>
              </a:rPr>
              <a:t>“Q-function”</a:t>
            </a:r>
            <a:r>
              <a:rPr lang="ko-KR" altLang="en-US" sz="1100" b="1" dirty="0">
                <a:solidFill>
                  <a:srgbClr val="C00000"/>
                </a:solidFill>
                <a:highlight>
                  <a:srgbClr val="FFFF00"/>
                </a:highlight>
              </a:rPr>
              <a:t>을 사용한 탐욕 정책</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B62D364-B6A6-48AD-B4EC-37F07A3821FA}"/>
                  </a:ext>
                </a:extLst>
              </p:cNvPr>
              <p:cNvSpPr txBox="1"/>
              <p:nvPr/>
            </p:nvSpPr>
            <p:spPr>
              <a:xfrm>
                <a:off x="6890560" y="2059993"/>
                <a:ext cx="2316596" cy="503343"/>
              </a:xfrm>
              <a:prstGeom prst="rect">
                <a:avLst/>
              </a:prstGeom>
              <a:noFill/>
            </p:spPr>
            <p:txBody>
              <a:bodyPr wrap="none" rtlCol="0">
                <a:spAutoFit/>
              </a:bodyPr>
              <a:lstStyle/>
              <a:p>
                <a14:m>
                  <m:oMath xmlns:m="http://schemas.openxmlformats.org/officeDocument/2006/math">
                    <m:sSup>
                      <m:sSupPr>
                        <m:ctrlPr>
                          <a:rPr lang="en-US" altLang="ko-KR" b="1" i="1" smtClean="0">
                            <a:solidFill>
                              <a:schemeClr val="tx1"/>
                            </a:solidFill>
                            <a:latin typeface="Cambria Math" panose="02040503050406030204" pitchFamily="18" charset="0"/>
                          </a:rPr>
                        </m:ctrlPr>
                      </m:sSupPr>
                      <m:e>
                        <m:r>
                          <a:rPr lang="ko-KR" altLang="en-US" b="1" i="1">
                            <a:latin typeface="Cambria Math" panose="02040503050406030204" pitchFamily="18" charset="0"/>
                          </a:rPr>
                          <m:t>𝝅</m:t>
                        </m:r>
                      </m:e>
                      <m:sup>
                        <m:r>
                          <a:rPr lang="en-US" altLang="ko-KR" b="1" i="1" smtClean="0">
                            <a:solidFill>
                              <a:schemeClr val="tx1"/>
                            </a:solidFill>
                            <a:latin typeface="Cambria Math" panose="02040503050406030204" pitchFamily="18" charset="0"/>
                          </a:rPr>
                          <m:t>′</m:t>
                        </m:r>
                      </m:sup>
                    </m:sSup>
                    <m:r>
                      <a:rPr lang="en-US" altLang="ko-KR" b="1" i="1" smtClean="0">
                        <a:solidFill>
                          <a:schemeClr val="tx1"/>
                        </a:solidFill>
                        <a:latin typeface="Cambria Math" panose="02040503050406030204" pitchFamily="18" charset="0"/>
                      </a:rPr>
                      <m:t>=</m:t>
                    </m:r>
                  </m:oMath>
                </a14:m>
                <a:r>
                  <a:rPr lang="ko-KR" altLang="en-US" b="1" dirty="0">
                    <a:solidFill>
                      <a:schemeClr val="tx1"/>
                    </a:solidFill>
                  </a:rPr>
                  <a:t> </a:t>
                </a:r>
                <a14:m>
                  <m:oMath xmlns:m="http://schemas.openxmlformats.org/officeDocument/2006/math">
                    <m:func>
                      <m:funcPr>
                        <m:ctrlPr>
                          <a:rPr lang="en-US" altLang="ko-KR" b="1" i="1" dirty="0" smtClean="0">
                            <a:solidFill>
                              <a:schemeClr val="tx1"/>
                            </a:solidFill>
                            <a:latin typeface="Cambria Math" panose="02040503050406030204" pitchFamily="18" charset="0"/>
                          </a:rPr>
                        </m:ctrlPr>
                      </m:funcPr>
                      <m:fName>
                        <m:limLow>
                          <m:limLowPr>
                            <m:ctrlPr>
                              <a:rPr lang="en-US" altLang="ko-KR" b="1" i="1" dirty="0" smtClean="0">
                                <a:solidFill>
                                  <a:schemeClr val="tx1"/>
                                </a:solidFill>
                                <a:latin typeface="Cambria Math" panose="02040503050406030204" pitchFamily="18" charset="0"/>
                              </a:rPr>
                            </m:ctrlPr>
                          </m:limLowPr>
                          <m:e>
                            <m:r>
                              <m:rPr>
                                <m:sty m:val="p"/>
                              </m:rPr>
                              <a:rPr lang="en-US" altLang="ko-KR" b="0" i="0" dirty="0" smtClean="0">
                                <a:solidFill>
                                  <a:schemeClr val="tx1"/>
                                </a:solidFill>
                                <a:latin typeface="Cambria Math" panose="02040503050406030204" pitchFamily="18" charset="0"/>
                              </a:rPr>
                              <m:t>argmax</m:t>
                            </m:r>
                          </m:e>
                          <m:lim>
                            <m:r>
                              <a:rPr lang="en-US" altLang="ko-KR" b="0" i="1" dirty="0" smtClean="0">
                                <a:solidFill>
                                  <a:schemeClr val="tx1"/>
                                </a:solidFill>
                                <a:latin typeface="Cambria Math" panose="02040503050406030204" pitchFamily="18" charset="0"/>
                              </a:rPr>
                              <m:t>𝑎</m:t>
                            </m:r>
                            <m:r>
                              <a:rPr lang="en-US" altLang="ko-KR" b="0" i="1" dirty="0" smtClean="0">
                                <a:solidFill>
                                  <a:schemeClr val="tx1"/>
                                </a:solidFill>
                                <a:latin typeface="Cambria Math" panose="02040503050406030204" pitchFamily="18" charset="0"/>
                                <a:ea typeface="Cambria Math" panose="02040503050406030204" pitchFamily="18" charset="0"/>
                              </a:rPr>
                              <m:t>∈</m:t>
                            </m:r>
                            <m:r>
                              <a:rPr lang="en-US" altLang="ko-KR" b="1" i="1" dirty="0" smtClean="0">
                                <a:solidFill>
                                  <a:schemeClr val="tx1"/>
                                </a:solidFill>
                                <a:latin typeface="Cambria Math" panose="02040503050406030204" pitchFamily="18" charset="0"/>
                                <a:ea typeface="Cambria Math" panose="02040503050406030204" pitchFamily="18" charset="0"/>
                              </a:rPr>
                              <m:t>𝑨</m:t>
                            </m:r>
                          </m:lim>
                        </m:limLow>
                      </m:fName>
                      <m:e>
                        <m:r>
                          <a:rPr lang="en-US" altLang="ko-KR" b="1" i="1" dirty="0" smtClean="0">
                            <a:solidFill>
                              <a:schemeClr val="tx1"/>
                            </a:solidFill>
                            <a:latin typeface="Cambria Math" panose="02040503050406030204" pitchFamily="18" charset="0"/>
                            <a:ea typeface="Cambria Math" panose="02040503050406030204" pitchFamily="18" charset="0"/>
                          </a:rPr>
                          <m:t> </m:t>
                        </m:r>
                        <m:r>
                          <a:rPr lang="en-US" altLang="ko-KR" b="1" i="1" dirty="0" smtClean="0">
                            <a:solidFill>
                              <a:schemeClr val="tx1"/>
                            </a:solidFill>
                            <a:latin typeface="Cambria Math" panose="02040503050406030204" pitchFamily="18" charset="0"/>
                            <a:ea typeface="Cambria Math" panose="02040503050406030204" pitchFamily="18" charset="0"/>
                          </a:rPr>
                          <m:t>𝑸</m:t>
                        </m:r>
                        <m:r>
                          <a:rPr lang="en-US" altLang="ko-KR" b="1" i="1" dirty="0" smtClean="0">
                            <a:solidFill>
                              <a:schemeClr val="tx1"/>
                            </a:solidFill>
                            <a:latin typeface="Cambria Math" panose="02040503050406030204" pitchFamily="18" charset="0"/>
                            <a:ea typeface="Cambria Math" panose="02040503050406030204" pitchFamily="18" charset="0"/>
                          </a:rPr>
                          <m:t>(</m:t>
                        </m:r>
                        <m:r>
                          <a:rPr lang="en-US" altLang="ko-KR" b="1" i="1" dirty="0" smtClean="0">
                            <a:solidFill>
                              <a:schemeClr val="tx1"/>
                            </a:solidFill>
                            <a:latin typeface="Cambria Math" panose="02040503050406030204" pitchFamily="18" charset="0"/>
                            <a:ea typeface="Cambria Math" panose="02040503050406030204" pitchFamily="18" charset="0"/>
                          </a:rPr>
                          <m:t>𝒔</m:t>
                        </m:r>
                        <m:r>
                          <a:rPr lang="en-US" altLang="ko-KR" b="1" i="1" dirty="0" smtClean="0">
                            <a:solidFill>
                              <a:schemeClr val="tx1"/>
                            </a:solidFill>
                            <a:latin typeface="Cambria Math" panose="02040503050406030204" pitchFamily="18" charset="0"/>
                            <a:ea typeface="Cambria Math" panose="02040503050406030204" pitchFamily="18" charset="0"/>
                          </a:rPr>
                          <m:t>,</m:t>
                        </m:r>
                        <m:r>
                          <a:rPr lang="en-US" altLang="ko-KR" b="1" i="1" dirty="0" smtClean="0">
                            <a:solidFill>
                              <a:schemeClr val="tx1"/>
                            </a:solidFill>
                            <a:latin typeface="Cambria Math" panose="02040503050406030204" pitchFamily="18" charset="0"/>
                            <a:ea typeface="Cambria Math" panose="02040503050406030204" pitchFamily="18" charset="0"/>
                          </a:rPr>
                          <m:t>𝒂</m:t>
                        </m:r>
                        <m:r>
                          <a:rPr lang="en-US" altLang="ko-KR" b="1" i="1" dirty="0" smtClean="0">
                            <a:solidFill>
                              <a:schemeClr val="tx1"/>
                            </a:solidFill>
                            <a:latin typeface="Cambria Math" panose="02040503050406030204" pitchFamily="18" charset="0"/>
                            <a:ea typeface="Cambria Math" panose="02040503050406030204" pitchFamily="18" charset="0"/>
                          </a:rPr>
                          <m:t>) </m:t>
                        </m:r>
                      </m:e>
                    </m:func>
                  </m:oMath>
                </a14:m>
                <a:endParaRPr lang="ko-KR" altLang="en-US" b="1" dirty="0">
                  <a:solidFill>
                    <a:schemeClr val="tx1"/>
                  </a:solidFill>
                </a:endParaRPr>
              </a:p>
            </p:txBody>
          </p:sp>
        </mc:Choice>
        <mc:Fallback xmlns="">
          <p:sp>
            <p:nvSpPr>
              <p:cNvPr id="20" name="TextBox 19">
                <a:extLst>
                  <a:ext uri="{FF2B5EF4-FFF2-40B4-BE49-F238E27FC236}">
                    <a16:creationId xmlns:a16="http://schemas.microsoft.com/office/drawing/2014/main" id="{AB62D364-B6A6-48AD-B4EC-37F07A3821FA}"/>
                  </a:ext>
                </a:extLst>
              </p:cNvPr>
              <p:cNvSpPr txBox="1">
                <a:spLocks noRot="1" noChangeAspect="1" noMove="1" noResize="1" noEditPoints="1" noAdjustHandles="1" noChangeArrowheads="1" noChangeShapeType="1" noTextEdit="1"/>
              </p:cNvSpPr>
              <p:nvPr/>
            </p:nvSpPr>
            <p:spPr>
              <a:xfrm>
                <a:off x="6890560" y="2059993"/>
                <a:ext cx="2316596" cy="503343"/>
              </a:xfrm>
              <a:prstGeom prst="rect">
                <a:avLst/>
              </a:prstGeom>
              <a:blipFill>
                <a:blip r:embed="rId4"/>
                <a:stretch>
                  <a:fillRect b="-2439"/>
                </a:stretch>
              </a:blipFill>
            </p:spPr>
            <p:txBody>
              <a:bodyPr/>
              <a:lstStyle/>
              <a:p>
                <a:r>
                  <a:rPr lang="ko-KR" altLang="en-US">
                    <a:noFill/>
                  </a:rPr>
                  <a:t> </a:t>
                </a:r>
              </a:p>
            </p:txBody>
          </p:sp>
        </mc:Fallback>
      </mc:AlternateContent>
      <p:sp>
        <p:nvSpPr>
          <p:cNvPr id="21" name="직사각형 20">
            <a:extLst>
              <a:ext uri="{FF2B5EF4-FFF2-40B4-BE49-F238E27FC236}">
                <a16:creationId xmlns:a16="http://schemas.microsoft.com/office/drawing/2014/main" id="{8BB78BBD-35E0-44B1-BAC4-A0841EEC8D99}"/>
              </a:ext>
            </a:extLst>
          </p:cNvPr>
          <p:cNvSpPr/>
          <p:nvPr/>
        </p:nvSpPr>
        <p:spPr>
          <a:xfrm>
            <a:off x="8158458" y="3327772"/>
            <a:ext cx="676893" cy="298806"/>
          </a:xfrm>
          <a:prstGeom prst="rect">
            <a:avLst/>
          </a:prstGeom>
          <a:solidFill>
            <a:srgbClr val="00B0F0">
              <a:alpha val="20000"/>
            </a:srgbClr>
          </a:solidFill>
          <a:ln>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A358175-78E9-4C58-BE5A-CDCC77824418}"/>
                  </a:ext>
                </a:extLst>
              </p:cNvPr>
              <p:cNvSpPr txBox="1"/>
              <p:nvPr/>
            </p:nvSpPr>
            <p:spPr>
              <a:xfrm>
                <a:off x="3234428" y="3807894"/>
                <a:ext cx="5719643" cy="369332"/>
              </a:xfrm>
              <a:prstGeom prst="rect">
                <a:avLst/>
              </a:prstGeom>
              <a:noFill/>
            </p:spPr>
            <p:txBody>
              <a:bodyPr wrap="none" rtlCol="0">
                <a:spAutoFit/>
              </a:bodyPr>
              <a:lstStyle/>
              <a:p>
                <a14:m>
                  <m:oMath xmlns:m="http://schemas.openxmlformats.org/officeDocument/2006/math">
                    <m:r>
                      <m:rPr>
                        <m:nor/>
                      </m:rPr>
                      <a:rPr lang="en-US" altLang="ko-KR" b="1" smtClean="0">
                        <a:latin typeface="Cambria Math" panose="02040503050406030204" pitchFamily="18" charset="0"/>
                      </a:rPr>
                      <m:t>Q</m:t>
                    </m:r>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i="0" smtClean="0">
                            <a:latin typeface="Cambria Math" panose="02040503050406030204" pitchFamily="18" charset="0"/>
                          </a:rPr>
                          <m:t>S</m:t>
                        </m:r>
                      </m:e>
                      <m:sub>
                        <m:r>
                          <a:rPr lang="en-US" altLang="ko-KR" b="1" i="1" smtClean="0">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i="0" smtClean="0">
                            <a:latin typeface="Cambria Math" panose="02040503050406030204" pitchFamily="18" charset="0"/>
                          </a:rPr>
                          <m:t>A</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r>
                      <m:rPr>
                        <m:nor/>
                      </m:rPr>
                      <a:rPr lang="en-US" altLang="ko-KR" b="1" i="0" smtClean="0">
                        <a:latin typeface="Cambria Math" panose="02040503050406030204" pitchFamily="18" charset="0"/>
                      </a:rPr>
                      <m:t> </m:t>
                    </m:r>
                    <m:r>
                      <a:rPr lang="en-US" altLang="ko-KR" b="1" i="1" smtClean="0">
                        <a:latin typeface="Cambria Math" panose="02040503050406030204" pitchFamily="18" charset="0"/>
                        <a:ea typeface="Cambria Math" panose="02040503050406030204" pitchFamily="18" charset="0"/>
                      </a:rPr>
                      <m:t>←</m:t>
                    </m:r>
                    <m:r>
                      <m:rPr>
                        <m:nor/>
                      </m:rPr>
                      <a:rPr lang="en-US" altLang="ko-KR" b="1">
                        <a:latin typeface="Cambria Math" panose="02040503050406030204" pitchFamily="18" charset="0"/>
                      </a:rPr>
                      <m:t>Q</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A</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a:t>
                </a:r>
                <a14:m>
                  <m:oMath xmlns:m="http://schemas.openxmlformats.org/officeDocument/2006/math">
                    <m:r>
                      <a:rPr lang="ko-KR" altLang="en-US" b="1" i="1" dirty="0" smtClean="0">
                        <a:latin typeface="Cambria Math" panose="02040503050406030204" pitchFamily="18" charset="0"/>
                        <a:ea typeface="Cambria Math" panose="02040503050406030204" pitchFamily="18" charset="0"/>
                      </a:rPr>
                      <m:t>𝜶</m:t>
                    </m:r>
                  </m:oMath>
                </a14:m>
                <a:r>
                  <a:rPr lang="en-US" altLang="ko-KR" b="1" dirty="0">
                    <a:solidFill>
                      <a:schemeClr val="tx1"/>
                    </a:solidFill>
                  </a:rPr>
                  <a:t>(</a:t>
                </a:r>
                <a14:m>
                  <m:oMath xmlns:m="http://schemas.openxmlformats.org/officeDocument/2006/math">
                    <m:r>
                      <a:rPr lang="en-US" altLang="ko-KR" b="1" i="1" smtClean="0">
                        <a:solidFill>
                          <a:srgbClr val="C00000"/>
                        </a:solidFill>
                        <a:latin typeface="Cambria Math" panose="02040503050406030204" pitchFamily="18" charset="0"/>
                      </a:rPr>
                      <m:t>𝑹</m:t>
                    </m:r>
                    <m:r>
                      <a:rPr lang="en-US" altLang="ko-KR" b="1" i="0" smtClean="0">
                        <a:solidFill>
                          <a:srgbClr val="C00000"/>
                        </a:solidFill>
                        <a:latin typeface="Cambria Math" panose="02040503050406030204" pitchFamily="18" charset="0"/>
                      </a:rPr>
                      <m:t>+</m:t>
                    </m:r>
                    <m:r>
                      <a:rPr lang="ko-KR" altLang="en-US" b="1" i="1">
                        <a:solidFill>
                          <a:srgbClr val="C00000"/>
                        </a:solidFill>
                        <a:latin typeface="Cambria Math" panose="02040503050406030204" pitchFamily="18" charset="0"/>
                      </a:rPr>
                      <m:t>𝜸</m:t>
                    </m:r>
                    <m:r>
                      <m:rPr>
                        <m:nor/>
                      </m:rPr>
                      <a:rPr lang="en-US" altLang="ko-KR" b="1">
                        <a:solidFill>
                          <a:srgbClr val="C00000"/>
                        </a:solidFill>
                        <a:latin typeface="Cambria Math" panose="02040503050406030204" pitchFamily="18" charset="0"/>
                      </a:rPr>
                      <m:t>Q</m:t>
                    </m:r>
                    <m:r>
                      <a:rPr lang="en-US" altLang="ko-KR" b="1" i="1">
                        <a:solidFill>
                          <a:srgbClr val="C00000"/>
                        </a:solidFill>
                        <a:latin typeface="Cambria Math" panose="02040503050406030204" pitchFamily="18" charset="0"/>
                      </a:rPr>
                      <m:t>(</m:t>
                    </m:r>
                    <m:sSub>
                      <m:sSubPr>
                        <m:ctrlPr>
                          <a:rPr lang="en-US" altLang="ko-KR" b="1" i="1">
                            <a:solidFill>
                              <a:srgbClr val="C00000"/>
                            </a:solidFill>
                            <a:latin typeface="Cambria Math" panose="02040503050406030204" pitchFamily="18" charset="0"/>
                          </a:rPr>
                        </m:ctrlPr>
                      </m:sSubPr>
                      <m:e>
                        <m:r>
                          <m:rPr>
                            <m:nor/>
                          </m:rPr>
                          <a:rPr lang="en-US" altLang="ko-KR" b="1">
                            <a:solidFill>
                              <a:srgbClr val="C00000"/>
                            </a:solidFill>
                            <a:latin typeface="Cambria Math" panose="02040503050406030204" pitchFamily="18" charset="0"/>
                          </a:rPr>
                          <m:t>S</m:t>
                        </m:r>
                      </m:e>
                      <m:sub>
                        <m:r>
                          <a:rPr lang="en-US" altLang="ko-KR" b="1" i="1">
                            <a:solidFill>
                              <a:srgbClr val="C00000"/>
                            </a:solidFill>
                            <a:latin typeface="Cambria Math" panose="02040503050406030204" pitchFamily="18" charset="0"/>
                          </a:rPr>
                          <m:t>𝒕</m:t>
                        </m:r>
                        <m:r>
                          <a:rPr lang="en-US" altLang="ko-KR" b="1" i="1" smtClean="0">
                            <a:solidFill>
                              <a:srgbClr val="C00000"/>
                            </a:solidFill>
                            <a:latin typeface="Cambria Math" panose="02040503050406030204" pitchFamily="18" charset="0"/>
                          </a:rPr>
                          <m:t>+</m:t>
                        </m:r>
                        <m:r>
                          <a:rPr lang="en-US" altLang="ko-KR" b="1" i="1" smtClean="0">
                            <a:solidFill>
                              <a:srgbClr val="C00000"/>
                            </a:solidFill>
                            <a:latin typeface="Cambria Math" panose="02040503050406030204" pitchFamily="18" charset="0"/>
                          </a:rPr>
                          <m:t>𝟏</m:t>
                        </m:r>
                      </m:sub>
                    </m:sSub>
                    <m:r>
                      <a:rPr lang="en-US" altLang="ko-KR" b="1" i="1" smtClean="0">
                        <a:solidFill>
                          <a:srgbClr val="C00000"/>
                        </a:solidFill>
                        <a:latin typeface="Cambria Math" panose="02040503050406030204" pitchFamily="18" charset="0"/>
                      </a:rPr>
                      <m:t>,</m:t>
                    </m:r>
                    <m:sSub>
                      <m:sSubPr>
                        <m:ctrlPr>
                          <a:rPr lang="en-US" altLang="ko-KR" b="1" i="1">
                            <a:solidFill>
                              <a:srgbClr val="C00000"/>
                            </a:solidFill>
                            <a:latin typeface="Cambria Math" panose="02040503050406030204" pitchFamily="18" charset="0"/>
                          </a:rPr>
                        </m:ctrlPr>
                      </m:sSubPr>
                      <m:e>
                        <m:r>
                          <m:rPr>
                            <m:nor/>
                          </m:rPr>
                          <a:rPr lang="en-US" altLang="ko-KR" b="1">
                            <a:solidFill>
                              <a:srgbClr val="C00000"/>
                            </a:solidFill>
                            <a:latin typeface="Cambria Math" panose="02040503050406030204" pitchFamily="18" charset="0"/>
                          </a:rPr>
                          <m:t>A</m:t>
                        </m:r>
                      </m:e>
                      <m:sub>
                        <m:r>
                          <a:rPr lang="en-US" altLang="ko-KR" b="1" i="1">
                            <a:solidFill>
                              <a:srgbClr val="C00000"/>
                            </a:solidFill>
                            <a:latin typeface="Cambria Math" panose="02040503050406030204" pitchFamily="18" charset="0"/>
                          </a:rPr>
                          <m:t>𝒕</m:t>
                        </m:r>
                        <m:r>
                          <a:rPr lang="en-US" altLang="ko-KR" b="1" i="1" smtClean="0">
                            <a:solidFill>
                              <a:srgbClr val="C00000"/>
                            </a:solidFill>
                            <a:latin typeface="Cambria Math" panose="02040503050406030204" pitchFamily="18" charset="0"/>
                          </a:rPr>
                          <m:t>+</m:t>
                        </m:r>
                        <m:r>
                          <a:rPr lang="en-US" altLang="ko-KR" b="1" i="1" smtClean="0">
                            <a:solidFill>
                              <a:srgbClr val="C00000"/>
                            </a:solidFill>
                            <a:latin typeface="Cambria Math" panose="02040503050406030204" pitchFamily="18" charset="0"/>
                          </a:rPr>
                          <m:t>𝟏</m:t>
                        </m:r>
                      </m:sub>
                    </m:sSub>
                    <m:r>
                      <a:rPr lang="en-US" altLang="ko-KR" b="1" i="1">
                        <a:solidFill>
                          <a:srgbClr val="C00000"/>
                        </a:solidFill>
                        <a:latin typeface="Cambria Math" panose="02040503050406030204" pitchFamily="18" charset="0"/>
                      </a:rPr>
                      <m:t>)</m:t>
                    </m:r>
                    <m:r>
                      <a:rPr lang="en-US" altLang="ko-KR" b="1" i="0" dirty="0" smtClean="0">
                        <a:latin typeface="Cambria Math" panose="02040503050406030204" pitchFamily="18" charset="0"/>
                      </a:rPr>
                      <m:t>−</m:t>
                    </m:r>
                    <m:r>
                      <m:rPr>
                        <m:nor/>
                      </m:rPr>
                      <a:rPr lang="en-US" altLang="ko-KR" b="1">
                        <a:latin typeface="Cambria Math" panose="02040503050406030204" pitchFamily="18" charset="0"/>
                      </a:rPr>
                      <m:t>Q</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A</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a:t>
                </a:r>
                <a:endParaRPr lang="ko-KR" altLang="en-US" b="1" dirty="0">
                  <a:solidFill>
                    <a:schemeClr val="tx1"/>
                  </a:solidFill>
                </a:endParaRPr>
              </a:p>
            </p:txBody>
          </p:sp>
        </mc:Choice>
        <mc:Fallback xmlns="">
          <p:sp>
            <p:nvSpPr>
              <p:cNvPr id="22" name="TextBox 21">
                <a:extLst>
                  <a:ext uri="{FF2B5EF4-FFF2-40B4-BE49-F238E27FC236}">
                    <a16:creationId xmlns:a16="http://schemas.microsoft.com/office/drawing/2014/main" id="{CA358175-78E9-4C58-BE5A-CDCC77824418}"/>
                  </a:ext>
                </a:extLst>
              </p:cNvPr>
              <p:cNvSpPr txBox="1">
                <a:spLocks noRot="1" noChangeAspect="1" noMove="1" noResize="1" noEditPoints="1" noAdjustHandles="1" noChangeArrowheads="1" noChangeShapeType="1" noTextEdit="1"/>
              </p:cNvSpPr>
              <p:nvPr/>
            </p:nvSpPr>
            <p:spPr>
              <a:xfrm>
                <a:off x="3234428" y="3807894"/>
                <a:ext cx="5719643" cy="369332"/>
              </a:xfrm>
              <a:prstGeom prst="rect">
                <a:avLst/>
              </a:prstGeom>
              <a:blipFill>
                <a:blip r:embed="rId5"/>
                <a:stretch>
                  <a:fillRect l="-213" t="-10000" b="-26667"/>
                </a:stretch>
              </a:blipFill>
            </p:spPr>
            <p:txBody>
              <a:bodyPr/>
              <a:lstStyle/>
              <a:p>
                <a:r>
                  <a:rPr lang="ko-KR" altLang="en-US">
                    <a:noFill/>
                  </a:rPr>
                  <a:t> </a:t>
                </a:r>
              </a:p>
            </p:txBody>
          </p:sp>
        </mc:Fallback>
      </mc:AlternateContent>
      <p:pic>
        <p:nvPicPr>
          <p:cNvPr id="44" name="그림 43">
            <a:extLst>
              <a:ext uri="{FF2B5EF4-FFF2-40B4-BE49-F238E27FC236}">
                <a16:creationId xmlns:a16="http://schemas.microsoft.com/office/drawing/2014/main" id="{A0152707-65FF-4A53-98CE-D9BB319AC125}"/>
              </a:ext>
            </a:extLst>
          </p:cNvPr>
          <p:cNvPicPr>
            <a:picLocks noChangeAspect="1"/>
          </p:cNvPicPr>
          <p:nvPr/>
        </p:nvPicPr>
        <p:blipFill>
          <a:blip r:embed="rId6"/>
          <a:stretch>
            <a:fillRect/>
          </a:stretch>
        </p:blipFill>
        <p:spPr>
          <a:xfrm>
            <a:off x="8311464" y="5873642"/>
            <a:ext cx="3880536" cy="965415"/>
          </a:xfrm>
          <a:prstGeom prst="rect">
            <a:avLst/>
          </a:prstGeom>
        </p:spPr>
      </p:pic>
      <p:pic>
        <p:nvPicPr>
          <p:cNvPr id="47" name="그림 46">
            <a:extLst>
              <a:ext uri="{FF2B5EF4-FFF2-40B4-BE49-F238E27FC236}">
                <a16:creationId xmlns:a16="http://schemas.microsoft.com/office/drawing/2014/main" id="{B2851D44-A47B-4778-B5E1-3C512887CDF8}"/>
              </a:ext>
            </a:extLst>
          </p:cNvPr>
          <p:cNvPicPr>
            <a:picLocks noChangeAspect="1"/>
          </p:cNvPicPr>
          <p:nvPr/>
        </p:nvPicPr>
        <p:blipFill>
          <a:blip r:embed="rId7"/>
          <a:stretch>
            <a:fillRect/>
          </a:stretch>
        </p:blipFill>
        <p:spPr>
          <a:xfrm>
            <a:off x="9678801" y="3364239"/>
            <a:ext cx="2021259" cy="2114548"/>
          </a:xfrm>
          <a:prstGeom prst="rect">
            <a:avLst/>
          </a:prstGeom>
        </p:spPr>
      </p:pic>
    </p:spTree>
    <p:extLst>
      <p:ext uri="{BB962C8B-B14F-4D97-AF65-F5344CB8AC3E}">
        <p14:creationId xmlns:p14="http://schemas.microsoft.com/office/powerpoint/2010/main" val="1508808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381593" y="375799"/>
            <a:ext cx="9845672" cy="66247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dirty="0"/>
              <a:t>Playing Atari with Deep Reinforcement Learning</a:t>
            </a:r>
            <a:endParaRPr lang="ko-KR" altLang="en-US" sz="3200" b="1" dirty="0"/>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D2DEB12-94C6-490C-9B78-7590CEB8D6B2}"/>
              </a:ext>
            </a:extLst>
          </p:cNvPr>
          <p:cNvCxnSpPr>
            <a:cxnSpLocks/>
          </p:cNvCxnSpPr>
          <p:nvPr/>
        </p:nvCxnSpPr>
        <p:spPr>
          <a:xfrm flipH="1">
            <a:off x="381593" y="6403010"/>
            <a:ext cx="11261767" cy="0"/>
          </a:xfrm>
          <a:prstGeom prst="line">
            <a:avLst/>
          </a:prstGeom>
          <a:ln w="25400"/>
        </p:spPr>
        <p:style>
          <a:lnRef idx="1">
            <a:schemeClr val="dk1"/>
          </a:lnRef>
          <a:fillRef idx="0">
            <a:schemeClr val="dk1"/>
          </a:fillRef>
          <a:effectRef idx="0">
            <a:schemeClr val="dk1"/>
          </a:effectRef>
          <a:fontRef idx="minor">
            <a:schemeClr val="tx1"/>
          </a:fontRef>
        </p:style>
      </p:cxnSp>
      <p:sp>
        <p:nvSpPr>
          <p:cNvPr id="3" name="직사각형 2">
            <a:extLst>
              <a:ext uri="{FF2B5EF4-FFF2-40B4-BE49-F238E27FC236}">
                <a16:creationId xmlns:a16="http://schemas.microsoft.com/office/drawing/2014/main" id="{B2A1E029-CF56-4397-AD3C-9DD43CA3DA3D}"/>
              </a:ext>
            </a:extLst>
          </p:cNvPr>
          <p:cNvSpPr/>
          <p:nvPr/>
        </p:nvSpPr>
        <p:spPr>
          <a:xfrm>
            <a:off x="428013" y="1251145"/>
            <a:ext cx="5261443" cy="369332"/>
          </a:xfrm>
          <a:prstGeom prst="rect">
            <a:avLst/>
          </a:prstGeom>
        </p:spPr>
        <p:txBody>
          <a:bodyPr wrap="square">
            <a:spAutoFit/>
          </a:bodyPr>
          <a:lstStyle/>
          <a:p>
            <a:r>
              <a:rPr lang="en-US" altLang="ko-KR" b="1" dirty="0"/>
              <a:t>Introduction</a:t>
            </a:r>
            <a:endParaRPr lang="ko-KR" altLang="en-US" b="1" dirty="0"/>
          </a:p>
        </p:txBody>
      </p:sp>
      <p:sp>
        <p:nvSpPr>
          <p:cNvPr id="9" name="직사각형 8">
            <a:extLst>
              <a:ext uri="{FF2B5EF4-FFF2-40B4-BE49-F238E27FC236}">
                <a16:creationId xmlns:a16="http://schemas.microsoft.com/office/drawing/2014/main" id="{7A0C44CB-B272-4734-9B24-DBE79FF85230}"/>
              </a:ext>
            </a:extLst>
          </p:cNvPr>
          <p:cNvSpPr/>
          <p:nvPr/>
        </p:nvSpPr>
        <p:spPr>
          <a:xfrm>
            <a:off x="427138" y="1744525"/>
            <a:ext cx="11482922" cy="2308324"/>
          </a:xfrm>
          <a:prstGeom prst="rect">
            <a:avLst/>
          </a:prstGeom>
        </p:spPr>
        <p:txBody>
          <a:bodyPr wrap="square">
            <a:spAutoFit/>
          </a:bodyPr>
          <a:lstStyle/>
          <a:p>
            <a:pPr marL="285750" indent="-285750">
              <a:buFont typeface="Arial" panose="020B0604020202020204" pitchFamily="34" charset="0"/>
              <a:buChar char="•"/>
            </a:pPr>
            <a:r>
              <a:rPr lang="en-US" altLang="ko-KR" sz="1600" dirty="0"/>
              <a:t>Challenge of RL (Learning to control agents directly from high-dimensional sensory inputs like vision and speech)</a:t>
            </a:r>
          </a:p>
          <a:p>
            <a:pPr marL="742950" lvl="1" indent="-285750">
              <a:buFont typeface="Arial" panose="020B0604020202020204" pitchFamily="34" charset="0"/>
              <a:buChar char="•"/>
            </a:pPr>
            <a:r>
              <a:rPr lang="en-US" altLang="ko-KR" sz="1600" dirty="0"/>
              <a:t>RL applications have relied on </a:t>
            </a:r>
            <a:r>
              <a:rPr lang="en-US" altLang="ko-KR" sz="1600" b="1" dirty="0"/>
              <a:t>hand-crafted features </a:t>
            </a:r>
            <a:r>
              <a:rPr lang="en-US" altLang="ko-KR" sz="1600" dirty="0"/>
              <a:t>combined with </a:t>
            </a:r>
            <a:r>
              <a:rPr lang="en-US" altLang="ko-KR" sz="1600" b="1" dirty="0"/>
              <a:t>linear value functions </a:t>
            </a:r>
            <a:r>
              <a:rPr lang="en-US" altLang="ko-KR" sz="1600" dirty="0"/>
              <a:t>or </a:t>
            </a:r>
            <a:r>
              <a:rPr lang="en-US" altLang="ko-KR" sz="1600" b="1" dirty="0"/>
              <a:t>policy representation</a:t>
            </a:r>
            <a:r>
              <a:rPr lang="en-US" altLang="ko-KR" sz="1600" dirty="0"/>
              <a:t>. [problem to solve : problems]</a:t>
            </a:r>
          </a:p>
          <a:p>
            <a:pPr lvl="1"/>
            <a:endParaRPr lang="en-US" altLang="ko-KR" sz="1600" dirty="0"/>
          </a:p>
          <a:p>
            <a:pPr marL="285750" indent="-285750">
              <a:buFont typeface="Arial" panose="020B0604020202020204" pitchFamily="34" charset="0"/>
              <a:buChar char="•"/>
            </a:pPr>
            <a:r>
              <a:rPr lang="en-US" altLang="ko-KR" sz="1600" dirty="0"/>
              <a:t>Recent advances in </a:t>
            </a:r>
            <a:r>
              <a:rPr lang="en-US" altLang="ko-KR" sz="1600" b="1" dirty="0"/>
              <a:t>deep learning[DNN,CNN,RNN] </a:t>
            </a:r>
            <a:r>
              <a:rPr lang="en-US" altLang="ko-KR" sz="1600" dirty="0"/>
              <a:t>have made it possible to extract high-level features from raw sensory data. [supervised learning + unsupervised learning]</a:t>
            </a:r>
          </a:p>
          <a:p>
            <a:endParaRPr lang="en-US" altLang="ko-KR" sz="1600" dirty="0"/>
          </a:p>
          <a:p>
            <a:pPr marL="285750" indent="-285750">
              <a:buFont typeface="Arial" panose="020B0604020202020204" pitchFamily="34" charset="0"/>
              <a:buChar char="•"/>
            </a:pPr>
            <a:r>
              <a:rPr lang="ko-KR" altLang="en-US" sz="1600" b="1" dirty="0">
                <a:solidFill>
                  <a:srgbClr val="0070C0"/>
                </a:solidFill>
              </a:rPr>
              <a:t>★</a:t>
            </a:r>
            <a:r>
              <a:rPr lang="en-US" altLang="ko-KR" sz="1600" b="1" dirty="0">
                <a:solidFill>
                  <a:srgbClr val="0070C0"/>
                </a:solidFill>
              </a:rPr>
              <a:t>Reinforcement Learning + Deep Learning</a:t>
            </a:r>
            <a:r>
              <a:rPr lang="ko-KR" altLang="en-US" sz="1600" b="1" dirty="0">
                <a:solidFill>
                  <a:srgbClr val="0070C0"/>
                </a:solidFill>
              </a:rPr>
              <a:t> ★</a:t>
            </a:r>
            <a:endParaRPr lang="en-US" altLang="ko-KR" sz="1600" b="1" dirty="0">
              <a:solidFill>
                <a:srgbClr val="0070C0"/>
              </a:solidFill>
            </a:endParaRPr>
          </a:p>
          <a:p>
            <a:pPr marL="285750" indent="-285750">
              <a:buFont typeface="Arial" panose="020B0604020202020204" pitchFamily="34" charset="0"/>
              <a:buChar char="•"/>
            </a:pPr>
            <a:endParaRPr lang="en-US" altLang="ko-KR" sz="1600" b="1" dirty="0"/>
          </a:p>
        </p:txBody>
      </p:sp>
      <p:sp>
        <p:nvSpPr>
          <p:cNvPr id="2" name="슬라이드 번호 개체 틀 1">
            <a:extLst>
              <a:ext uri="{FF2B5EF4-FFF2-40B4-BE49-F238E27FC236}">
                <a16:creationId xmlns:a16="http://schemas.microsoft.com/office/drawing/2014/main" id="{D33A8834-7A04-464D-AC18-3F8C12FD6B89}"/>
              </a:ext>
            </a:extLst>
          </p:cNvPr>
          <p:cNvSpPr>
            <a:spLocks noGrp="1"/>
          </p:cNvSpPr>
          <p:nvPr>
            <p:ph type="sldNum" sz="quarter" idx="12"/>
          </p:nvPr>
        </p:nvSpPr>
        <p:spPr/>
        <p:txBody>
          <a:bodyPr/>
          <a:lstStyle/>
          <a:p>
            <a:fld id="{7F1C8D6D-6533-4E78-8747-C5996EA27197}" type="slidenum">
              <a:rPr lang="ko-KR" altLang="en-US" smtClean="0"/>
              <a:t>4</a:t>
            </a:fld>
            <a:endParaRPr lang="ko-KR" altLang="en-US"/>
          </a:p>
        </p:txBody>
      </p:sp>
    </p:spTree>
    <p:extLst>
      <p:ext uri="{BB962C8B-B14F-4D97-AF65-F5344CB8AC3E}">
        <p14:creationId xmlns:p14="http://schemas.microsoft.com/office/powerpoint/2010/main" val="9454669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a:solidFill>
                  <a:schemeClr val="accent6">
                    <a:lumMod val="75000"/>
                  </a:schemeClr>
                </a:solidFill>
              </a:rPr>
              <a:t>강화학습</a:t>
            </a:r>
            <a:r>
              <a:rPr lang="en-US" altLang="ko-KR" b="1" dirty="0">
                <a:solidFill>
                  <a:schemeClr val="accent6">
                    <a:lumMod val="75000"/>
                  </a:schemeClr>
                </a:solidFill>
              </a:rPr>
              <a:t> </a:t>
            </a:r>
            <a:r>
              <a:rPr lang="ko-KR" altLang="en-US" b="1" dirty="0">
                <a:solidFill>
                  <a:schemeClr val="accent6">
                    <a:lumMod val="75000"/>
                  </a:schemeClr>
                </a:solidFill>
              </a:rPr>
              <a:t>알고리즘 </a:t>
            </a:r>
            <a:r>
              <a:rPr lang="en-US" altLang="ko-KR" b="1" dirty="0">
                <a:solidFill>
                  <a:schemeClr val="accent6">
                    <a:lumMod val="75000"/>
                  </a:schemeClr>
                </a:solidFill>
              </a:rPr>
              <a:t>I : </a:t>
            </a:r>
            <a:r>
              <a:rPr lang="ko-KR" altLang="en-US" b="1" dirty="0">
                <a:solidFill>
                  <a:schemeClr val="accent6">
                    <a:lumMod val="75000"/>
                  </a:schemeClr>
                </a:solidFill>
              </a:rPr>
              <a:t>살사</a:t>
            </a:r>
            <a:endParaRPr lang="en-US" altLang="ko-KR" b="1" dirty="0">
              <a:solidFill>
                <a:schemeClr val="accent6">
                  <a:lumMod val="75000"/>
                </a:schemeClr>
              </a:solidFill>
            </a:endParaRPr>
          </a:p>
        </p:txBody>
      </p:sp>
      <p:sp>
        <p:nvSpPr>
          <p:cNvPr id="10" name="TextBox 9">
            <a:extLst>
              <a:ext uri="{FF2B5EF4-FFF2-40B4-BE49-F238E27FC236}">
                <a16:creationId xmlns:a16="http://schemas.microsoft.com/office/drawing/2014/main" id="{A1D79B17-65F1-464E-95C7-7C061249B26F}"/>
              </a:ext>
            </a:extLst>
          </p:cNvPr>
          <p:cNvSpPr txBox="1"/>
          <p:nvPr/>
        </p:nvSpPr>
        <p:spPr>
          <a:xfrm>
            <a:off x="757212" y="1642888"/>
            <a:ext cx="11205662" cy="2862322"/>
          </a:xfrm>
          <a:prstGeom prst="rect">
            <a:avLst/>
          </a:prstGeom>
          <a:noFill/>
        </p:spPr>
        <p:txBody>
          <a:bodyPr wrap="square" rtlCol="0">
            <a:spAutoFit/>
          </a:bodyPr>
          <a:lstStyle/>
          <a:p>
            <a:pPr marL="342900" indent="-342900">
              <a:buFont typeface="Arial" panose="020B0604020202020204" pitchFamily="34" charset="0"/>
              <a:buChar char="•"/>
            </a:pPr>
            <a:r>
              <a:rPr lang="en-US" altLang="ko-KR" b="1" dirty="0"/>
              <a:t>SARSA(</a:t>
            </a:r>
            <a:r>
              <a:rPr lang="ko-KR" altLang="en-US" b="1" dirty="0"/>
              <a:t>살사</a:t>
            </a:r>
            <a:r>
              <a:rPr lang="en-US" altLang="ko-KR" b="1" dirty="0"/>
              <a:t>)</a:t>
            </a:r>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r>
              <a:rPr lang="en-US" altLang="ko-KR" b="1" dirty="0"/>
              <a:t>SARSA </a:t>
            </a:r>
            <a:r>
              <a:rPr lang="ko-KR" altLang="en-US" b="1" dirty="0"/>
              <a:t>는 아래 두 단계로 구성</a:t>
            </a:r>
            <a:endParaRPr lang="en-US" altLang="ko-KR" b="1" dirty="0"/>
          </a:p>
        </p:txBody>
      </p:sp>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40</a:t>
            </a:fld>
            <a:endParaRPr lang="ko-KR" altLang="en-US" dirty="0"/>
          </a:p>
        </p:txBody>
      </p:sp>
      <p:sp>
        <p:nvSpPr>
          <p:cNvPr id="6" name="TextBox 5">
            <a:extLst>
              <a:ext uri="{FF2B5EF4-FFF2-40B4-BE49-F238E27FC236}">
                <a16:creationId xmlns:a16="http://schemas.microsoft.com/office/drawing/2014/main" id="{3E061026-6D6D-4670-B9C1-5F5174A16A02}"/>
              </a:ext>
            </a:extLst>
          </p:cNvPr>
          <p:cNvSpPr txBox="1"/>
          <p:nvPr/>
        </p:nvSpPr>
        <p:spPr>
          <a:xfrm>
            <a:off x="5206716" y="3374421"/>
            <a:ext cx="1802096" cy="261610"/>
          </a:xfrm>
          <a:prstGeom prst="rect">
            <a:avLst/>
          </a:prstGeom>
          <a:noFill/>
        </p:spPr>
        <p:txBody>
          <a:bodyPr wrap="none" rtlCol="0">
            <a:spAutoFit/>
          </a:bodyPr>
          <a:lstStyle/>
          <a:p>
            <a:pPr algn="ctr"/>
            <a:r>
              <a:rPr lang="en-US" altLang="ko-KR" sz="1100" b="1" dirty="0">
                <a:solidFill>
                  <a:srgbClr val="C00000"/>
                </a:solidFill>
              </a:rPr>
              <a:t>“GPI”</a:t>
            </a:r>
            <a:r>
              <a:rPr lang="ko-KR" altLang="en-US" sz="1100" b="1" dirty="0">
                <a:solidFill>
                  <a:srgbClr val="C00000"/>
                </a:solidFill>
              </a:rPr>
              <a:t>와 </a:t>
            </a:r>
            <a:r>
              <a:rPr lang="en-US" altLang="ko-KR" sz="1100" b="1" dirty="0">
                <a:solidFill>
                  <a:srgbClr val="C00000"/>
                </a:solidFill>
              </a:rPr>
              <a:t>“SARSA”</a:t>
            </a:r>
            <a:r>
              <a:rPr lang="ko-KR" altLang="en-US" sz="1100" b="1" dirty="0">
                <a:solidFill>
                  <a:srgbClr val="C00000"/>
                </a:solidFill>
              </a:rPr>
              <a:t>의 관계</a:t>
            </a:r>
          </a:p>
        </p:txBody>
      </p:sp>
      <p:sp>
        <p:nvSpPr>
          <p:cNvPr id="12" name="화살표: 오른쪽 11">
            <a:extLst>
              <a:ext uri="{FF2B5EF4-FFF2-40B4-BE49-F238E27FC236}">
                <a16:creationId xmlns:a16="http://schemas.microsoft.com/office/drawing/2014/main" id="{8F35E2D4-DE18-49F8-AA79-24962F90CBC9}"/>
              </a:ext>
            </a:extLst>
          </p:cNvPr>
          <p:cNvSpPr/>
          <p:nvPr/>
        </p:nvSpPr>
        <p:spPr>
          <a:xfrm>
            <a:off x="5949030" y="2272855"/>
            <a:ext cx="317468" cy="2002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9" name="표 30">
            <a:extLst>
              <a:ext uri="{FF2B5EF4-FFF2-40B4-BE49-F238E27FC236}">
                <a16:creationId xmlns:a16="http://schemas.microsoft.com/office/drawing/2014/main" id="{09040A9C-3E7E-48A1-BC72-EC79541F70FA}"/>
              </a:ext>
            </a:extLst>
          </p:cNvPr>
          <p:cNvGraphicFramePr>
            <a:graphicFrameLocks noGrp="1"/>
          </p:cNvGraphicFramePr>
          <p:nvPr>
            <p:extLst>
              <p:ext uri="{D42A27DB-BD31-4B8C-83A1-F6EECF244321}">
                <p14:modId xmlns:p14="http://schemas.microsoft.com/office/powerpoint/2010/main" val="238206333"/>
              </p:ext>
            </p:extLst>
          </p:nvPr>
        </p:nvGraphicFramePr>
        <p:xfrm>
          <a:off x="3120713" y="2212542"/>
          <a:ext cx="2621280" cy="1112520"/>
        </p:xfrm>
        <a:graphic>
          <a:graphicData uri="http://schemas.openxmlformats.org/drawingml/2006/table">
            <a:tbl>
              <a:tblPr firstRow="1" bandRow="1">
                <a:tableStyleId>{073A0DAA-6AF3-43AB-8588-CEC1D06C72B9}</a:tableStyleId>
              </a:tblPr>
              <a:tblGrid>
                <a:gridCol w="2621280">
                  <a:extLst>
                    <a:ext uri="{9D8B030D-6E8A-4147-A177-3AD203B41FA5}">
                      <a16:colId xmlns:a16="http://schemas.microsoft.com/office/drawing/2014/main" val="3021338693"/>
                    </a:ext>
                  </a:extLst>
                </a:gridCol>
              </a:tblGrid>
              <a:tr h="370840">
                <a:tc>
                  <a:txBody>
                    <a:bodyPr/>
                    <a:lstStyle/>
                    <a:p>
                      <a:pPr algn="ctr" latinLnBrk="1"/>
                      <a:r>
                        <a:rPr lang="en-US" altLang="ko-KR" sz="1400" dirty="0"/>
                        <a:t>GPI</a:t>
                      </a:r>
                      <a:endParaRPr lang="ko-KR" altLang="en-US" sz="1400" dirty="0"/>
                    </a:p>
                  </a:txBody>
                  <a:tcPr/>
                </a:tc>
                <a:extLst>
                  <a:ext uri="{0D108BD9-81ED-4DB2-BD59-A6C34878D82A}">
                    <a16:rowId xmlns:a16="http://schemas.microsoft.com/office/drawing/2014/main" val="1526458069"/>
                  </a:ext>
                </a:extLst>
              </a:tr>
              <a:tr h="370840">
                <a:tc>
                  <a:txBody>
                    <a:bodyPr/>
                    <a:lstStyle/>
                    <a:p>
                      <a:pPr algn="ctr" latinLnBrk="1"/>
                      <a:r>
                        <a:rPr lang="en-US" altLang="ko-KR" sz="1400" dirty="0"/>
                        <a:t>Policy Evaluation</a:t>
                      </a:r>
                      <a:endParaRPr lang="ko-KR" altLang="en-US" sz="1400" dirty="0"/>
                    </a:p>
                  </a:txBody>
                  <a:tcPr/>
                </a:tc>
                <a:extLst>
                  <a:ext uri="{0D108BD9-81ED-4DB2-BD59-A6C34878D82A}">
                    <a16:rowId xmlns:a16="http://schemas.microsoft.com/office/drawing/2014/main" val="2225207256"/>
                  </a:ext>
                </a:extLst>
              </a:tr>
              <a:tr h="370840">
                <a:tc>
                  <a:txBody>
                    <a:bodyPr/>
                    <a:lstStyle/>
                    <a:p>
                      <a:pPr algn="ctr" latinLnBrk="1"/>
                      <a:r>
                        <a:rPr lang="en-US" altLang="ko-KR" sz="1400" dirty="0"/>
                        <a:t>Greedy Policy Improvement</a:t>
                      </a:r>
                      <a:endParaRPr lang="ko-KR" altLang="en-US" sz="1400" dirty="0"/>
                    </a:p>
                  </a:txBody>
                  <a:tcPr/>
                </a:tc>
                <a:extLst>
                  <a:ext uri="{0D108BD9-81ED-4DB2-BD59-A6C34878D82A}">
                    <a16:rowId xmlns:a16="http://schemas.microsoft.com/office/drawing/2014/main" val="1076463103"/>
                  </a:ext>
                </a:extLst>
              </a:tr>
            </a:tbl>
          </a:graphicData>
        </a:graphic>
      </p:graphicFrame>
      <mc:AlternateContent xmlns:mc="http://schemas.openxmlformats.org/markup-compatibility/2006" xmlns:a14="http://schemas.microsoft.com/office/drawing/2010/main">
        <mc:Choice Requires="a14">
          <p:graphicFrame>
            <p:nvGraphicFramePr>
              <p:cNvPr id="31" name="표 30">
                <a:extLst>
                  <a:ext uri="{FF2B5EF4-FFF2-40B4-BE49-F238E27FC236}">
                    <a16:creationId xmlns:a16="http://schemas.microsoft.com/office/drawing/2014/main" id="{EA95DAA5-D06C-41D7-90DA-C733600BE4E3}"/>
                  </a:ext>
                </a:extLst>
              </p:cNvPr>
              <p:cNvGraphicFramePr>
                <a:graphicFrameLocks noGrp="1"/>
              </p:cNvGraphicFramePr>
              <p:nvPr>
                <p:extLst>
                  <p:ext uri="{D42A27DB-BD31-4B8C-83A1-F6EECF244321}">
                    <p14:modId xmlns:p14="http://schemas.microsoft.com/office/powerpoint/2010/main" val="3417607316"/>
                  </p:ext>
                </p:extLst>
              </p:nvPr>
            </p:nvGraphicFramePr>
            <p:xfrm>
              <a:off x="6473536" y="2212542"/>
              <a:ext cx="2621280" cy="1112520"/>
            </p:xfrm>
            <a:graphic>
              <a:graphicData uri="http://schemas.openxmlformats.org/drawingml/2006/table">
                <a:tbl>
                  <a:tblPr firstRow="1" bandRow="1">
                    <a:tableStyleId>{073A0DAA-6AF3-43AB-8588-CEC1D06C72B9}</a:tableStyleId>
                  </a:tblPr>
                  <a:tblGrid>
                    <a:gridCol w="2621280">
                      <a:extLst>
                        <a:ext uri="{9D8B030D-6E8A-4147-A177-3AD203B41FA5}">
                          <a16:colId xmlns:a16="http://schemas.microsoft.com/office/drawing/2014/main" val="3021338693"/>
                        </a:ext>
                      </a:extLst>
                    </a:gridCol>
                  </a:tblGrid>
                  <a:tr h="370840">
                    <a:tc>
                      <a:txBody>
                        <a:bodyPr/>
                        <a:lstStyle/>
                        <a:p>
                          <a:pPr algn="ctr" latinLnBrk="1"/>
                          <a:r>
                            <a:rPr lang="en-US" altLang="ko-KR" sz="1400" dirty="0"/>
                            <a:t>SARSA</a:t>
                          </a:r>
                          <a:endParaRPr lang="ko-KR" altLang="en-US" sz="1400" dirty="0"/>
                        </a:p>
                      </a:txBody>
                      <a:tcPr/>
                    </a:tc>
                    <a:extLst>
                      <a:ext uri="{0D108BD9-81ED-4DB2-BD59-A6C34878D82A}">
                        <a16:rowId xmlns:a16="http://schemas.microsoft.com/office/drawing/2014/main" val="1526458069"/>
                      </a:ext>
                    </a:extLst>
                  </a:tr>
                  <a:tr h="370840">
                    <a:tc>
                      <a:txBody>
                        <a:bodyPr/>
                        <a:lstStyle/>
                        <a:p>
                          <a:pPr algn="ctr" latinLnBrk="1"/>
                          <a:r>
                            <a:rPr lang="en-US" altLang="ko-KR" sz="1400" dirty="0"/>
                            <a:t>Time-Difference Prediction</a:t>
                          </a:r>
                          <a:endParaRPr lang="ko-KR" altLang="en-US" sz="1400" dirty="0"/>
                        </a:p>
                      </a:txBody>
                      <a:tcPr/>
                    </a:tc>
                    <a:extLst>
                      <a:ext uri="{0D108BD9-81ED-4DB2-BD59-A6C34878D82A}">
                        <a16:rowId xmlns:a16="http://schemas.microsoft.com/office/drawing/2014/main" val="2225207256"/>
                      </a:ext>
                    </a:extLst>
                  </a:tr>
                  <a:tr h="370840">
                    <a:tc>
                      <a:txBody>
                        <a:bodyPr/>
                        <a:lstStyle/>
                        <a:p>
                          <a:pPr algn="ctr" latinLnBrk="1"/>
                          <a14:m>
                            <m:oMath xmlns:m="http://schemas.openxmlformats.org/officeDocument/2006/math">
                              <m:r>
                                <a:rPr lang="ko-KR" altLang="en-US" sz="1400" b="1" i="1" smtClean="0">
                                  <a:latin typeface="Cambria Math" panose="02040503050406030204" pitchFamily="18" charset="0"/>
                                </a:rPr>
                                <m:t>𝝐</m:t>
                              </m:r>
                            </m:oMath>
                          </a14:m>
                          <a:r>
                            <a:rPr lang="en-US" altLang="ko-KR" sz="1400" dirty="0"/>
                            <a:t>-Greedy Policy</a:t>
                          </a:r>
                          <a:endParaRPr lang="ko-KR" altLang="en-US" sz="1400" dirty="0"/>
                        </a:p>
                      </a:txBody>
                      <a:tcPr/>
                    </a:tc>
                    <a:extLst>
                      <a:ext uri="{0D108BD9-81ED-4DB2-BD59-A6C34878D82A}">
                        <a16:rowId xmlns:a16="http://schemas.microsoft.com/office/drawing/2014/main" val="1076463103"/>
                      </a:ext>
                    </a:extLst>
                  </a:tr>
                </a:tbl>
              </a:graphicData>
            </a:graphic>
          </p:graphicFrame>
        </mc:Choice>
        <mc:Fallback xmlns="">
          <p:graphicFrame>
            <p:nvGraphicFramePr>
              <p:cNvPr id="31" name="표 30">
                <a:extLst>
                  <a:ext uri="{FF2B5EF4-FFF2-40B4-BE49-F238E27FC236}">
                    <a16:creationId xmlns:a16="http://schemas.microsoft.com/office/drawing/2014/main" id="{EA95DAA5-D06C-41D7-90DA-C733600BE4E3}"/>
                  </a:ext>
                </a:extLst>
              </p:cNvPr>
              <p:cNvGraphicFramePr>
                <a:graphicFrameLocks noGrp="1"/>
              </p:cNvGraphicFramePr>
              <p:nvPr>
                <p:extLst>
                  <p:ext uri="{D42A27DB-BD31-4B8C-83A1-F6EECF244321}">
                    <p14:modId xmlns:p14="http://schemas.microsoft.com/office/powerpoint/2010/main" val="3417607316"/>
                  </p:ext>
                </p:extLst>
              </p:nvPr>
            </p:nvGraphicFramePr>
            <p:xfrm>
              <a:off x="6473536" y="2212542"/>
              <a:ext cx="2621280" cy="1112520"/>
            </p:xfrm>
            <a:graphic>
              <a:graphicData uri="http://schemas.openxmlformats.org/drawingml/2006/table">
                <a:tbl>
                  <a:tblPr firstRow="1" bandRow="1">
                    <a:tableStyleId>{073A0DAA-6AF3-43AB-8588-CEC1D06C72B9}</a:tableStyleId>
                  </a:tblPr>
                  <a:tblGrid>
                    <a:gridCol w="2621280">
                      <a:extLst>
                        <a:ext uri="{9D8B030D-6E8A-4147-A177-3AD203B41FA5}">
                          <a16:colId xmlns:a16="http://schemas.microsoft.com/office/drawing/2014/main" val="3021338693"/>
                        </a:ext>
                      </a:extLst>
                    </a:gridCol>
                  </a:tblGrid>
                  <a:tr h="370840">
                    <a:tc>
                      <a:txBody>
                        <a:bodyPr/>
                        <a:lstStyle/>
                        <a:p>
                          <a:pPr algn="ctr" latinLnBrk="1"/>
                          <a:r>
                            <a:rPr lang="en-US" altLang="ko-KR" sz="1400" dirty="0"/>
                            <a:t>SARSA</a:t>
                          </a:r>
                          <a:endParaRPr lang="ko-KR" altLang="en-US" sz="1400" dirty="0"/>
                        </a:p>
                      </a:txBody>
                      <a:tcPr/>
                    </a:tc>
                    <a:extLst>
                      <a:ext uri="{0D108BD9-81ED-4DB2-BD59-A6C34878D82A}">
                        <a16:rowId xmlns:a16="http://schemas.microsoft.com/office/drawing/2014/main" val="1526458069"/>
                      </a:ext>
                    </a:extLst>
                  </a:tr>
                  <a:tr h="370840">
                    <a:tc>
                      <a:txBody>
                        <a:bodyPr/>
                        <a:lstStyle/>
                        <a:p>
                          <a:pPr algn="ctr" latinLnBrk="1"/>
                          <a:r>
                            <a:rPr lang="en-US" altLang="ko-KR" sz="1400" dirty="0"/>
                            <a:t>Time-Difference Prediction</a:t>
                          </a:r>
                          <a:endParaRPr lang="ko-KR" altLang="en-US" sz="1400" dirty="0"/>
                        </a:p>
                      </a:txBody>
                      <a:tcPr/>
                    </a:tc>
                    <a:extLst>
                      <a:ext uri="{0D108BD9-81ED-4DB2-BD59-A6C34878D82A}">
                        <a16:rowId xmlns:a16="http://schemas.microsoft.com/office/drawing/2014/main" val="2225207256"/>
                      </a:ext>
                    </a:extLst>
                  </a:tr>
                  <a:tr h="370840">
                    <a:tc>
                      <a:txBody>
                        <a:bodyPr/>
                        <a:lstStyle/>
                        <a:p>
                          <a:endParaRPr lang="ko-KR"/>
                        </a:p>
                      </a:txBody>
                      <a:tcPr>
                        <a:blipFill>
                          <a:blip r:embed="rId2"/>
                          <a:stretch>
                            <a:fillRect l="-232" t="-203279" r="-1160" b="-3279"/>
                          </a:stretch>
                        </a:blipFill>
                      </a:tcPr>
                    </a:tc>
                    <a:extLst>
                      <a:ext uri="{0D108BD9-81ED-4DB2-BD59-A6C34878D82A}">
                        <a16:rowId xmlns:a16="http://schemas.microsoft.com/office/drawing/2014/main" val="1076463103"/>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8513A5C-5C80-4D50-BABF-077498968CE2}"/>
                  </a:ext>
                </a:extLst>
              </p:cNvPr>
              <p:cNvSpPr txBox="1"/>
              <p:nvPr/>
            </p:nvSpPr>
            <p:spPr>
              <a:xfrm>
                <a:off x="986173" y="4558940"/>
                <a:ext cx="7051199" cy="584775"/>
              </a:xfrm>
              <a:prstGeom prst="rect">
                <a:avLst/>
              </a:prstGeom>
              <a:noFill/>
            </p:spPr>
            <p:txBody>
              <a:bodyPr wrap="square" rtlCol="0">
                <a:spAutoFit/>
              </a:bodyPr>
              <a:lstStyle/>
              <a:p>
                <a:pPr marL="342900" indent="-342900">
                  <a:buFont typeface="+mj-lt"/>
                  <a:buAutoNum type="arabicPeriod"/>
                </a:pPr>
                <a:r>
                  <a:rPr lang="en-US" altLang="ko-KR" sz="1600" b="1" dirty="0">
                    <a:solidFill>
                      <a:schemeClr val="tx1"/>
                    </a:solidFill>
                  </a:rPr>
                  <a:t> </a:t>
                </a:r>
                <a14:m>
                  <m:oMath xmlns:m="http://schemas.openxmlformats.org/officeDocument/2006/math">
                    <m:r>
                      <a:rPr lang="ko-KR" altLang="en-US" sz="1600" b="1" i="1">
                        <a:latin typeface="Cambria Math" panose="02040503050406030204" pitchFamily="18" charset="0"/>
                      </a:rPr>
                      <m:t>𝝐</m:t>
                    </m:r>
                  </m:oMath>
                </a14:m>
                <a:r>
                  <a:rPr lang="en-US" altLang="ko-KR" sz="1600" b="1" dirty="0"/>
                  <a:t>-Greedy Policy</a:t>
                </a:r>
                <a:r>
                  <a:rPr lang="ko-KR" altLang="en-US" sz="1600" b="1" dirty="0"/>
                  <a:t>를 통해 </a:t>
                </a:r>
                <a:r>
                  <a:rPr lang="en-US" altLang="ko-KR" sz="1600" b="1" dirty="0"/>
                  <a:t>sample [</a:t>
                </a:r>
                <a14:m>
                  <m:oMath xmlns:m="http://schemas.openxmlformats.org/officeDocument/2006/math">
                    <m:sSub>
                      <m:sSubPr>
                        <m:ctrlPr>
                          <a:rPr lang="en-US" altLang="ko-KR" sz="1600" b="1" i="1">
                            <a:latin typeface="Cambria Math" panose="02040503050406030204" pitchFamily="18" charset="0"/>
                          </a:rPr>
                        </m:ctrlPr>
                      </m:sSubPr>
                      <m:e>
                        <m:r>
                          <m:rPr>
                            <m:nor/>
                          </m:rPr>
                          <a:rPr lang="en-US" altLang="ko-KR" sz="1600" b="1">
                            <a:latin typeface="Cambria Math" panose="02040503050406030204" pitchFamily="18" charset="0"/>
                          </a:rPr>
                          <m:t>S</m:t>
                        </m:r>
                      </m:e>
                      <m:sub>
                        <m:r>
                          <a:rPr lang="en-US" altLang="ko-KR" sz="1600" b="1" i="1">
                            <a:latin typeface="Cambria Math" panose="02040503050406030204" pitchFamily="18" charset="0"/>
                          </a:rPr>
                          <m:t>𝒕</m:t>
                        </m:r>
                      </m:sub>
                    </m:sSub>
                    <m:r>
                      <a:rPr lang="en-US" altLang="ko-KR" sz="1600" b="1" i="1">
                        <a:latin typeface="Cambria Math" panose="02040503050406030204" pitchFamily="18" charset="0"/>
                      </a:rPr>
                      <m:t>,</m:t>
                    </m:r>
                    <m:sSub>
                      <m:sSubPr>
                        <m:ctrlPr>
                          <a:rPr lang="en-US" altLang="ko-KR" sz="1600" b="1" i="1">
                            <a:latin typeface="Cambria Math" panose="02040503050406030204" pitchFamily="18" charset="0"/>
                          </a:rPr>
                        </m:ctrlPr>
                      </m:sSubPr>
                      <m:e>
                        <m:r>
                          <m:rPr>
                            <m:nor/>
                          </m:rPr>
                          <a:rPr lang="en-US" altLang="ko-KR" sz="1600" b="1">
                            <a:latin typeface="Cambria Math" panose="02040503050406030204" pitchFamily="18" charset="0"/>
                          </a:rPr>
                          <m:t>A</m:t>
                        </m:r>
                      </m:e>
                      <m:sub>
                        <m:r>
                          <a:rPr lang="en-US" altLang="ko-KR" sz="1600" b="1" i="1">
                            <a:latin typeface="Cambria Math" panose="02040503050406030204" pitchFamily="18" charset="0"/>
                          </a:rPr>
                          <m:t>𝒕</m:t>
                        </m:r>
                      </m:sub>
                    </m:sSub>
                  </m:oMath>
                </a14:m>
                <a:r>
                  <a:rPr lang="en-US" altLang="ko-KR" sz="1600" b="1" dirty="0"/>
                  <a:t>, </a:t>
                </a:r>
                <a14:m>
                  <m:oMath xmlns:m="http://schemas.openxmlformats.org/officeDocument/2006/math">
                    <m:sSub>
                      <m:sSubPr>
                        <m:ctrlPr>
                          <a:rPr lang="en-US" altLang="ko-KR" sz="1600" b="1" i="1">
                            <a:latin typeface="Cambria Math" panose="02040503050406030204" pitchFamily="18" charset="0"/>
                          </a:rPr>
                        </m:ctrlPr>
                      </m:sSubPr>
                      <m:e>
                        <m:r>
                          <a:rPr lang="en-US" altLang="ko-KR" sz="1600" b="1" i="1">
                            <a:latin typeface="Cambria Math" panose="02040503050406030204" pitchFamily="18" charset="0"/>
                          </a:rPr>
                          <m:t>𝑹</m:t>
                        </m:r>
                      </m:e>
                      <m:sub>
                        <m:r>
                          <a:rPr lang="en-US" altLang="ko-KR" sz="1600" b="1" i="1">
                            <a:latin typeface="Cambria Math" panose="02040503050406030204" pitchFamily="18" charset="0"/>
                          </a:rPr>
                          <m:t>𝒕</m:t>
                        </m:r>
                        <m:r>
                          <a:rPr lang="en-US" altLang="ko-KR" sz="1600" b="1" i="1">
                            <a:latin typeface="Cambria Math" panose="02040503050406030204" pitchFamily="18" charset="0"/>
                          </a:rPr>
                          <m:t>+</m:t>
                        </m:r>
                        <m:r>
                          <a:rPr lang="en-US" altLang="ko-KR" sz="1600" b="1" i="1">
                            <a:latin typeface="Cambria Math" panose="02040503050406030204" pitchFamily="18" charset="0"/>
                          </a:rPr>
                          <m:t>𝟏</m:t>
                        </m:r>
                      </m:sub>
                    </m:sSub>
                    <m:r>
                      <a:rPr lang="en-US" altLang="ko-KR" sz="1600" b="1" i="1">
                        <a:latin typeface="Cambria Math" panose="02040503050406030204" pitchFamily="18" charset="0"/>
                      </a:rPr>
                      <m:t>,</m:t>
                    </m:r>
                    <m:sSub>
                      <m:sSubPr>
                        <m:ctrlPr>
                          <a:rPr lang="en-US" altLang="ko-KR" sz="1600" b="1" i="1">
                            <a:latin typeface="Cambria Math" panose="02040503050406030204" pitchFamily="18" charset="0"/>
                          </a:rPr>
                        </m:ctrlPr>
                      </m:sSubPr>
                      <m:e>
                        <m:r>
                          <m:rPr>
                            <m:nor/>
                          </m:rPr>
                          <a:rPr lang="en-US" altLang="ko-KR" sz="1600" b="1">
                            <a:latin typeface="Cambria Math" panose="02040503050406030204" pitchFamily="18" charset="0"/>
                          </a:rPr>
                          <m:t>S</m:t>
                        </m:r>
                      </m:e>
                      <m:sub>
                        <m:r>
                          <a:rPr lang="en-US" altLang="ko-KR" sz="1600" b="1" i="1">
                            <a:latin typeface="Cambria Math" panose="02040503050406030204" pitchFamily="18" charset="0"/>
                          </a:rPr>
                          <m:t>𝒕</m:t>
                        </m:r>
                        <m:r>
                          <a:rPr lang="en-US" altLang="ko-KR" sz="1600" b="1" i="1">
                            <a:latin typeface="Cambria Math" panose="02040503050406030204" pitchFamily="18" charset="0"/>
                          </a:rPr>
                          <m:t>+</m:t>
                        </m:r>
                        <m:r>
                          <a:rPr lang="en-US" altLang="ko-KR" sz="1600" b="1" i="1">
                            <a:latin typeface="Cambria Math" panose="02040503050406030204" pitchFamily="18" charset="0"/>
                          </a:rPr>
                          <m:t>𝟏</m:t>
                        </m:r>
                      </m:sub>
                    </m:sSub>
                    <m:r>
                      <a:rPr lang="en-US" altLang="ko-KR" sz="1600" b="1" i="1">
                        <a:latin typeface="Cambria Math" panose="02040503050406030204" pitchFamily="18" charset="0"/>
                      </a:rPr>
                      <m:t>,</m:t>
                    </m:r>
                    <m:sSub>
                      <m:sSubPr>
                        <m:ctrlPr>
                          <a:rPr lang="en-US" altLang="ko-KR" sz="1600" b="1" i="1">
                            <a:latin typeface="Cambria Math" panose="02040503050406030204" pitchFamily="18" charset="0"/>
                          </a:rPr>
                        </m:ctrlPr>
                      </m:sSubPr>
                      <m:e>
                        <m:r>
                          <m:rPr>
                            <m:nor/>
                          </m:rPr>
                          <a:rPr lang="en-US" altLang="ko-KR" sz="1600" b="1">
                            <a:latin typeface="Cambria Math" panose="02040503050406030204" pitchFamily="18" charset="0"/>
                          </a:rPr>
                          <m:t>A</m:t>
                        </m:r>
                      </m:e>
                      <m:sub>
                        <m:r>
                          <a:rPr lang="en-US" altLang="ko-KR" sz="1600" b="1" i="1">
                            <a:latin typeface="Cambria Math" panose="02040503050406030204" pitchFamily="18" charset="0"/>
                          </a:rPr>
                          <m:t>𝒕</m:t>
                        </m:r>
                        <m:r>
                          <a:rPr lang="en-US" altLang="ko-KR" sz="1600" b="1" i="1">
                            <a:latin typeface="Cambria Math" panose="02040503050406030204" pitchFamily="18" charset="0"/>
                          </a:rPr>
                          <m:t>+</m:t>
                        </m:r>
                        <m:r>
                          <a:rPr lang="en-US" altLang="ko-KR" sz="1600" b="1" i="1">
                            <a:latin typeface="Cambria Math" panose="02040503050406030204" pitchFamily="18" charset="0"/>
                          </a:rPr>
                          <m:t>𝟏</m:t>
                        </m:r>
                      </m:sub>
                    </m:sSub>
                  </m:oMath>
                </a14:m>
                <a:r>
                  <a:rPr lang="en-US" altLang="ko-KR" sz="1600" b="1" dirty="0"/>
                  <a:t>] </a:t>
                </a:r>
                <a:r>
                  <a:rPr lang="ko-KR" altLang="en-US" sz="1600" b="1" dirty="0"/>
                  <a:t>획득</a:t>
                </a:r>
                <a:endParaRPr lang="en-US" altLang="ko-KR" sz="1600" b="1" dirty="0"/>
              </a:p>
              <a:p>
                <a:pPr marL="342900" indent="-342900">
                  <a:buFont typeface="+mj-lt"/>
                  <a:buAutoNum type="arabicPeriod"/>
                </a:pPr>
                <a:r>
                  <a:rPr lang="ko-KR" altLang="en-US" sz="1600" b="1" dirty="0"/>
                  <a:t>획득한 </a:t>
                </a:r>
                <a:r>
                  <a:rPr lang="en-US" altLang="ko-KR" sz="1600" b="1" dirty="0"/>
                  <a:t>sample</a:t>
                </a:r>
                <a:r>
                  <a:rPr lang="ko-KR" altLang="en-US" sz="1600" b="1" dirty="0"/>
                  <a:t>로 다음 식을 통해 </a:t>
                </a:r>
                <a14:m>
                  <m:oMath xmlns:m="http://schemas.openxmlformats.org/officeDocument/2006/math">
                    <m:r>
                      <m:rPr>
                        <m:nor/>
                      </m:rPr>
                      <a:rPr lang="en-US" altLang="ko-KR" sz="1600" b="1" smtClean="0">
                        <a:latin typeface="Cambria Math" panose="02040503050406030204" pitchFamily="18" charset="0"/>
                      </a:rPr>
                      <m:t>Q</m:t>
                    </m:r>
                    <m:r>
                      <a:rPr lang="en-US" altLang="ko-KR" sz="1600" b="1" i="1">
                        <a:latin typeface="Cambria Math" panose="02040503050406030204" pitchFamily="18" charset="0"/>
                      </a:rPr>
                      <m:t>(</m:t>
                    </m:r>
                    <m:sSub>
                      <m:sSubPr>
                        <m:ctrlPr>
                          <a:rPr lang="en-US" altLang="ko-KR" sz="1600" b="1" i="1">
                            <a:latin typeface="Cambria Math" panose="02040503050406030204" pitchFamily="18" charset="0"/>
                          </a:rPr>
                        </m:ctrlPr>
                      </m:sSubPr>
                      <m:e>
                        <m:r>
                          <m:rPr>
                            <m:nor/>
                          </m:rPr>
                          <a:rPr lang="en-US" altLang="ko-KR" sz="1600" b="1">
                            <a:latin typeface="Cambria Math" panose="02040503050406030204" pitchFamily="18" charset="0"/>
                          </a:rPr>
                          <m:t>S</m:t>
                        </m:r>
                      </m:e>
                      <m:sub>
                        <m:r>
                          <a:rPr lang="en-US" altLang="ko-KR" sz="1600" b="1" i="1">
                            <a:latin typeface="Cambria Math" panose="02040503050406030204" pitchFamily="18" charset="0"/>
                          </a:rPr>
                          <m:t>𝒕</m:t>
                        </m:r>
                      </m:sub>
                    </m:sSub>
                    <m:r>
                      <a:rPr lang="en-US" altLang="ko-KR" sz="1600" b="1" i="1" smtClean="0">
                        <a:latin typeface="Cambria Math" panose="02040503050406030204" pitchFamily="18" charset="0"/>
                      </a:rPr>
                      <m:t>,</m:t>
                    </m:r>
                    <m:sSub>
                      <m:sSubPr>
                        <m:ctrlPr>
                          <a:rPr lang="en-US" altLang="ko-KR" sz="1600" b="1" i="1">
                            <a:latin typeface="Cambria Math" panose="02040503050406030204" pitchFamily="18" charset="0"/>
                          </a:rPr>
                        </m:ctrlPr>
                      </m:sSubPr>
                      <m:e>
                        <m:r>
                          <m:rPr>
                            <m:nor/>
                          </m:rPr>
                          <a:rPr lang="en-US" altLang="ko-KR" sz="1600" b="1">
                            <a:latin typeface="Cambria Math" panose="02040503050406030204" pitchFamily="18" charset="0"/>
                          </a:rPr>
                          <m:t>A</m:t>
                        </m:r>
                      </m:e>
                      <m:sub>
                        <m:r>
                          <a:rPr lang="en-US" altLang="ko-KR" sz="1600" b="1" i="1">
                            <a:latin typeface="Cambria Math" panose="02040503050406030204" pitchFamily="18" charset="0"/>
                          </a:rPr>
                          <m:t>𝒕</m:t>
                        </m:r>
                      </m:sub>
                    </m:sSub>
                    <m:r>
                      <a:rPr lang="en-US" altLang="ko-KR" sz="1600" b="1" i="1">
                        <a:latin typeface="Cambria Math" panose="02040503050406030204" pitchFamily="18" charset="0"/>
                      </a:rPr>
                      <m:t>)</m:t>
                    </m:r>
                  </m:oMath>
                </a14:m>
                <a:r>
                  <a:rPr lang="en-US" altLang="ko-KR" sz="1600" b="1" dirty="0"/>
                  <a:t> update</a:t>
                </a:r>
              </a:p>
            </p:txBody>
          </p:sp>
        </mc:Choice>
        <mc:Fallback xmlns="">
          <p:sp>
            <p:nvSpPr>
              <p:cNvPr id="8" name="TextBox 7">
                <a:extLst>
                  <a:ext uri="{FF2B5EF4-FFF2-40B4-BE49-F238E27FC236}">
                    <a16:creationId xmlns:a16="http://schemas.microsoft.com/office/drawing/2014/main" id="{08513A5C-5C80-4D50-BABF-077498968CE2}"/>
                  </a:ext>
                </a:extLst>
              </p:cNvPr>
              <p:cNvSpPr txBox="1">
                <a:spLocks noRot="1" noChangeAspect="1" noMove="1" noResize="1" noEditPoints="1" noAdjustHandles="1" noChangeArrowheads="1" noChangeShapeType="1" noTextEdit="1"/>
              </p:cNvSpPr>
              <p:nvPr/>
            </p:nvSpPr>
            <p:spPr>
              <a:xfrm>
                <a:off x="986173" y="4558940"/>
                <a:ext cx="7051199" cy="584775"/>
              </a:xfrm>
              <a:prstGeom prst="rect">
                <a:avLst/>
              </a:prstGeom>
              <a:blipFill>
                <a:blip r:embed="rId3"/>
                <a:stretch>
                  <a:fillRect l="-692" t="-7292" b="-15625"/>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30A3AD03-D8E5-405B-8051-7A0D7F63907E}"/>
              </a:ext>
            </a:extLst>
          </p:cNvPr>
          <p:cNvSpPr txBox="1"/>
          <p:nvPr/>
        </p:nvSpPr>
        <p:spPr>
          <a:xfrm>
            <a:off x="3145400" y="6073435"/>
            <a:ext cx="2496196" cy="261610"/>
          </a:xfrm>
          <a:prstGeom prst="rect">
            <a:avLst/>
          </a:prstGeom>
          <a:noFill/>
        </p:spPr>
        <p:txBody>
          <a:bodyPr wrap="none" rtlCol="0">
            <a:spAutoFit/>
          </a:bodyPr>
          <a:lstStyle/>
          <a:p>
            <a:pPr algn="ctr"/>
            <a:r>
              <a:rPr lang="en-US" altLang="ko-KR" sz="1100" b="1" dirty="0">
                <a:solidFill>
                  <a:srgbClr val="C00000"/>
                </a:solidFill>
              </a:rPr>
              <a:t>“SARSA” </a:t>
            </a:r>
            <a:r>
              <a:rPr lang="ko-KR" altLang="en-US" sz="1100" b="1" dirty="0">
                <a:solidFill>
                  <a:srgbClr val="C00000"/>
                </a:solidFill>
              </a:rPr>
              <a:t>에서 </a:t>
            </a:r>
            <a:r>
              <a:rPr lang="en-US" altLang="ko-KR" sz="1100" b="1" dirty="0">
                <a:solidFill>
                  <a:srgbClr val="C00000"/>
                </a:solidFill>
              </a:rPr>
              <a:t>Q-function</a:t>
            </a:r>
            <a:r>
              <a:rPr lang="ko-KR" altLang="en-US" sz="1100" b="1" dirty="0">
                <a:solidFill>
                  <a:srgbClr val="C00000"/>
                </a:solidFill>
              </a:rPr>
              <a:t> 업데이트</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B702D7C-4269-430E-B8FD-123AF555586A}"/>
                  </a:ext>
                </a:extLst>
              </p:cNvPr>
              <p:cNvSpPr txBox="1"/>
              <p:nvPr/>
            </p:nvSpPr>
            <p:spPr>
              <a:xfrm>
                <a:off x="1533677" y="5669553"/>
                <a:ext cx="5719643" cy="369332"/>
              </a:xfrm>
              <a:prstGeom prst="rect">
                <a:avLst/>
              </a:prstGeom>
              <a:noFill/>
            </p:spPr>
            <p:txBody>
              <a:bodyPr wrap="none" rtlCol="0">
                <a:spAutoFit/>
              </a:bodyPr>
              <a:lstStyle/>
              <a:p>
                <a14:m>
                  <m:oMath xmlns:m="http://schemas.openxmlformats.org/officeDocument/2006/math">
                    <m:r>
                      <m:rPr>
                        <m:nor/>
                      </m:rPr>
                      <a:rPr lang="en-US" altLang="ko-KR" b="1" smtClean="0">
                        <a:latin typeface="Cambria Math" panose="02040503050406030204" pitchFamily="18" charset="0"/>
                      </a:rPr>
                      <m:t>Q</m:t>
                    </m:r>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i="0" smtClean="0">
                            <a:latin typeface="Cambria Math" panose="02040503050406030204" pitchFamily="18" charset="0"/>
                          </a:rPr>
                          <m:t>S</m:t>
                        </m:r>
                      </m:e>
                      <m:sub>
                        <m:r>
                          <a:rPr lang="en-US" altLang="ko-KR" b="1" i="1" smtClean="0">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i="0" smtClean="0">
                            <a:latin typeface="Cambria Math" panose="02040503050406030204" pitchFamily="18" charset="0"/>
                          </a:rPr>
                          <m:t>A</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r>
                      <m:rPr>
                        <m:nor/>
                      </m:rPr>
                      <a:rPr lang="en-US" altLang="ko-KR" b="1" i="0" smtClean="0">
                        <a:latin typeface="Cambria Math" panose="02040503050406030204" pitchFamily="18" charset="0"/>
                      </a:rPr>
                      <m:t> </m:t>
                    </m:r>
                    <m:r>
                      <a:rPr lang="en-US" altLang="ko-KR" b="1" i="1" smtClean="0">
                        <a:latin typeface="Cambria Math" panose="02040503050406030204" pitchFamily="18" charset="0"/>
                        <a:ea typeface="Cambria Math" panose="02040503050406030204" pitchFamily="18" charset="0"/>
                      </a:rPr>
                      <m:t>←</m:t>
                    </m:r>
                    <m:r>
                      <m:rPr>
                        <m:nor/>
                      </m:rPr>
                      <a:rPr lang="en-US" altLang="ko-KR" b="1">
                        <a:latin typeface="Cambria Math" panose="02040503050406030204" pitchFamily="18" charset="0"/>
                      </a:rPr>
                      <m:t>Q</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A</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a:t>
                </a:r>
                <a14:m>
                  <m:oMath xmlns:m="http://schemas.openxmlformats.org/officeDocument/2006/math">
                    <m:r>
                      <a:rPr lang="ko-KR" altLang="en-US" b="1" i="1" dirty="0" smtClean="0">
                        <a:latin typeface="Cambria Math" panose="02040503050406030204" pitchFamily="18" charset="0"/>
                        <a:ea typeface="Cambria Math" panose="02040503050406030204" pitchFamily="18" charset="0"/>
                      </a:rPr>
                      <m:t>𝜶</m:t>
                    </m:r>
                  </m:oMath>
                </a14:m>
                <a:r>
                  <a:rPr lang="en-US" altLang="ko-KR" b="1" dirty="0">
                    <a:solidFill>
                      <a:schemeClr val="tx1"/>
                    </a:solidFill>
                  </a:rPr>
                  <a:t>(</a:t>
                </a:r>
                <a14:m>
                  <m:oMath xmlns:m="http://schemas.openxmlformats.org/officeDocument/2006/math">
                    <m:r>
                      <a:rPr lang="en-US" altLang="ko-KR" b="1" i="1" smtClean="0">
                        <a:solidFill>
                          <a:srgbClr val="C00000"/>
                        </a:solidFill>
                        <a:latin typeface="Cambria Math" panose="02040503050406030204" pitchFamily="18" charset="0"/>
                      </a:rPr>
                      <m:t>𝑹</m:t>
                    </m:r>
                    <m:r>
                      <a:rPr lang="en-US" altLang="ko-KR" b="1" i="0" smtClean="0">
                        <a:solidFill>
                          <a:srgbClr val="C00000"/>
                        </a:solidFill>
                        <a:latin typeface="Cambria Math" panose="02040503050406030204" pitchFamily="18" charset="0"/>
                      </a:rPr>
                      <m:t>+</m:t>
                    </m:r>
                    <m:r>
                      <a:rPr lang="ko-KR" altLang="en-US" b="1" i="1">
                        <a:solidFill>
                          <a:srgbClr val="C00000"/>
                        </a:solidFill>
                        <a:latin typeface="Cambria Math" panose="02040503050406030204" pitchFamily="18" charset="0"/>
                      </a:rPr>
                      <m:t>𝜸</m:t>
                    </m:r>
                    <m:r>
                      <m:rPr>
                        <m:nor/>
                      </m:rPr>
                      <a:rPr lang="en-US" altLang="ko-KR" b="1">
                        <a:solidFill>
                          <a:srgbClr val="C00000"/>
                        </a:solidFill>
                        <a:latin typeface="Cambria Math" panose="02040503050406030204" pitchFamily="18" charset="0"/>
                      </a:rPr>
                      <m:t>Q</m:t>
                    </m:r>
                    <m:r>
                      <a:rPr lang="en-US" altLang="ko-KR" b="1" i="1">
                        <a:solidFill>
                          <a:srgbClr val="C00000"/>
                        </a:solidFill>
                        <a:latin typeface="Cambria Math" panose="02040503050406030204" pitchFamily="18" charset="0"/>
                      </a:rPr>
                      <m:t>(</m:t>
                    </m:r>
                    <m:sSub>
                      <m:sSubPr>
                        <m:ctrlPr>
                          <a:rPr lang="en-US" altLang="ko-KR" b="1" i="1">
                            <a:solidFill>
                              <a:srgbClr val="C00000"/>
                            </a:solidFill>
                            <a:latin typeface="Cambria Math" panose="02040503050406030204" pitchFamily="18" charset="0"/>
                          </a:rPr>
                        </m:ctrlPr>
                      </m:sSubPr>
                      <m:e>
                        <m:r>
                          <m:rPr>
                            <m:nor/>
                          </m:rPr>
                          <a:rPr lang="en-US" altLang="ko-KR" b="1">
                            <a:solidFill>
                              <a:srgbClr val="C00000"/>
                            </a:solidFill>
                            <a:latin typeface="Cambria Math" panose="02040503050406030204" pitchFamily="18" charset="0"/>
                          </a:rPr>
                          <m:t>S</m:t>
                        </m:r>
                      </m:e>
                      <m:sub>
                        <m:r>
                          <a:rPr lang="en-US" altLang="ko-KR" b="1" i="1">
                            <a:solidFill>
                              <a:srgbClr val="C00000"/>
                            </a:solidFill>
                            <a:latin typeface="Cambria Math" panose="02040503050406030204" pitchFamily="18" charset="0"/>
                          </a:rPr>
                          <m:t>𝒕</m:t>
                        </m:r>
                        <m:r>
                          <a:rPr lang="en-US" altLang="ko-KR" b="1" i="1" smtClean="0">
                            <a:solidFill>
                              <a:srgbClr val="C00000"/>
                            </a:solidFill>
                            <a:latin typeface="Cambria Math" panose="02040503050406030204" pitchFamily="18" charset="0"/>
                          </a:rPr>
                          <m:t>+</m:t>
                        </m:r>
                        <m:r>
                          <a:rPr lang="en-US" altLang="ko-KR" b="1" i="1" smtClean="0">
                            <a:solidFill>
                              <a:srgbClr val="C00000"/>
                            </a:solidFill>
                            <a:latin typeface="Cambria Math" panose="02040503050406030204" pitchFamily="18" charset="0"/>
                          </a:rPr>
                          <m:t>𝟏</m:t>
                        </m:r>
                      </m:sub>
                    </m:sSub>
                    <m:r>
                      <a:rPr lang="en-US" altLang="ko-KR" b="1" i="1" smtClean="0">
                        <a:solidFill>
                          <a:srgbClr val="C00000"/>
                        </a:solidFill>
                        <a:latin typeface="Cambria Math" panose="02040503050406030204" pitchFamily="18" charset="0"/>
                      </a:rPr>
                      <m:t>,</m:t>
                    </m:r>
                    <m:sSub>
                      <m:sSubPr>
                        <m:ctrlPr>
                          <a:rPr lang="en-US" altLang="ko-KR" b="1" i="1">
                            <a:solidFill>
                              <a:srgbClr val="C00000"/>
                            </a:solidFill>
                            <a:latin typeface="Cambria Math" panose="02040503050406030204" pitchFamily="18" charset="0"/>
                          </a:rPr>
                        </m:ctrlPr>
                      </m:sSubPr>
                      <m:e>
                        <m:r>
                          <m:rPr>
                            <m:nor/>
                          </m:rPr>
                          <a:rPr lang="en-US" altLang="ko-KR" b="1">
                            <a:solidFill>
                              <a:srgbClr val="C00000"/>
                            </a:solidFill>
                            <a:latin typeface="Cambria Math" panose="02040503050406030204" pitchFamily="18" charset="0"/>
                          </a:rPr>
                          <m:t>A</m:t>
                        </m:r>
                      </m:e>
                      <m:sub>
                        <m:r>
                          <a:rPr lang="en-US" altLang="ko-KR" b="1" i="1">
                            <a:solidFill>
                              <a:srgbClr val="C00000"/>
                            </a:solidFill>
                            <a:latin typeface="Cambria Math" panose="02040503050406030204" pitchFamily="18" charset="0"/>
                          </a:rPr>
                          <m:t>𝒕</m:t>
                        </m:r>
                        <m:r>
                          <a:rPr lang="en-US" altLang="ko-KR" b="1" i="1" smtClean="0">
                            <a:solidFill>
                              <a:srgbClr val="C00000"/>
                            </a:solidFill>
                            <a:latin typeface="Cambria Math" panose="02040503050406030204" pitchFamily="18" charset="0"/>
                          </a:rPr>
                          <m:t>+</m:t>
                        </m:r>
                        <m:r>
                          <a:rPr lang="en-US" altLang="ko-KR" b="1" i="1" smtClean="0">
                            <a:solidFill>
                              <a:srgbClr val="C00000"/>
                            </a:solidFill>
                            <a:latin typeface="Cambria Math" panose="02040503050406030204" pitchFamily="18" charset="0"/>
                          </a:rPr>
                          <m:t>𝟏</m:t>
                        </m:r>
                      </m:sub>
                    </m:sSub>
                    <m:r>
                      <a:rPr lang="en-US" altLang="ko-KR" b="1" i="1">
                        <a:solidFill>
                          <a:srgbClr val="C00000"/>
                        </a:solidFill>
                        <a:latin typeface="Cambria Math" panose="02040503050406030204" pitchFamily="18" charset="0"/>
                      </a:rPr>
                      <m:t>)</m:t>
                    </m:r>
                    <m:r>
                      <a:rPr lang="en-US" altLang="ko-KR" b="1" i="0" dirty="0" smtClean="0">
                        <a:latin typeface="Cambria Math" panose="02040503050406030204" pitchFamily="18" charset="0"/>
                      </a:rPr>
                      <m:t>−</m:t>
                    </m:r>
                    <m:r>
                      <m:rPr>
                        <m:nor/>
                      </m:rPr>
                      <a:rPr lang="en-US" altLang="ko-KR" b="1">
                        <a:latin typeface="Cambria Math" panose="02040503050406030204" pitchFamily="18" charset="0"/>
                      </a:rPr>
                      <m:t>Q</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A</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a:t>
                </a:r>
                <a:endParaRPr lang="ko-KR" altLang="en-US" b="1" dirty="0">
                  <a:solidFill>
                    <a:schemeClr val="tx1"/>
                  </a:solidFill>
                </a:endParaRPr>
              </a:p>
            </p:txBody>
          </p:sp>
        </mc:Choice>
        <mc:Fallback xmlns="">
          <p:sp>
            <p:nvSpPr>
              <p:cNvPr id="14" name="TextBox 13">
                <a:extLst>
                  <a:ext uri="{FF2B5EF4-FFF2-40B4-BE49-F238E27FC236}">
                    <a16:creationId xmlns:a16="http://schemas.microsoft.com/office/drawing/2014/main" id="{5B702D7C-4269-430E-B8FD-123AF555586A}"/>
                  </a:ext>
                </a:extLst>
              </p:cNvPr>
              <p:cNvSpPr txBox="1">
                <a:spLocks noRot="1" noChangeAspect="1" noMove="1" noResize="1" noEditPoints="1" noAdjustHandles="1" noChangeArrowheads="1" noChangeShapeType="1" noTextEdit="1"/>
              </p:cNvSpPr>
              <p:nvPr/>
            </p:nvSpPr>
            <p:spPr>
              <a:xfrm>
                <a:off x="1533677" y="5669553"/>
                <a:ext cx="5719643" cy="369332"/>
              </a:xfrm>
              <a:prstGeom prst="rect">
                <a:avLst/>
              </a:prstGeom>
              <a:blipFill>
                <a:blip r:embed="rId4"/>
                <a:stretch>
                  <a:fillRect l="-213" t="-8197" b="-24590"/>
                </a:stretch>
              </a:blipFill>
            </p:spPr>
            <p:txBody>
              <a:bodyPr/>
              <a:lstStyle/>
              <a:p>
                <a:r>
                  <a:rPr lang="ko-KR" altLang="en-US">
                    <a:noFill/>
                  </a:rPr>
                  <a:t> </a:t>
                </a:r>
              </a:p>
            </p:txBody>
          </p:sp>
        </mc:Fallback>
      </mc:AlternateContent>
      <p:pic>
        <p:nvPicPr>
          <p:cNvPr id="19" name="그림 18">
            <a:extLst>
              <a:ext uri="{FF2B5EF4-FFF2-40B4-BE49-F238E27FC236}">
                <a16:creationId xmlns:a16="http://schemas.microsoft.com/office/drawing/2014/main" id="{4D871F44-5847-47BD-B062-A43B5CA48B78}"/>
              </a:ext>
            </a:extLst>
          </p:cNvPr>
          <p:cNvPicPr>
            <a:picLocks noChangeAspect="1"/>
          </p:cNvPicPr>
          <p:nvPr/>
        </p:nvPicPr>
        <p:blipFill>
          <a:blip r:embed="rId5"/>
          <a:stretch>
            <a:fillRect/>
          </a:stretch>
        </p:blipFill>
        <p:spPr>
          <a:xfrm>
            <a:off x="8177188" y="4529819"/>
            <a:ext cx="2850127" cy="1859441"/>
          </a:xfrm>
          <a:prstGeom prst="rect">
            <a:avLst/>
          </a:prstGeom>
        </p:spPr>
      </p:pic>
    </p:spTree>
    <p:extLst>
      <p:ext uri="{BB962C8B-B14F-4D97-AF65-F5344CB8AC3E}">
        <p14:creationId xmlns:p14="http://schemas.microsoft.com/office/powerpoint/2010/main" val="21072232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a:solidFill>
                  <a:schemeClr val="accent6">
                    <a:lumMod val="75000"/>
                  </a:schemeClr>
                </a:solidFill>
              </a:rPr>
              <a:t>강화학습</a:t>
            </a:r>
            <a:r>
              <a:rPr lang="en-US" altLang="ko-KR" b="1" dirty="0">
                <a:solidFill>
                  <a:schemeClr val="accent6">
                    <a:lumMod val="75000"/>
                  </a:schemeClr>
                </a:solidFill>
              </a:rPr>
              <a:t> </a:t>
            </a:r>
            <a:r>
              <a:rPr lang="ko-KR" altLang="en-US" b="1" dirty="0">
                <a:solidFill>
                  <a:schemeClr val="accent6">
                    <a:lumMod val="75000"/>
                  </a:schemeClr>
                </a:solidFill>
              </a:rPr>
              <a:t>알고리즘 </a:t>
            </a:r>
            <a:r>
              <a:rPr lang="en-US" altLang="ko-KR" b="1" dirty="0">
                <a:solidFill>
                  <a:schemeClr val="accent6">
                    <a:lumMod val="75000"/>
                  </a:schemeClr>
                </a:solidFill>
              </a:rPr>
              <a:t>II : Q-Learning</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1D79B17-65F1-464E-95C7-7C061249B26F}"/>
                  </a:ext>
                </a:extLst>
              </p:cNvPr>
              <p:cNvSpPr txBox="1"/>
              <p:nvPr/>
            </p:nvSpPr>
            <p:spPr>
              <a:xfrm>
                <a:off x="757212" y="1642888"/>
                <a:ext cx="11205662" cy="5078313"/>
              </a:xfrm>
              <a:prstGeom prst="rect">
                <a:avLst/>
              </a:prstGeom>
              <a:noFill/>
            </p:spPr>
            <p:txBody>
              <a:bodyPr wrap="square" rtlCol="0">
                <a:spAutoFit/>
              </a:bodyPr>
              <a:lstStyle/>
              <a:p>
                <a:pPr marL="342900" indent="-342900">
                  <a:buFont typeface="Arial" panose="020B0604020202020204" pitchFamily="34" charset="0"/>
                  <a:buChar char="•"/>
                </a:pPr>
                <a:r>
                  <a:rPr lang="en-US" altLang="ko-KR" b="1" dirty="0"/>
                  <a:t>SARSA(</a:t>
                </a:r>
                <a:r>
                  <a:rPr lang="ko-KR" altLang="en-US" b="1" dirty="0"/>
                  <a:t>살사</a:t>
                </a:r>
                <a:r>
                  <a:rPr lang="en-US" altLang="ko-KR" b="1" dirty="0"/>
                  <a:t>)</a:t>
                </a:r>
                <a:r>
                  <a:rPr lang="ko-KR" altLang="en-US" b="1" dirty="0"/>
                  <a:t>는 충분한 </a:t>
                </a:r>
                <a:r>
                  <a:rPr lang="en-US" altLang="ko-KR" b="1" dirty="0"/>
                  <a:t>Exploration</a:t>
                </a:r>
                <a:r>
                  <a:rPr lang="ko-KR" altLang="en-US" b="1" dirty="0"/>
                  <a:t>을 위해 </a:t>
                </a:r>
                <a14:m>
                  <m:oMath xmlns:m="http://schemas.openxmlformats.org/officeDocument/2006/math">
                    <m:r>
                      <a:rPr lang="ko-KR" altLang="en-US" sz="1800" b="1" i="1">
                        <a:latin typeface="Cambria Math" panose="02040503050406030204" pitchFamily="18" charset="0"/>
                      </a:rPr>
                      <m:t>𝝐</m:t>
                    </m:r>
                  </m:oMath>
                </a14:m>
                <a:r>
                  <a:rPr lang="en-US" altLang="ko-KR" sz="1800" b="1" dirty="0"/>
                  <a:t>-Greedy Policy</a:t>
                </a:r>
                <a:r>
                  <a:rPr lang="ko-KR" altLang="en-US" b="1" dirty="0"/>
                  <a:t>을 사용 </a:t>
                </a:r>
                <a:r>
                  <a:rPr lang="en-US" altLang="ko-KR" b="1" dirty="0">
                    <a:solidFill>
                      <a:srgbClr val="C00000"/>
                    </a:solidFill>
                  </a:rPr>
                  <a:t>(</a:t>
                </a:r>
                <a:r>
                  <a:rPr lang="ko-KR" altLang="en-US" b="1" dirty="0">
                    <a:solidFill>
                      <a:srgbClr val="C00000"/>
                    </a:solidFill>
                  </a:rPr>
                  <a:t>단점 존재</a:t>
                </a:r>
                <a:r>
                  <a:rPr lang="en-US" altLang="ko-KR" b="1" dirty="0">
                    <a:solidFill>
                      <a:srgbClr val="C00000"/>
                    </a:solidFill>
                  </a:rPr>
                  <a:t>)</a:t>
                </a:r>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r>
                  <a:rPr lang="en-US" altLang="ko-KR" b="1" dirty="0"/>
                  <a:t>SARSA </a:t>
                </a:r>
                <a:r>
                  <a:rPr lang="ko-KR" altLang="en-US" b="1" dirty="0"/>
                  <a:t>는 </a:t>
                </a:r>
                <a:r>
                  <a:rPr lang="en-US" altLang="ko-KR" b="1" dirty="0"/>
                  <a:t>On-Policy Temporal-Difference Control, </a:t>
                </a:r>
                <a:r>
                  <a:rPr lang="ko-KR" altLang="en-US" b="1" dirty="0"/>
                  <a:t>즉 자신이 행동한 대로 학습하는 시간차 제어</a:t>
                </a:r>
                <a:endParaRPr lang="en-US" altLang="ko-KR" b="1" dirty="0"/>
              </a:p>
              <a:p>
                <a:pPr marL="342900" indent="-342900">
                  <a:buFont typeface="Arial" panose="020B0604020202020204" pitchFamily="34" charset="0"/>
                  <a:buChar char="•"/>
                </a:pPr>
                <a:r>
                  <a:rPr lang="ko-KR" altLang="en-US" b="1" dirty="0"/>
                  <a:t>탐험을 위해 선택한 </a:t>
                </a:r>
                <a14:m>
                  <m:oMath xmlns:m="http://schemas.openxmlformats.org/officeDocument/2006/math">
                    <m:r>
                      <a:rPr lang="ko-KR" altLang="en-US" sz="1800" b="1" i="1" smtClean="0">
                        <a:latin typeface="Cambria Math" panose="02040503050406030204" pitchFamily="18" charset="0"/>
                      </a:rPr>
                      <m:t>𝝐</m:t>
                    </m:r>
                  </m:oMath>
                </a14:m>
                <a:r>
                  <a:rPr lang="en-US" altLang="ko-KR" sz="1800" b="1" dirty="0"/>
                  <a:t>-Greedy Policy </a:t>
                </a:r>
                <a:r>
                  <a:rPr lang="ko-KR" altLang="en-US" sz="1800" b="1" dirty="0"/>
                  <a:t>때문에 </a:t>
                </a:r>
                <a:r>
                  <a:rPr lang="en-US" altLang="ko-KR" sz="1800" b="1" dirty="0"/>
                  <a:t>Agent</a:t>
                </a:r>
                <a:r>
                  <a:rPr lang="ko-KR" altLang="en-US" sz="1800" b="1" dirty="0"/>
                  <a:t>는 오히려 최적 </a:t>
                </a:r>
                <a:r>
                  <a:rPr lang="en-US" altLang="ko-KR" sz="1800" b="1" dirty="0"/>
                  <a:t>Policy(</a:t>
                </a:r>
                <a:r>
                  <a:rPr lang="ko-KR" altLang="en-US" sz="1800" b="1" dirty="0"/>
                  <a:t>정책</a:t>
                </a:r>
                <a:r>
                  <a:rPr lang="en-US" altLang="ko-KR" sz="1800" b="1" dirty="0"/>
                  <a:t>)</a:t>
                </a:r>
                <a:r>
                  <a:rPr lang="ko-KR" altLang="en-US" sz="1800" b="1" dirty="0"/>
                  <a:t>을 학습하지 못하고 잘못된 정책을 학습함</a:t>
                </a:r>
                <a:endParaRPr lang="en-US" altLang="ko-KR" sz="1800"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r>
                  <a:rPr lang="ko-KR" altLang="en-US" b="1" dirty="0"/>
                  <a:t>하지만</a:t>
                </a:r>
                <a:r>
                  <a:rPr lang="en-US" altLang="ko-KR" b="1" dirty="0"/>
                  <a:t>, </a:t>
                </a:r>
                <a:r>
                  <a:rPr lang="ko-KR" altLang="en-US" b="1" dirty="0"/>
                  <a:t>강화학습에 있어서 탐험은 절대적으로 필요한 부분이다</a:t>
                </a:r>
                <a:r>
                  <a:rPr lang="en-US" altLang="ko-KR" b="1" dirty="0"/>
                  <a:t>. </a:t>
                </a:r>
                <a:r>
                  <a:rPr lang="ko-KR" altLang="en-US" b="1" dirty="0"/>
                  <a:t>충분한 탐험을 하지 않으면 마찬가지로 최적 </a:t>
                </a:r>
                <a:r>
                  <a:rPr lang="en-US" altLang="ko-KR" b="1" dirty="0"/>
                  <a:t>Policy</a:t>
                </a:r>
                <a:r>
                  <a:rPr lang="ko-KR" altLang="en-US" b="1" dirty="0"/>
                  <a:t>를 학습하지 못하기 때문</a:t>
                </a:r>
                <a:r>
                  <a:rPr lang="en-US" altLang="ko-KR" b="1" dirty="0"/>
                  <a:t>.</a:t>
                </a:r>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r>
                  <a:rPr lang="ko-KR" altLang="en-US" b="1" dirty="0"/>
                  <a:t>이를 해결하기 위해 </a:t>
                </a:r>
                <a:r>
                  <a:rPr lang="en-US" altLang="ko-KR" b="1" dirty="0"/>
                  <a:t>“Off-Policy Temporal-Difference Control” </a:t>
                </a:r>
                <a:r>
                  <a:rPr lang="ko-KR" altLang="en-US" b="1" dirty="0"/>
                  <a:t>사용</a:t>
                </a:r>
                <a:r>
                  <a:rPr lang="en-US" altLang="ko-KR" b="1" dirty="0"/>
                  <a:t>, </a:t>
                </a:r>
                <a:r>
                  <a:rPr lang="ko-KR" altLang="en-US" b="1" dirty="0"/>
                  <a:t>이를 </a:t>
                </a:r>
                <a:r>
                  <a:rPr lang="en-US" altLang="ko-KR" b="1" dirty="0"/>
                  <a:t>Q-Learning(</a:t>
                </a:r>
                <a:r>
                  <a:rPr lang="ko-KR" altLang="en-US" b="1" dirty="0" err="1"/>
                  <a:t>큐러닝</a:t>
                </a:r>
                <a:r>
                  <a:rPr lang="en-US" altLang="ko-KR" b="1" dirty="0"/>
                  <a:t>)</a:t>
                </a:r>
                <a:r>
                  <a:rPr lang="ko-KR" altLang="en-US" b="1" dirty="0"/>
                  <a:t>이라고 함</a:t>
                </a:r>
                <a:r>
                  <a:rPr lang="en-US" altLang="ko-KR" b="1" dirty="0"/>
                  <a:t>.</a:t>
                </a:r>
              </a:p>
            </p:txBody>
          </p:sp>
        </mc:Choice>
        <mc:Fallback xmlns="">
          <p:sp>
            <p:nvSpPr>
              <p:cNvPr id="10" name="TextBox 9">
                <a:extLst>
                  <a:ext uri="{FF2B5EF4-FFF2-40B4-BE49-F238E27FC236}">
                    <a16:creationId xmlns:a16="http://schemas.microsoft.com/office/drawing/2014/main" id="{A1D79B17-65F1-464E-95C7-7C061249B26F}"/>
                  </a:ext>
                </a:extLst>
              </p:cNvPr>
              <p:cNvSpPr txBox="1">
                <a:spLocks noRot="1" noChangeAspect="1" noMove="1" noResize="1" noEditPoints="1" noAdjustHandles="1" noChangeArrowheads="1" noChangeShapeType="1" noTextEdit="1"/>
              </p:cNvSpPr>
              <p:nvPr/>
            </p:nvSpPr>
            <p:spPr>
              <a:xfrm>
                <a:off x="757212" y="1642888"/>
                <a:ext cx="11205662" cy="5078313"/>
              </a:xfrm>
              <a:prstGeom prst="rect">
                <a:avLst/>
              </a:prstGeom>
              <a:blipFill>
                <a:blip r:embed="rId2"/>
                <a:stretch>
                  <a:fillRect l="-326" t="-720" r="-490" b="-960"/>
                </a:stretch>
              </a:blipFill>
            </p:spPr>
            <p:txBody>
              <a:bodyPr/>
              <a:lstStyle/>
              <a:p>
                <a:r>
                  <a:rPr lang="ko-KR" altLang="en-US">
                    <a:noFill/>
                  </a:rPr>
                  <a:t> </a:t>
                </a:r>
              </a:p>
            </p:txBody>
          </p:sp>
        </mc:Fallback>
      </mc:AlternateContent>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41</a:t>
            </a:fld>
            <a:endParaRPr lang="ko-KR" altLang="en-US" dirty="0"/>
          </a:p>
        </p:txBody>
      </p:sp>
      <p:pic>
        <p:nvPicPr>
          <p:cNvPr id="13" name="그림 12">
            <a:extLst>
              <a:ext uri="{FF2B5EF4-FFF2-40B4-BE49-F238E27FC236}">
                <a16:creationId xmlns:a16="http://schemas.microsoft.com/office/drawing/2014/main" id="{8538C73F-8993-4536-9046-A3D44BC97706}"/>
              </a:ext>
            </a:extLst>
          </p:cNvPr>
          <p:cNvPicPr>
            <a:picLocks noChangeAspect="1"/>
          </p:cNvPicPr>
          <p:nvPr/>
        </p:nvPicPr>
        <p:blipFill>
          <a:blip r:embed="rId3"/>
          <a:stretch>
            <a:fillRect/>
          </a:stretch>
        </p:blipFill>
        <p:spPr>
          <a:xfrm>
            <a:off x="1209471" y="2100991"/>
            <a:ext cx="1796637" cy="1959968"/>
          </a:xfrm>
          <a:prstGeom prst="rect">
            <a:avLst/>
          </a:prstGeom>
        </p:spPr>
      </p:pic>
      <p:pic>
        <p:nvPicPr>
          <p:cNvPr id="19" name="그림 18">
            <a:extLst>
              <a:ext uri="{FF2B5EF4-FFF2-40B4-BE49-F238E27FC236}">
                <a16:creationId xmlns:a16="http://schemas.microsoft.com/office/drawing/2014/main" id="{13502893-BA65-4DEE-A4EA-DCBBB9D74625}"/>
              </a:ext>
            </a:extLst>
          </p:cNvPr>
          <p:cNvPicPr>
            <a:picLocks noChangeAspect="1"/>
          </p:cNvPicPr>
          <p:nvPr/>
        </p:nvPicPr>
        <p:blipFill>
          <a:blip r:embed="rId4"/>
          <a:stretch>
            <a:fillRect/>
          </a:stretch>
        </p:blipFill>
        <p:spPr>
          <a:xfrm>
            <a:off x="9242844" y="2028088"/>
            <a:ext cx="1988584" cy="2015457"/>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0052190-8CB1-497F-9A57-DCFB43D14160}"/>
                  </a:ext>
                </a:extLst>
              </p:cNvPr>
              <p:cNvSpPr txBox="1"/>
              <p:nvPr/>
            </p:nvSpPr>
            <p:spPr>
              <a:xfrm>
                <a:off x="1782059" y="2016503"/>
                <a:ext cx="2743059" cy="261610"/>
              </a:xfrm>
              <a:prstGeom prst="rect">
                <a:avLst/>
              </a:prstGeom>
              <a:noFill/>
            </p:spPr>
            <p:txBody>
              <a:bodyPr wrap="none" rtlCol="0">
                <a:spAutoFit/>
              </a:bodyPr>
              <a:lstStyle/>
              <a:p>
                <a:r>
                  <a:rPr lang="ko-KR" altLang="en-US" sz="1100" b="1" dirty="0">
                    <a:solidFill>
                      <a:schemeClr val="accent6">
                        <a:lumMod val="75000"/>
                      </a:schemeClr>
                    </a:solidFill>
                  </a:rPr>
                  <a:t>① </a:t>
                </a:r>
                <a14:m>
                  <m:oMath xmlns:m="http://schemas.openxmlformats.org/officeDocument/2006/math">
                    <m:r>
                      <a:rPr lang="ko-KR" altLang="en-US" sz="1100" b="1" i="1" smtClean="0">
                        <a:solidFill>
                          <a:schemeClr val="accent6">
                            <a:lumMod val="75000"/>
                          </a:schemeClr>
                        </a:solidFill>
                        <a:latin typeface="Cambria Math" panose="02040503050406030204" pitchFamily="18" charset="0"/>
                      </a:rPr>
                      <m:t>𝝐</m:t>
                    </m:r>
                  </m:oMath>
                </a14:m>
                <a:r>
                  <a:rPr lang="en-US" altLang="ko-KR" sz="1100" b="1" dirty="0">
                    <a:solidFill>
                      <a:schemeClr val="accent6">
                        <a:lumMod val="75000"/>
                      </a:schemeClr>
                    </a:solidFill>
                  </a:rPr>
                  <a:t>-greedy </a:t>
                </a:r>
                <a:r>
                  <a:rPr lang="ko-KR" altLang="en-US" sz="1100" b="1" dirty="0">
                    <a:solidFill>
                      <a:schemeClr val="accent6">
                        <a:lumMod val="75000"/>
                      </a:schemeClr>
                    </a:solidFill>
                  </a:rPr>
                  <a:t>정책</a:t>
                </a:r>
                <a:r>
                  <a:rPr lang="en-US" altLang="ko-KR" sz="1100" b="1" dirty="0">
                    <a:solidFill>
                      <a:schemeClr val="accent6">
                        <a:lumMod val="75000"/>
                      </a:schemeClr>
                    </a:solidFill>
                  </a:rPr>
                  <a:t> </a:t>
                </a:r>
                <a:r>
                  <a:rPr lang="ko-KR" altLang="en-US" sz="1100" b="1" dirty="0">
                    <a:solidFill>
                      <a:schemeClr val="accent6">
                        <a:lumMod val="75000"/>
                      </a:schemeClr>
                    </a:solidFill>
                  </a:rPr>
                  <a:t>중 </a:t>
                </a:r>
                <a:r>
                  <a:rPr lang="en-US" altLang="ko-KR" sz="1100" b="1" dirty="0">
                    <a:solidFill>
                      <a:schemeClr val="accent6">
                        <a:lumMod val="75000"/>
                      </a:schemeClr>
                    </a:solidFill>
                  </a:rPr>
                  <a:t>greedy </a:t>
                </a:r>
                <a:r>
                  <a:rPr lang="ko-KR" altLang="en-US" sz="1100" b="1" dirty="0">
                    <a:solidFill>
                      <a:schemeClr val="accent6">
                        <a:lumMod val="75000"/>
                      </a:schemeClr>
                    </a:solidFill>
                  </a:rPr>
                  <a:t>하게 이동</a:t>
                </a:r>
              </a:p>
            </p:txBody>
          </p:sp>
        </mc:Choice>
        <mc:Fallback xmlns="">
          <p:sp>
            <p:nvSpPr>
              <p:cNvPr id="20" name="TextBox 19">
                <a:extLst>
                  <a:ext uri="{FF2B5EF4-FFF2-40B4-BE49-F238E27FC236}">
                    <a16:creationId xmlns:a16="http://schemas.microsoft.com/office/drawing/2014/main" id="{C0052190-8CB1-497F-9A57-DCFB43D14160}"/>
                  </a:ext>
                </a:extLst>
              </p:cNvPr>
              <p:cNvSpPr txBox="1">
                <a:spLocks noRot="1" noChangeAspect="1" noMove="1" noResize="1" noEditPoints="1" noAdjustHandles="1" noChangeArrowheads="1" noChangeShapeType="1" noTextEdit="1"/>
              </p:cNvSpPr>
              <p:nvPr/>
            </p:nvSpPr>
            <p:spPr>
              <a:xfrm>
                <a:off x="1782059" y="2016503"/>
                <a:ext cx="2743059" cy="261610"/>
              </a:xfrm>
              <a:prstGeom prst="rect">
                <a:avLst/>
              </a:prstGeom>
              <a:blipFill>
                <a:blip r:embed="rId5"/>
                <a:stretch>
                  <a:fillRect t="-2326" b="-13953"/>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D71D3616-3DBB-478F-9620-AA7883CC2940}"/>
              </a:ext>
            </a:extLst>
          </p:cNvPr>
          <p:cNvSpPr txBox="1"/>
          <p:nvPr/>
        </p:nvSpPr>
        <p:spPr>
          <a:xfrm>
            <a:off x="2204279" y="2405593"/>
            <a:ext cx="1141659" cy="261610"/>
          </a:xfrm>
          <a:prstGeom prst="rect">
            <a:avLst/>
          </a:prstGeom>
          <a:noFill/>
        </p:spPr>
        <p:txBody>
          <a:bodyPr wrap="none" rtlCol="0">
            <a:spAutoFit/>
          </a:bodyPr>
          <a:lstStyle/>
          <a:p>
            <a:r>
              <a:rPr lang="ko-KR" altLang="en-US" sz="1100" b="1" dirty="0">
                <a:solidFill>
                  <a:srgbClr val="C00000"/>
                </a:solidFill>
              </a:rPr>
              <a:t>② </a:t>
            </a:r>
            <a:r>
              <a:rPr lang="en-US" altLang="ko-KR" sz="1100" b="1" dirty="0">
                <a:solidFill>
                  <a:srgbClr val="C00000"/>
                </a:solidFill>
              </a:rPr>
              <a:t>Exploration</a:t>
            </a:r>
            <a:endParaRPr lang="ko-KR" altLang="en-US" sz="1100" b="1" dirty="0">
              <a:solidFill>
                <a:srgbClr val="C00000"/>
              </a:solidFill>
            </a:endParaRPr>
          </a:p>
        </p:txBody>
      </p:sp>
      <p:sp>
        <p:nvSpPr>
          <p:cNvPr id="22" name="화살표: 오른쪽 21">
            <a:extLst>
              <a:ext uri="{FF2B5EF4-FFF2-40B4-BE49-F238E27FC236}">
                <a16:creationId xmlns:a16="http://schemas.microsoft.com/office/drawing/2014/main" id="{0D51D769-7131-4D9C-8C31-A1806E404633}"/>
              </a:ext>
            </a:extLst>
          </p:cNvPr>
          <p:cNvSpPr/>
          <p:nvPr/>
        </p:nvSpPr>
        <p:spPr>
          <a:xfrm>
            <a:off x="4842002" y="2835140"/>
            <a:ext cx="2507996" cy="2888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7626D76F-D91F-49F2-B697-A3B71F221D1F}"/>
              </a:ext>
            </a:extLst>
          </p:cNvPr>
          <p:cNvSpPr txBox="1"/>
          <p:nvPr/>
        </p:nvSpPr>
        <p:spPr>
          <a:xfrm>
            <a:off x="4694814" y="3721768"/>
            <a:ext cx="2496196" cy="261610"/>
          </a:xfrm>
          <a:prstGeom prst="rect">
            <a:avLst/>
          </a:prstGeom>
          <a:noFill/>
        </p:spPr>
        <p:txBody>
          <a:bodyPr wrap="none" rtlCol="0">
            <a:spAutoFit/>
          </a:bodyPr>
          <a:lstStyle/>
          <a:p>
            <a:pPr algn="ctr"/>
            <a:r>
              <a:rPr lang="en-US" altLang="ko-KR" sz="1100" b="1" dirty="0">
                <a:solidFill>
                  <a:srgbClr val="C00000"/>
                </a:solidFill>
              </a:rPr>
              <a:t>“SARSA” </a:t>
            </a:r>
            <a:r>
              <a:rPr lang="ko-KR" altLang="en-US" sz="1100" b="1" dirty="0">
                <a:solidFill>
                  <a:srgbClr val="C00000"/>
                </a:solidFill>
              </a:rPr>
              <a:t>에서 </a:t>
            </a:r>
            <a:r>
              <a:rPr lang="en-US" altLang="ko-KR" sz="1100" b="1" dirty="0">
                <a:solidFill>
                  <a:srgbClr val="C00000"/>
                </a:solidFill>
              </a:rPr>
              <a:t>Q-function</a:t>
            </a:r>
            <a:r>
              <a:rPr lang="ko-KR" altLang="en-US" sz="1100" b="1" dirty="0">
                <a:solidFill>
                  <a:srgbClr val="C00000"/>
                </a:solidFill>
              </a:rPr>
              <a:t> 업데이트</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3421564-47A0-4EAD-9945-00C5B17FF747}"/>
                  </a:ext>
                </a:extLst>
              </p:cNvPr>
              <p:cNvSpPr txBox="1"/>
              <p:nvPr/>
            </p:nvSpPr>
            <p:spPr>
              <a:xfrm>
                <a:off x="3345938" y="3344605"/>
                <a:ext cx="5719643" cy="369332"/>
              </a:xfrm>
              <a:prstGeom prst="rect">
                <a:avLst/>
              </a:prstGeom>
              <a:noFill/>
            </p:spPr>
            <p:txBody>
              <a:bodyPr wrap="none" rtlCol="0">
                <a:spAutoFit/>
              </a:bodyPr>
              <a:lstStyle/>
              <a:p>
                <a14:m>
                  <m:oMath xmlns:m="http://schemas.openxmlformats.org/officeDocument/2006/math">
                    <m:r>
                      <m:rPr>
                        <m:nor/>
                      </m:rPr>
                      <a:rPr lang="en-US" altLang="ko-KR" b="1" smtClean="0">
                        <a:latin typeface="Cambria Math" panose="02040503050406030204" pitchFamily="18" charset="0"/>
                      </a:rPr>
                      <m:t>Q</m:t>
                    </m:r>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i="0" smtClean="0">
                            <a:latin typeface="Cambria Math" panose="02040503050406030204" pitchFamily="18" charset="0"/>
                          </a:rPr>
                          <m:t>S</m:t>
                        </m:r>
                      </m:e>
                      <m:sub>
                        <m:r>
                          <a:rPr lang="en-US" altLang="ko-KR" b="1" i="1" smtClean="0">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i="0" smtClean="0">
                            <a:latin typeface="Cambria Math" panose="02040503050406030204" pitchFamily="18" charset="0"/>
                          </a:rPr>
                          <m:t>A</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r>
                      <m:rPr>
                        <m:nor/>
                      </m:rPr>
                      <a:rPr lang="en-US" altLang="ko-KR" b="1" i="0" smtClean="0">
                        <a:latin typeface="Cambria Math" panose="02040503050406030204" pitchFamily="18" charset="0"/>
                      </a:rPr>
                      <m:t> </m:t>
                    </m:r>
                    <m:r>
                      <a:rPr lang="en-US" altLang="ko-KR" b="1" i="1" smtClean="0">
                        <a:latin typeface="Cambria Math" panose="02040503050406030204" pitchFamily="18" charset="0"/>
                        <a:ea typeface="Cambria Math" panose="02040503050406030204" pitchFamily="18" charset="0"/>
                      </a:rPr>
                      <m:t>←</m:t>
                    </m:r>
                    <m:r>
                      <m:rPr>
                        <m:nor/>
                      </m:rPr>
                      <a:rPr lang="en-US" altLang="ko-KR" b="1">
                        <a:latin typeface="Cambria Math" panose="02040503050406030204" pitchFamily="18" charset="0"/>
                      </a:rPr>
                      <m:t>Q</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A</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a:t>
                </a:r>
                <a14:m>
                  <m:oMath xmlns:m="http://schemas.openxmlformats.org/officeDocument/2006/math">
                    <m:r>
                      <a:rPr lang="ko-KR" altLang="en-US" b="1" i="1" dirty="0" smtClean="0">
                        <a:latin typeface="Cambria Math" panose="02040503050406030204" pitchFamily="18" charset="0"/>
                        <a:ea typeface="Cambria Math" panose="02040503050406030204" pitchFamily="18" charset="0"/>
                      </a:rPr>
                      <m:t>𝜶</m:t>
                    </m:r>
                  </m:oMath>
                </a14:m>
                <a:r>
                  <a:rPr lang="en-US" altLang="ko-KR" b="1" dirty="0">
                    <a:solidFill>
                      <a:schemeClr val="tx1"/>
                    </a:solidFill>
                  </a:rPr>
                  <a:t>(</a:t>
                </a:r>
                <a14:m>
                  <m:oMath xmlns:m="http://schemas.openxmlformats.org/officeDocument/2006/math">
                    <m:r>
                      <a:rPr lang="en-US" altLang="ko-KR" b="1" i="1" smtClean="0">
                        <a:solidFill>
                          <a:srgbClr val="C00000"/>
                        </a:solidFill>
                        <a:latin typeface="Cambria Math" panose="02040503050406030204" pitchFamily="18" charset="0"/>
                      </a:rPr>
                      <m:t>𝑹</m:t>
                    </m:r>
                    <m:r>
                      <a:rPr lang="en-US" altLang="ko-KR" b="1" i="0" smtClean="0">
                        <a:solidFill>
                          <a:srgbClr val="C00000"/>
                        </a:solidFill>
                        <a:latin typeface="Cambria Math" panose="02040503050406030204" pitchFamily="18" charset="0"/>
                      </a:rPr>
                      <m:t>+</m:t>
                    </m:r>
                    <m:r>
                      <a:rPr lang="ko-KR" altLang="en-US" b="1" i="1">
                        <a:solidFill>
                          <a:srgbClr val="C00000"/>
                        </a:solidFill>
                        <a:latin typeface="Cambria Math" panose="02040503050406030204" pitchFamily="18" charset="0"/>
                      </a:rPr>
                      <m:t>𝜸</m:t>
                    </m:r>
                    <m:r>
                      <m:rPr>
                        <m:nor/>
                      </m:rPr>
                      <a:rPr lang="en-US" altLang="ko-KR" b="1">
                        <a:solidFill>
                          <a:srgbClr val="C00000"/>
                        </a:solidFill>
                        <a:latin typeface="Cambria Math" panose="02040503050406030204" pitchFamily="18" charset="0"/>
                      </a:rPr>
                      <m:t>Q</m:t>
                    </m:r>
                    <m:r>
                      <a:rPr lang="en-US" altLang="ko-KR" b="1" i="1">
                        <a:solidFill>
                          <a:srgbClr val="C00000"/>
                        </a:solidFill>
                        <a:latin typeface="Cambria Math" panose="02040503050406030204" pitchFamily="18" charset="0"/>
                      </a:rPr>
                      <m:t>(</m:t>
                    </m:r>
                    <m:sSub>
                      <m:sSubPr>
                        <m:ctrlPr>
                          <a:rPr lang="en-US" altLang="ko-KR" b="1" i="1">
                            <a:solidFill>
                              <a:srgbClr val="C00000"/>
                            </a:solidFill>
                            <a:latin typeface="Cambria Math" panose="02040503050406030204" pitchFamily="18" charset="0"/>
                          </a:rPr>
                        </m:ctrlPr>
                      </m:sSubPr>
                      <m:e>
                        <m:r>
                          <m:rPr>
                            <m:nor/>
                          </m:rPr>
                          <a:rPr lang="en-US" altLang="ko-KR" b="1">
                            <a:solidFill>
                              <a:srgbClr val="C00000"/>
                            </a:solidFill>
                            <a:latin typeface="Cambria Math" panose="02040503050406030204" pitchFamily="18" charset="0"/>
                          </a:rPr>
                          <m:t>S</m:t>
                        </m:r>
                      </m:e>
                      <m:sub>
                        <m:r>
                          <a:rPr lang="en-US" altLang="ko-KR" b="1" i="1">
                            <a:solidFill>
                              <a:srgbClr val="C00000"/>
                            </a:solidFill>
                            <a:latin typeface="Cambria Math" panose="02040503050406030204" pitchFamily="18" charset="0"/>
                          </a:rPr>
                          <m:t>𝒕</m:t>
                        </m:r>
                        <m:r>
                          <a:rPr lang="en-US" altLang="ko-KR" b="1" i="1" smtClean="0">
                            <a:solidFill>
                              <a:srgbClr val="C00000"/>
                            </a:solidFill>
                            <a:latin typeface="Cambria Math" panose="02040503050406030204" pitchFamily="18" charset="0"/>
                          </a:rPr>
                          <m:t>+</m:t>
                        </m:r>
                        <m:r>
                          <a:rPr lang="en-US" altLang="ko-KR" b="1" i="1" smtClean="0">
                            <a:solidFill>
                              <a:srgbClr val="C00000"/>
                            </a:solidFill>
                            <a:latin typeface="Cambria Math" panose="02040503050406030204" pitchFamily="18" charset="0"/>
                          </a:rPr>
                          <m:t>𝟏</m:t>
                        </m:r>
                      </m:sub>
                    </m:sSub>
                    <m:r>
                      <a:rPr lang="en-US" altLang="ko-KR" b="1" i="1" smtClean="0">
                        <a:solidFill>
                          <a:srgbClr val="C00000"/>
                        </a:solidFill>
                        <a:latin typeface="Cambria Math" panose="02040503050406030204" pitchFamily="18" charset="0"/>
                      </a:rPr>
                      <m:t>,</m:t>
                    </m:r>
                    <m:sSub>
                      <m:sSubPr>
                        <m:ctrlPr>
                          <a:rPr lang="en-US" altLang="ko-KR" b="1" i="1">
                            <a:solidFill>
                              <a:srgbClr val="C00000"/>
                            </a:solidFill>
                            <a:latin typeface="Cambria Math" panose="02040503050406030204" pitchFamily="18" charset="0"/>
                          </a:rPr>
                        </m:ctrlPr>
                      </m:sSubPr>
                      <m:e>
                        <m:r>
                          <m:rPr>
                            <m:nor/>
                          </m:rPr>
                          <a:rPr lang="en-US" altLang="ko-KR" b="1">
                            <a:solidFill>
                              <a:srgbClr val="C00000"/>
                            </a:solidFill>
                            <a:latin typeface="Cambria Math" panose="02040503050406030204" pitchFamily="18" charset="0"/>
                          </a:rPr>
                          <m:t>A</m:t>
                        </m:r>
                      </m:e>
                      <m:sub>
                        <m:r>
                          <a:rPr lang="en-US" altLang="ko-KR" b="1" i="1">
                            <a:solidFill>
                              <a:srgbClr val="C00000"/>
                            </a:solidFill>
                            <a:latin typeface="Cambria Math" panose="02040503050406030204" pitchFamily="18" charset="0"/>
                          </a:rPr>
                          <m:t>𝒕</m:t>
                        </m:r>
                        <m:r>
                          <a:rPr lang="en-US" altLang="ko-KR" b="1" i="1" smtClean="0">
                            <a:solidFill>
                              <a:srgbClr val="C00000"/>
                            </a:solidFill>
                            <a:latin typeface="Cambria Math" panose="02040503050406030204" pitchFamily="18" charset="0"/>
                          </a:rPr>
                          <m:t>+</m:t>
                        </m:r>
                        <m:r>
                          <a:rPr lang="en-US" altLang="ko-KR" b="1" i="1" smtClean="0">
                            <a:solidFill>
                              <a:srgbClr val="C00000"/>
                            </a:solidFill>
                            <a:latin typeface="Cambria Math" panose="02040503050406030204" pitchFamily="18" charset="0"/>
                          </a:rPr>
                          <m:t>𝟏</m:t>
                        </m:r>
                      </m:sub>
                    </m:sSub>
                    <m:r>
                      <a:rPr lang="en-US" altLang="ko-KR" b="1" i="1">
                        <a:solidFill>
                          <a:srgbClr val="C00000"/>
                        </a:solidFill>
                        <a:latin typeface="Cambria Math" panose="02040503050406030204" pitchFamily="18" charset="0"/>
                      </a:rPr>
                      <m:t>)</m:t>
                    </m:r>
                    <m:r>
                      <a:rPr lang="en-US" altLang="ko-KR" b="1" i="0" dirty="0" smtClean="0">
                        <a:latin typeface="Cambria Math" panose="02040503050406030204" pitchFamily="18" charset="0"/>
                      </a:rPr>
                      <m:t>−</m:t>
                    </m:r>
                    <m:r>
                      <m:rPr>
                        <m:nor/>
                      </m:rPr>
                      <a:rPr lang="en-US" altLang="ko-KR" b="1">
                        <a:latin typeface="Cambria Math" panose="02040503050406030204" pitchFamily="18" charset="0"/>
                      </a:rPr>
                      <m:t>Q</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A</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a:t>
                </a:r>
                <a:endParaRPr lang="ko-KR" altLang="en-US" b="1" dirty="0">
                  <a:solidFill>
                    <a:schemeClr val="tx1"/>
                  </a:solidFill>
                </a:endParaRPr>
              </a:p>
            </p:txBody>
          </p:sp>
        </mc:Choice>
        <mc:Fallback xmlns="">
          <p:sp>
            <p:nvSpPr>
              <p:cNvPr id="36" name="TextBox 35">
                <a:extLst>
                  <a:ext uri="{FF2B5EF4-FFF2-40B4-BE49-F238E27FC236}">
                    <a16:creationId xmlns:a16="http://schemas.microsoft.com/office/drawing/2014/main" id="{D3421564-47A0-4EAD-9945-00C5B17FF747}"/>
                  </a:ext>
                </a:extLst>
              </p:cNvPr>
              <p:cNvSpPr txBox="1">
                <a:spLocks noRot="1" noChangeAspect="1" noMove="1" noResize="1" noEditPoints="1" noAdjustHandles="1" noChangeArrowheads="1" noChangeShapeType="1" noTextEdit="1"/>
              </p:cNvSpPr>
              <p:nvPr/>
            </p:nvSpPr>
            <p:spPr>
              <a:xfrm>
                <a:off x="3345938" y="3344605"/>
                <a:ext cx="5719643" cy="369332"/>
              </a:xfrm>
              <a:prstGeom prst="rect">
                <a:avLst/>
              </a:prstGeom>
              <a:blipFill>
                <a:blip r:embed="rId6"/>
                <a:stretch>
                  <a:fillRect l="-213" t="-10000" b="-26667"/>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6A74DCD4-949C-4C8E-A5E1-3CF6D904551B}"/>
              </a:ext>
            </a:extLst>
          </p:cNvPr>
          <p:cNvSpPr txBox="1"/>
          <p:nvPr/>
        </p:nvSpPr>
        <p:spPr>
          <a:xfrm>
            <a:off x="3202630" y="2397762"/>
            <a:ext cx="1192955" cy="261610"/>
          </a:xfrm>
          <a:prstGeom prst="rect">
            <a:avLst/>
          </a:prstGeom>
          <a:noFill/>
        </p:spPr>
        <p:txBody>
          <a:bodyPr wrap="none" rtlCol="0">
            <a:spAutoFit/>
          </a:bodyPr>
          <a:lstStyle/>
          <a:p>
            <a:r>
              <a:rPr lang="en-US" altLang="ko-KR" sz="1100" b="1" dirty="0">
                <a:solidFill>
                  <a:srgbClr val="C00000"/>
                </a:solidFill>
              </a:rPr>
              <a:t>= Q(s’, a‘) = -1</a:t>
            </a:r>
            <a:endParaRPr lang="ko-KR" altLang="en-US" sz="1100" b="1" dirty="0">
              <a:solidFill>
                <a:srgbClr val="C00000"/>
              </a:solidFill>
            </a:endParaRPr>
          </a:p>
        </p:txBody>
      </p:sp>
      <p:sp>
        <p:nvSpPr>
          <p:cNvPr id="42" name="직사각형 41">
            <a:extLst>
              <a:ext uri="{FF2B5EF4-FFF2-40B4-BE49-F238E27FC236}">
                <a16:creationId xmlns:a16="http://schemas.microsoft.com/office/drawing/2014/main" id="{CC1EC26C-D9E5-4B05-999A-910D2271FFC6}"/>
              </a:ext>
            </a:extLst>
          </p:cNvPr>
          <p:cNvSpPr/>
          <p:nvPr/>
        </p:nvSpPr>
        <p:spPr>
          <a:xfrm>
            <a:off x="3418417" y="2405593"/>
            <a:ext cx="922329" cy="236814"/>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4" name="직사각형 43">
            <a:extLst>
              <a:ext uri="{FF2B5EF4-FFF2-40B4-BE49-F238E27FC236}">
                <a16:creationId xmlns:a16="http://schemas.microsoft.com/office/drawing/2014/main" id="{A51E47CB-61A3-4A87-862E-28ABE3BE91B2}"/>
              </a:ext>
            </a:extLst>
          </p:cNvPr>
          <p:cNvSpPr/>
          <p:nvPr/>
        </p:nvSpPr>
        <p:spPr>
          <a:xfrm>
            <a:off x="6427669" y="3410863"/>
            <a:ext cx="1303741" cy="303073"/>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45" name="연결선: 꺾임 44">
            <a:extLst>
              <a:ext uri="{FF2B5EF4-FFF2-40B4-BE49-F238E27FC236}">
                <a16:creationId xmlns:a16="http://schemas.microsoft.com/office/drawing/2014/main" id="{A3EB9D3A-74B5-4B46-831E-13D6F46D1161}"/>
              </a:ext>
            </a:extLst>
          </p:cNvPr>
          <p:cNvCxnSpPr>
            <a:cxnSpLocks/>
            <a:stCxn id="42" idx="2"/>
            <a:endCxn id="44" idx="0"/>
          </p:cNvCxnSpPr>
          <p:nvPr/>
        </p:nvCxnSpPr>
        <p:spPr>
          <a:xfrm rot="16200000" flipH="1">
            <a:off x="5095333" y="1426656"/>
            <a:ext cx="768456" cy="3199958"/>
          </a:xfrm>
          <a:prstGeom prst="bentConnector3">
            <a:avLst>
              <a:gd name="adj1" fmla="val 73798"/>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68726305-54AF-452F-A1FC-D997183CB8F1}"/>
              </a:ext>
            </a:extLst>
          </p:cNvPr>
          <p:cNvSpPr txBox="1"/>
          <p:nvPr/>
        </p:nvSpPr>
        <p:spPr>
          <a:xfrm>
            <a:off x="8625570" y="3803780"/>
            <a:ext cx="3135795" cy="261610"/>
          </a:xfrm>
          <a:prstGeom prst="rect">
            <a:avLst/>
          </a:prstGeom>
          <a:noFill/>
        </p:spPr>
        <p:txBody>
          <a:bodyPr wrap="none" rtlCol="0">
            <a:spAutoFit/>
          </a:bodyPr>
          <a:lstStyle/>
          <a:p>
            <a:pPr algn="ctr"/>
            <a:r>
              <a:rPr lang="en-US" altLang="ko-KR" sz="1100" b="1" dirty="0">
                <a:solidFill>
                  <a:srgbClr val="C00000"/>
                </a:solidFill>
              </a:rPr>
              <a:t>“SARSA” </a:t>
            </a:r>
            <a:r>
              <a:rPr lang="ko-KR" altLang="en-US" sz="1100" b="1" dirty="0">
                <a:solidFill>
                  <a:srgbClr val="C00000"/>
                </a:solidFill>
              </a:rPr>
              <a:t>에서 일종의 갇혀버리는 현상이 발생</a:t>
            </a:r>
          </a:p>
        </p:txBody>
      </p:sp>
    </p:spTree>
    <p:extLst>
      <p:ext uri="{BB962C8B-B14F-4D97-AF65-F5344CB8AC3E}">
        <p14:creationId xmlns:p14="http://schemas.microsoft.com/office/powerpoint/2010/main" val="30826864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a:solidFill>
                  <a:schemeClr val="accent6">
                    <a:lumMod val="75000"/>
                  </a:schemeClr>
                </a:solidFill>
              </a:rPr>
              <a:t>강화학습</a:t>
            </a:r>
            <a:r>
              <a:rPr lang="en-US" altLang="ko-KR" b="1" dirty="0">
                <a:solidFill>
                  <a:schemeClr val="accent6">
                    <a:lumMod val="75000"/>
                  </a:schemeClr>
                </a:solidFill>
              </a:rPr>
              <a:t> </a:t>
            </a:r>
            <a:r>
              <a:rPr lang="ko-KR" altLang="en-US" b="1" dirty="0">
                <a:solidFill>
                  <a:schemeClr val="accent6">
                    <a:lumMod val="75000"/>
                  </a:schemeClr>
                </a:solidFill>
              </a:rPr>
              <a:t>알고리즘 </a:t>
            </a:r>
            <a:r>
              <a:rPr lang="en-US" altLang="ko-KR" b="1" dirty="0">
                <a:solidFill>
                  <a:schemeClr val="accent6">
                    <a:lumMod val="75000"/>
                  </a:schemeClr>
                </a:solidFill>
              </a:rPr>
              <a:t>II : Q-Learning</a:t>
            </a:r>
          </a:p>
        </p:txBody>
      </p:sp>
      <p:sp>
        <p:nvSpPr>
          <p:cNvPr id="10" name="TextBox 9">
            <a:extLst>
              <a:ext uri="{FF2B5EF4-FFF2-40B4-BE49-F238E27FC236}">
                <a16:creationId xmlns:a16="http://schemas.microsoft.com/office/drawing/2014/main" id="{A1D79B17-65F1-464E-95C7-7C061249B26F}"/>
              </a:ext>
            </a:extLst>
          </p:cNvPr>
          <p:cNvSpPr txBox="1"/>
          <p:nvPr/>
        </p:nvSpPr>
        <p:spPr>
          <a:xfrm>
            <a:off x="757212" y="1642888"/>
            <a:ext cx="11205662" cy="2585323"/>
          </a:xfrm>
          <a:prstGeom prst="rect">
            <a:avLst/>
          </a:prstGeom>
          <a:noFill/>
        </p:spPr>
        <p:txBody>
          <a:bodyPr wrap="square" rtlCol="0">
            <a:spAutoFit/>
          </a:bodyPr>
          <a:lstStyle/>
          <a:p>
            <a:pPr marL="342900" indent="-342900">
              <a:buFont typeface="Arial" panose="020B0604020202020204" pitchFamily="34" charset="0"/>
              <a:buChar char="•"/>
            </a:pPr>
            <a:r>
              <a:rPr lang="en-US" altLang="ko-KR" b="1" dirty="0"/>
              <a:t>Off-Policy : </a:t>
            </a:r>
            <a:r>
              <a:rPr lang="ko-KR" altLang="en-US" b="1" dirty="0"/>
              <a:t>현재 행동하는 정책과는 독립적으로 학습한다는 것 </a:t>
            </a:r>
            <a:r>
              <a:rPr lang="en-US" altLang="ko-KR" sz="1400" b="1" dirty="0"/>
              <a:t>(</a:t>
            </a:r>
            <a:r>
              <a:rPr lang="ko-KR" altLang="en-US" sz="1400" b="1" dirty="0"/>
              <a:t>즉</a:t>
            </a:r>
            <a:r>
              <a:rPr lang="en-US" altLang="ko-KR" sz="1400" b="1" dirty="0"/>
              <a:t>,</a:t>
            </a:r>
            <a:r>
              <a:rPr lang="ko-KR" altLang="en-US" sz="1400" b="1" dirty="0"/>
              <a:t> 행동하는 정책과 학습하는 정책을 따로 분리</a:t>
            </a:r>
            <a:r>
              <a:rPr lang="en-US" altLang="ko-KR" sz="1400" b="1" dirty="0"/>
              <a:t>)</a:t>
            </a: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r>
              <a:rPr lang="en-US" altLang="ko-KR" b="1" dirty="0"/>
              <a:t>Agent</a:t>
            </a:r>
            <a:r>
              <a:rPr lang="ko-KR" altLang="en-US" b="1" dirty="0"/>
              <a:t>는 행동하는 정책으로 지속적인 탐험을 하면서 따로 목표 정책을 둬서 학습은 목표 정책에 따라서 함</a:t>
            </a: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r>
              <a:rPr lang="ko-KR" altLang="en-US" b="1" dirty="0"/>
              <a:t>하지만</a:t>
            </a:r>
            <a:r>
              <a:rPr lang="en-US" altLang="ko-KR" b="1" dirty="0"/>
              <a:t>, SARSA</a:t>
            </a:r>
            <a:r>
              <a:rPr lang="ko-KR" altLang="en-US" b="1" dirty="0"/>
              <a:t>에서는 따로 </a:t>
            </a:r>
            <a:r>
              <a:rPr lang="en-US" altLang="ko-KR" b="1" dirty="0"/>
              <a:t>Policy</a:t>
            </a:r>
            <a:r>
              <a:rPr lang="ko-KR" altLang="en-US" b="1" dirty="0"/>
              <a:t>가 존재하지 않으며 단지 현재 큐함수에 따라 행동을 선택하는 것이 정책</a:t>
            </a: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r>
              <a:rPr lang="ko-KR" altLang="en-US" b="1" dirty="0"/>
              <a:t>큐러닝은 어떻게 구현했을까</a:t>
            </a:r>
            <a:r>
              <a:rPr lang="en-US" altLang="ko-KR" b="1" dirty="0"/>
              <a:t>? [on-policy vs off-policy]</a:t>
            </a:r>
          </a:p>
        </p:txBody>
      </p:sp>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42</a:t>
            </a:fld>
            <a:endParaRPr lang="ko-KR" altLang="en-US" dirty="0"/>
          </a:p>
        </p:txBody>
      </p:sp>
      <p:pic>
        <p:nvPicPr>
          <p:cNvPr id="8" name="그림 7">
            <a:extLst>
              <a:ext uri="{FF2B5EF4-FFF2-40B4-BE49-F238E27FC236}">
                <a16:creationId xmlns:a16="http://schemas.microsoft.com/office/drawing/2014/main" id="{5B568F4C-0D47-4BB4-B89B-BE657CCF942E}"/>
              </a:ext>
            </a:extLst>
          </p:cNvPr>
          <p:cNvPicPr>
            <a:picLocks noChangeAspect="1"/>
          </p:cNvPicPr>
          <p:nvPr/>
        </p:nvPicPr>
        <p:blipFill>
          <a:blip r:embed="rId2"/>
          <a:stretch>
            <a:fillRect/>
          </a:stretch>
        </p:blipFill>
        <p:spPr>
          <a:xfrm>
            <a:off x="1425071" y="4296813"/>
            <a:ext cx="4175500" cy="2424662"/>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3F9EB1-CB64-41D6-910C-32310C1225BD}"/>
                  </a:ext>
                </a:extLst>
              </p:cNvPr>
              <p:cNvSpPr txBox="1"/>
              <p:nvPr/>
            </p:nvSpPr>
            <p:spPr>
              <a:xfrm>
                <a:off x="2178299" y="4252820"/>
                <a:ext cx="1297150" cy="261610"/>
              </a:xfrm>
              <a:prstGeom prst="rect">
                <a:avLst/>
              </a:prstGeom>
              <a:noFill/>
            </p:spPr>
            <p:txBody>
              <a:bodyPr wrap="none" rtlCol="0">
                <a:spAutoFit/>
              </a:bodyPr>
              <a:lstStyle/>
              <a:p>
                <a:r>
                  <a:rPr lang="ko-KR" altLang="en-US" sz="1100" b="1" dirty="0">
                    <a:solidFill>
                      <a:schemeClr val="accent6">
                        <a:lumMod val="75000"/>
                      </a:schemeClr>
                    </a:solidFill>
                  </a:rPr>
                  <a:t>① </a:t>
                </a:r>
                <a14:m>
                  <m:oMath xmlns:m="http://schemas.openxmlformats.org/officeDocument/2006/math">
                    <m:r>
                      <a:rPr lang="ko-KR" altLang="en-US" sz="1100" b="1" i="1" smtClean="0">
                        <a:solidFill>
                          <a:schemeClr val="accent6">
                            <a:lumMod val="75000"/>
                          </a:schemeClr>
                        </a:solidFill>
                        <a:latin typeface="Cambria Math" panose="02040503050406030204" pitchFamily="18" charset="0"/>
                      </a:rPr>
                      <m:t>𝝐</m:t>
                    </m:r>
                  </m:oMath>
                </a14:m>
                <a:r>
                  <a:rPr lang="en-US" altLang="ko-KR" sz="1100" b="1" dirty="0">
                    <a:solidFill>
                      <a:schemeClr val="accent6">
                        <a:lumMod val="75000"/>
                      </a:schemeClr>
                    </a:solidFill>
                  </a:rPr>
                  <a:t>-greedy </a:t>
                </a:r>
                <a:r>
                  <a:rPr lang="ko-KR" altLang="en-US" sz="1100" b="1" dirty="0">
                    <a:solidFill>
                      <a:schemeClr val="accent6">
                        <a:lumMod val="75000"/>
                      </a:schemeClr>
                    </a:solidFill>
                  </a:rPr>
                  <a:t>정책</a:t>
                </a:r>
              </a:p>
            </p:txBody>
          </p:sp>
        </mc:Choice>
        <mc:Fallback xmlns="">
          <p:sp>
            <p:nvSpPr>
              <p:cNvPr id="9" name="TextBox 8">
                <a:extLst>
                  <a:ext uri="{FF2B5EF4-FFF2-40B4-BE49-F238E27FC236}">
                    <a16:creationId xmlns:a16="http://schemas.microsoft.com/office/drawing/2014/main" id="{843F9EB1-CB64-41D6-910C-32310C1225BD}"/>
                  </a:ext>
                </a:extLst>
              </p:cNvPr>
              <p:cNvSpPr txBox="1">
                <a:spLocks noRot="1" noChangeAspect="1" noMove="1" noResize="1" noEditPoints="1" noAdjustHandles="1" noChangeArrowheads="1" noChangeShapeType="1" noTextEdit="1"/>
              </p:cNvSpPr>
              <p:nvPr/>
            </p:nvSpPr>
            <p:spPr>
              <a:xfrm>
                <a:off x="2178299" y="4252820"/>
                <a:ext cx="1297150" cy="261610"/>
              </a:xfrm>
              <a:prstGeom prst="rect">
                <a:avLst/>
              </a:prstGeom>
              <a:blipFill>
                <a:blip r:embed="rId3"/>
                <a:stretch>
                  <a:fillRect t="-2326"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75BB735-DBC7-4DBF-BF6B-4D10E4AA658E}"/>
                  </a:ext>
                </a:extLst>
              </p:cNvPr>
              <p:cNvSpPr txBox="1"/>
              <p:nvPr/>
            </p:nvSpPr>
            <p:spPr>
              <a:xfrm>
                <a:off x="2600519" y="4641910"/>
                <a:ext cx="1205779" cy="430887"/>
              </a:xfrm>
              <a:prstGeom prst="rect">
                <a:avLst/>
              </a:prstGeom>
              <a:noFill/>
            </p:spPr>
            <p:txBody>
              <a:bodyPr wrap="none" rtlCol="0">
                <a:spAutoFit/>
              </a:bodyPr>
              <a:lstStyle/>
              <a:p>
                <a:r>
                  <a:rPr lang="ko-KR" altLang="en-US" sz="1100" b="1" dirty="0">
                    <a:solidFill>
                      <a:srgbClr val="C00000"/>
                    </a:solidFill>
                  </a:rPr>
                  <a:t>② </a:t>
                </a:r>
                <a:r>
                  <a:rPr lang="en-US" altLang="ko-KR" sz="1100" b="1" dirty="0">
                    <a:solidFill>
                      <a:srgbClr val="C00000"/>
                    </a:solidFill>
                  </a:rPr>
                  <a:t>Exploration</a:t>
                </a:r>
              </a:p>
              <a:p>
                <a:r>
                  <a:rPr lang="en-US" altLang="ko-KR" sz="1100" b="1" dirty="0">
                    <a:solidFill>
                      <a:srgbClr val="C00000"/>
                    </a:solidFill>
                  </a:rPr>
                  <a:t>(</a:t>
                </a:r>
                <a14:m>
                  <m:oMath xmlns:m="http://schemas.openxmlformats.org/officeDocument/2006/math">
                    <m:r>
                      <a:rPr lang="ko-KR" altLang="en-US" sz="1100" b="1" i="1" smtClean="0">
                        <a:solidFill>
                          <a:srgbClr val="C00000"/>
                        </a:solidFill>
                        <a:latin typeface="Cambria Math" panose="02040503050406030204" pitchFamily="18" charset="0"/>
                      </a:rPr>
                      <m:t>𝝐</m:t>
                    </m:r>
                  </m:oMath>
                </a14:m>
                <a:r>
                  <a:rPr lang="en-US" altLang="ko-KR" sz="1100" b="1" dirty="0">
                    <a:solidFill>
                      <a:srgbClr val="C00000"/>
                    </a:solidFill>
                  </a:rPr>
                  <a:t>-greedy </a:t>
                </a:r>
                <a:r>
                  <a:rPr lang="ko-KR" altLang="en-US" sz="1100" b="1" dirty="0">
                    <a:solidFill>
                      <a:srgbClr val="C00000"/>
                    </a:solidFill>
                  </a:rPr>
                  <a:t>정책</a:t>
                </a:r>
                <a:r>
                  <a:rPr lang="en-US" altLang="ko-KR" sz="1100" b="1" dirty="0">
                    <a:solidFill>
                      <a:srgbClr val="C00000"/>
                    </a:solidFill>
                  </a:rPr>
                  <a:t>)</a:t>
                </a:r>
                <a:endParaRPr lang="ko-KR" altLang="en-US" sz="1100" b="1" dirty="0">
                  <a:solidFill>
                    <a:srgbClr val="C00000"/>
                  </a:solidFill>
                </a:endParaRPr>
              </a:p>
            </p:txBody>
          </p:sp>
        </mc:Choice>
        <mc:Fallback xmlns="">
          <p:sp>
            <p:nvSpPr>
              <p:cNvPr id="11" name="TextBox 10">
                <a:extLst>
                  <a:ext uri="{FF2B5EF4-FFF2-40B4-BE49-F238E27FC236}">
                    <a16:creationId xmlns:a16="http://schemas.microsoft.com/office/drawing/2014/main" id="{F75BB735-DBC7-4DBF-BF6B-4D10E4AA658E}"/>
                  </a:ext>
                </a:extLst>
              </p:cNvPr>
              <p:cNvSpPr txBox="1">
                <a:spLocks noRot="1" noChangeAspect="1" noMove="1" noResize="1" noEditPoints="1" noAdjustHandles="1" noChangeArrowheads="1" noChangeShapeType="1" noTextEdit="1"/>
              </p:cNvSpPr>
              <p:nvPr/>
            </p:nvSpPr>
            <p:spPr>
              <a:xfrm>
                <a:off x="2600519" y="4641910"/>
                <a:ext cx="1205779" cy="430887"/>
              </a:xfrm>
              <a:prstGeom prst="rect">
                <a:avLst/>
              </a:prstGeom>
              <a:blipFill>
                <a:blip r:embed="rId4"/>
                <a:stretch>
                  <a:fillRect b="-845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AF273D0-DC99-4B15-B3EE-B6729D352FEE}"/>
                  </a:ext>
                </a:extLst>
              </p:cNvPr>
              <p:cNvSpPr txBox="1"/>
              <p:nvPr/>
            </p:nvSpPr>
            <p:spPr>
              <a:xfrm>
                <a:off x="4100437" y="4213014"/>
                <a:ext cx="1297150" cy="261610"/>
              </a:xfrm>
              <a:prstGeom prst="rect">
                <a:avLst/>
              </a:prstGeom>
              <a:noFill/>
            </p:spPr>
            <p:txBody>
              <a:bodyPr wrap="none" rtlCol="0">
                <a:spAutoFit/>
              </a:bodyPr>
              <a:lstStyle/>
              <a:p>
                <a:r>
                  <a:rPr lang="ko-KR" altLang="en-US" sz="1100" b="1" dirty="0">
                    <a:solidFill>
                      <a:schemeClr val="accent6">
                        <a:lumMod val="75000"/>
                      </a:schemeClr>
                    </a:solidFill>
                  </a:rPr>
                  <a:t>① </a:t>
                </a:r>
                <a14:m>
                  <m:oMath xmlns:m="http://schemas.openxmlformats.org/officeDocument/2006/math">
                    <m:r>
                      <a:rPr lang="ko-KR" altLang="en-US" sz="1100" b="1" i="1" smtClean="0">
                        <a:solidFill>
                          <a:schemeClr val="accent6">
                            <a:lumMod val="75000"/>
                          </a:schemeClr>
                        </a:solidFill>
                        <a:latin typeface="Cambria Math" panose="02040503050406030204" pitchFamily="18" charset="0"/>
                      </a:rPr>
                      <m:t>𝝐</m:t>
                    </m:r>
                  </m:oMath>
                </a14:m>
                <a:r>
                  <a:rPr lang="en-US" altLang="ko-KR" sz="1100" b="1" dirty="0">
                    <a:solidFill>
                      <a:schemeClr val="accent6">
                        <a:lumMod val="75000"/>
                      </a:schemeClr>
                    </a:solidFill>
                  </a:rPr>
                  <a:t>-greedy </a:t>
                </a:r>
                <a:r>
                  <a:rPr lang="ko-KR" altLang="en-US" sz="1100" b="1" dirty="0">
                    <a:solidFill>
                      <a:schemeClr val="accent6">
                        <a:lumMod val="75000"/>
                      </a:schemeClr>
                    </a:solidFill>
                  </a:rPr>
                  <a:t>정책</a:t>
                </a:r>
              </a:p>
            </p:txBody>
          </p:sp>
        </mc:Choice>
        <mc:Fallback xmlns="">
          <p:sp>
            <p:nvSpPr>
              <p:cNvPr id="12" name="TextBox 11">
                <a:extLst>
                  <a:ext uri="{FF2B5EF4-FFF2-40B4-BE49-F238E27FC236}">
                    <a16:creationId xmlns:a16="http://schemas.microsoft.com/office/drawing/2014/main" id="{4AF273D0-DC99-4B15-B3EE-B6729D352FEE}"/>
                  </a:ext>
                </a:extLst>
              </p:cNvPr>
              <p:cNvSpPr txBox="1">
                <a:spLocks noRot="1" noChangeAspect="1" noMove="1" noResize="1" noEditPoints="1" noAdjustHandles="1" noChangeArrowheads="1" noChangeShapeType="1" noTextEdit="1"/>
              </p:cNvSpPr>
              <p:nvPr/>
            </p:nvSpPr>
            <p:spPr>
              <a:xfrm>
                <a:off x="4100437" y="4213014"/>
                <a:ext cx="1297150" cy="261610"/>
              </a:xfrm>
              <a:prstGeom prst="rect">
                <a:avLst/>
              </a:prstGeom>
              <a:blipFill>
                <a:blip r:embed="rId5"/>
                <a:stretch>
                  <a:fillRect t="-2326" b="-13953"/>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6B1A5F96-C885-48A6-836D-26A8C56B5C07}"/>
              </a:ext>
            </a:extLst>
          </p:cNvPr>
          <p:cNvSpPr txBox="1"/>
          <p:nvPr/>
        </p:nvSpPr>
        <p:spPr>
          <a:xfrm>
            <a:off x="4522657" y="4602104"/>
            <a:ext cx="2438488" cy="430887"/>
          </a:xfrm>
          <a:prstGeom prst="rect">
            <a:avLst/>
          </a:prstGeom>
          <a:noFill/>
        </p:spPr>
        <p:txBody>
          <a:bodyPr wrap="none" rtlCol="0">
            <a:spAutoFit/>
          </a:bodyPr>
          <a:lstStyle/>
          <a:p>
            <a:r>
              <a:rPr lang="ko-KR" altLang="en-US" sz="1100" b="1" dirty="0">
                <a:solidFill>
                  <a:srgbClr val="C00000"/>
                </a:solidFill>
              </a:rPr>
              <a:t>② </a:t>
            </a:r>
            <a:r>
              <a:rPr lang="en-US" altLang="ko-KR" sz="1100" b="1" dirty="0">
                <a:solidFill>
                  <a:srgbClr val="C00000"/>
                </a:solidFill>
              </a:rPr>
              <a:t>q function update (not action)</a:t>
            </a:r>
          </a:p>
          <a:p>
            <a:endParaRPr lang="ko-KR" altLang="en-US" sz="1100" b="1" dirty="0">
              <a:solidFill>
                <a:srgbClr val="C00000"/>
              </a:solidFill>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517D73D-3709-495C-A3E9-6806AFD0E05A}"/>
                  </a:ext>
                </a:extLst>
              </p:cNvPr>
              <p:cNvSpPr txBox="1"/>
              <p:nvPr/>
            </p:nvSpPr>
            <p:spPr>
              <a:xfrm>
                <a:off x="1479886" y="5655487"/>
                <a:ext cx="1919363" cy="307777"/>
              </a:xfrm>
              <a:prstGeom prst="rect">
                <a:avLst/>
              </a:prstGeom>
              <a:noFill/>
            </p:spPr>
            <p:txBody>
              <a:bodyPr wrap="square">
                <a:spAutoFit/>
              </a:bodyPr>
              <a:lstStyle/>
              <a:p>
                <a:r>
                  <a:rPr lang="en-US" altLang="ko-KR" sz="1400" b="1" dirty="0">
                    <a:solidFill>
                      <a:srgbClr val="C00000"/>
                    </a:solidFill>
                  </a:rPr>
                  <a:t>[</a:t>
                </a:r>
                <a14:m>
                  <m:oMath xmlns:m="http://schemas.openxmlformats.org/officeDocument/2006/math">
                    <m:sSub>
                      <m:sSubPr>
                        <m:ctrlPr>
                          <a:rPr lang="en-US" altLang="ko-KR" sz="1400" b="1" i="1" smtClean="0">
                            <a:solidFill>
                              <a:srgbClr val="C00000"/>
                            </a:solidFill>
                            <a:latin typeface="Cambria Math" panose="02040503050406030204" pitchFamily="18" charset="0"/>
                          </a:rPr>
                        </m:ctrlPr>
                      </m:sSubPr>
                      <m:e>
                        <m:r>
                          <m:rPr>
                            <m:nor/>
                          </m:rPr>
                          <a:rPr lang="en-US" altLang="ko-KR" sz="1400" b="1" i="0" smtClean="0">
                            <a:solidFill>
                              <a:srgbClr val="C00000"/>
                            </a:solidFill>
                            <a:latin typeface="Cambria Math" panose="02040503050406030204" pitchFamily="18" charset="0"/>
                          </a:rPr>
                          <m:t>S</m:t>
                        </m:r>
                      </m:e>
                      <m:sub>
                        <m:r>
                          <a:rPr lang="en-US" altLang="ko-KR" sz="1400" b="1" i="1" smtClean="0">
                            <a:solidFill>
                              <a:srgbClr val="C00000"/>
                            </a:solidFill>
                            <a:latin typeface="Cambria Math" panose="02040503050406030204" pitchFamily="18" charset="0"/>
                          </a:rPr>
                          <m:t>𝒕</m:t>
                        </m:r>
                      </m:sub>
                    </m:sSub>
                    <m:r>
                      <a:rPr lang="en-US" altLang="ko-KR" sz="1400" b="1" i="1" smtClean="0">
                        <a:solidFill>
                          <a:srgbClr val="C00000"/>
                        </a:solidFill>
                        <a:latin typeface="Cambria Math" panose="02040503050406030204" pitchFamily="18" charset="0"/>
                      </a:rPr>
                      <m:t>,</m:t>
                    </m:r>
                    <m:sSub>
                      <m:sSubPr>
                        <m:ctrlPr>
                          <a:rPr lang="en-US" altLang="ko-KR" sz="1400" b="1" i="1">
                            <a:solidFill>
                              <a:srgbClr val="C00000"/>
                            </a:solidFill>
                            <a:latin typeface="Cambria Math" panose="02040503050406030204" pitchFamily="18" charset="0"/>
                          </a:rPr>
                        </m:ctrlPr>
                      </m:sSubPr>
                      <m:e>
                        <m:r>
                          <m:rPr>
                            <m:nor/>
                          </m:rPr>
                          <a:rPr lang="en-US" altLang="ko-KR" sz="1400" b="1" i="0" smtClean="0">
                            <a:solidFill>
                              <a:srgbClr val="C00000"/>
                            </a:solidFill>
                            <a:latin typeface="Cambria Math" panose="02040503050406030204" pitchFamily="18" charset="0"/>
                          </a:rPr>
                          <m:t>A</m:t>
                        </m:r>
                      </m:e>
                      <m:sub>
                        <m:r>
                          <a:rPr lang="en-US" altLang="ko-KR" sz="1400" b="1" i="1">
                            <a:solidFill>
                              <a:srgbClr val="C00000"/>
                            </a:solidFill>
                            <a:latin typeface="Cambria Math" panose="02040503050406030204" pitchFamily="18" charset="0"/>
                          </a:rPr>
                          <m:t>𝒕</m:t>
                        </m:r>
                      </m:sub>
                    </m:sSub>
                  </m:oMath>
                </a14:m>
                <a:r>
                  <a:rPr lang="en-US" altLang="ko-KR" sz="1400" b="1" dirty="0">
                    <a:solidFill>
                      <a:srgbClr val="C00000"/>
                    </a:solidFill>
                  </a:rPr>
                  <a:t>, </a:t>
                </a:r>
                <a14:m>
                  <m:oMath xmlns:m="http://schemas.openxmlformats.org/officeDocument/2006/math">
                    <m:sSub>
                      <m:sSubPr>
                        <m:ctrlPr>
                          <a:rPr lang="en-US" altLang="ko-KR" sz="1400" b="1" i="1">
                            <a:solidFill>
                              <a:srgbClr val="C00000"/>
                            </a:solidFill>
                            <a:latin typeface="Cambria Math" panose="02040503050406030204" pitchFamily="18" charset="0"/>
                          </a:rPr>
                        </m:ctrlPr>
                      </m:sSubPr>
                      <m:e>
                        <m:r>
                          <a:rPr lang="en-US" altLang="ko-KR" sz="1400" b="1" i="1" smtClean="0">
                            <a:solidFill>
                              <a:srgbClr val="C00000"/>
                            </a:solidFill>
                            <a:latin typeface="Cambria Math" panose="02040503050406030204" pitchFamily="18" charset="0"/>
                          </a:rPr>
                          <m:t>𝑹</m:t>
                        </m:r>
                      </m:e>
                      <m:sub>
                        <m:r>
                          <a:rPr lang="en-US" altLang="ko-KR" sz="1400" b="1" i="1">
                            <a:solidFill>
                              <a:srgbClr val="C00000"/>
                            </a:solidFill>
                            <a:latin typeface="Cambria Math" panose="02040503050406030204" pitchFamily="18" charset="0"/>
                          </a:rPr>
                          <m:t>𝒕</m:t>
                        </m:r>
                        <m:r>
                          <a:rPr lang="en-US" altLang="ko-KR" sz="1400" b="1" i="1" smtClean="0">
                            <a:solidFill>
                              <a:srgbClr val="C00000"/>
                            </a:solidFill>
                            <a:latin typeface="Cambria Math" panose="02040503050406030204" pitchFamily="18" charset="0"/>
                          </a:rPr>
                          <m:t>+</m:t>
                        </m:r>
                        <m:r>
                          <a:rPr lang="en-US" altLang="ko-KR" sz="1400" b="1" i="1" smtClean="0">
                            <a:solidFill>
                              <a:srgbClr val="C00000"/>
                            </a:solidFill>
                            <a:latin typeface="Cambria Math" panose="02040503050406030204" pitchFamily="18" charset="0"/>
                          </a:rPr>
                          <m:t>𝟏</m:t>
                        </m:r>
                      </m:sub>
                    </m:sSub>
                    <m:r>
                      <a:rPr lang="en-US" altLang="ko-KR" sz="1400" b="1" i="1">
                        <a:solidFill>
                          <a:srgbClr val="C00000"/>
                        </a:solidFill>
                        <a:latin typeface="Cambria Math" panose="02040503050406030204" pitchFamily="18" charset="0"/>
                      </a:rPr>
                      <m:t>,</m:t>
                    </m:r>
                    <m:sSub>
                      <m:sSubPr>
                        <m:ctrlPr>
                          <a:rPr lang="en-US" altLang="ko-KR" sz="1400" b="1" i="1">
                            <a:solidFill>
                              <a:srgbClr val="C00000"/>
                            </a:solidFill>
                            <a:latin typeface="Cambria Math" panose="02040503050406030204" pitchFamily="18" charset="0"/>
                          </a:rPr>
                        </m:ctrlPr>
                      </m:sSubPr>
                      <m:e>
                        <m:r>
                          <m:rPr>
                            <m:nor/>
                          </m:rPr>
                          <a:rPr lang="en-US" altLang="ko-KR" sz="1400" b="1">
                            <a:solidFill>
                              <a:srgbClr val="C00000"/>
                            </a:solidFill>
                            <a:latin typeface="Cambria Math" panose="02040503050406030204" pitchFamily="18" charset="0"/>
                          </a:rPr>
                          <m:t>S</m:t>
                        </m:r>
                      </m:e>
                      <m:sub>
                        <m:r>
                          <a:rPr lang="en-US" altLang="ko-KR" sz="1400" b="1" i="1">
                            <a:solidFill>
                              <a:srgbClr val="C00000"/>
                            </a:solidFill>
                            <a:latin typeface="Cambria Math" panose="02040503050406030204" pitchFamily="18" charset="0"/>
                          </a:rPr>
                          <m:t>𝒕</m:t>
                        </m:r>
                        <m:r>
                          <a:rPr lang="en-US" altLang="ko-KR" sz="1400" b="1" i="1" smtClean="0">
                            <a:solidFill>
                              <a:srgbClr val="C00000"/>
                            </a:solidFill>
                            <a:latin typeface="Cambria Math" panose="02040503050406030204" pitchFamily="18" charset="0"/>
                          </a:rPr>
                          <m:t>+</m:t>
                        </m:r>
                        <m:r>
                          <a:rPr lang="en-US" altLang="ko-KR" sz="1400" b="1" i="1" smtClean="0">
                            <a:solidFill>
                              <a:srgbClr val="C00000"/>
                            </a:solidFill>
                            <a:latin typeface="Cambria Math" panose="02040503050406030204" pitchFamily="18" charset="0"/>
                          </a:rPr>
                          <m:t>𝟏</m:t>
                        </m:r>
                      </m:sub>
                    </m:sSub>
                    <m:r>
                      <a:rPr lang="en-US" altLang="ko-KR" sz="1400" b="1" i="1">
                        <a:solidFill>
                          <a:srgbClr val="C00000"/>
                        </a:solidFill>
                        <a:latin typeface="Cambria Math" panose="02040503050406030204" pitchFamily="18" charset="0"/>
                      </a:rPr>
                      <m:t>,</m:t>
                    </m:r>
                    <m:sSub>
                      <m:sSubPr>
                        <m:ctrlPr>
                          <a:rPr lang="en-US" altLang="ko-KR" sz="1400" b="1" i="1" smtClean="0">
                            <a:solidFill>
                              <a:srgbClr val="FFFF00"/>
                            </a:solidFill>
                            <a:latin typeface="Cambria Math" panose="02040503050406030204" pitchFamily="18" charset="0"/>
                          </a:rPr>
                        </m:ctrlPr>
                      </m:sSubPr>
                      <m:e>
                        <m:r>
                          <m:rPr>
                            <m:nor/>
                          </m:rPr>
                          <a:rPr lang="en-US" altLang="ko-KR" sz="1400" b="1">
                            <a:solidFill>
                              <a:srgbClr val="FFFF00"/>
                            </a:solidFill>
                            <a:latin typeface="Cambria Math" panose="02040503050406030204" pitchFamily="18" charset="0"/>
                          </a:rPr>
                          <m:t>A</m:t>
                        </m:r>
                      </m:e>
                      <m:sub>
                        <m:r>
                          <a:rPr lang="en-US" altLang="ko-KR" sz="1400" b="1" i="1">
                            <a:solidFill>
                              <a:srgbClr val="FFFF00"/>
                            </a:solidFill>
                            <a:latin typeface="Cambria Math" panose="02040503050406030204" pitchFamily="18" charset="0"/>
                          </a:rPr>
                          <m:t>𝒕</m:t>
                        </m:r>
                        <m:r>
                          <a:rPr lang="en-US" altLang="ko-KR" sz="1400" b="1" i="1" smtClean="0">
                            <a:solidFill>
                              <a:srgbClr val="FFFF00"/>
                            </a:solidFill>
                            <a:latin typeface="Cambria Math" panose="02040503050406030204" pitchFamily="18" charset="0"/>
                          </a:rPr>
                          <m:t>+</m:t>
                        </m:r>
                        <m:r>
                          <a:rPr lang="en-US" altLang="ko-KR" sz="1400" b="1" i="1" smtClean="0">
                            <a:solidFill>
                              <a:srgbClr val="FFFF00"/>
                            </a:solidFill>
                            <a:latin typeface="Cambria Math" panose="02040503050406030204" pitchFamily="18" charset="0"/>
                          </a:rPr>
                          <m:t>𝟏</m:t>
                        </m:r>
                      </m:sub>
                    </m:sSub>
                  </m:oMath>
                </a14:m>
                <a:r>
                  <a:rPr lang="en-US" altLang="ko-KR" sz="1400" b="1" dirty="0">
                    <a:solidFill>
                      <a:srgbClr val="C00000"/>
                    </a:solidFill>
                  </a:rPr>
                  <a:t>] </a:t>
                </a:r>
                <a:endParaRPr lang="ko-KR" altLang="en-US" sz="1400" dirty="0">
                  <a:solidFill>
                    <a:srgbClr val="C00000"/>
                  </a:solidFill>
                </a:endParaRPr>
              </a:p>
            </p:txBody>
          </p:sp>
        </mc:Choice>
        <mc:Fallback xmlns="">
          <p:sp>
            <p:nvSpPr>
              <p:cNvPr id="32" name="TextBox 31">
                <a:extLst>
                  <a:ext uri="{FF2B5EF4-FFF2-40B4-BE49-F238E27FC236}">
                    <a16:creationId xmlns:a16="http://schemas.microsoft.com/office/drawing/2014/main" id="{4517D73D-3709-495C-A3E9-6806AFD0E05A}"/>
                  </a:ext>
                </a:extLst>
              </p:cNvPr>
              <p:cNvSpPr txBox="1">
                <a:spLocks noRot="1" noChangeAspect="1" noMove="1" noResize="1" noEditPoints="1" noAdjustHandles="1" noChangeArrowheads="1" noChangeShapeType="1" noTextEdit="1"/>
              </p:cNvSpPr>
              <p:nvPr/>
            </p:nvSpPr>
            <p:spPr>
              <a:xfrm>
                <a:off x="1479886" y="5655487"/>
                <a:ext cx="1919363" cy="307777"/>
              </a:xfrm>
              <a:prstGeom prst="rect">
                <a:avLst/>
              </a:prstGeom>
              <a:blipFill>
                <a:blip r:embed="rId6"/>
                <a:stretch>
                  <a:fillRect l="-952" t="-4000" r="-7619"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D63A614-B061-495E-A13B-DD006420E0DE}"/>
                  </a:ext>
                </a:extLst>
              </p:cNvPr>
              <p:cNvSpPr txBox="1"/>
              <p:nvPr/>
            </p:nvSpPr>
            <p:spPr>
              <a:xfrm>
                <a:off x="3806298" y="5655486"/>
                <a:ext cx="1577339" cy="307777"/>
              </a:xfrm>
              <a:prstGeom prst="rect">
                <a:avLst/>
              </a:prstGeom>
              <a:noFill/>
            </p:spPr>
            <p:txBody>
              <a:bodyPr wrap="square">
                <a:spAutoFit/>
              </a:bodyPr>
              <a:lstStyle/>
              <a:p>
                <a:r>
                  <a:rPr lang="en-US" altLang="ko-KR" sz="1400" b="1" dirty="0">
                    <a:solidFill>
                      <a:srgbClr val="C00000"/>
                    </a:solidFill>
                  </a:rPr>
                  <a:t>[</a:t>
                </a:r>
                <a14:m>
                  <m:oMath xmlns:m="http://schemas.openxmlformats.org/officeDocument/2006/math">
                    <m:sSub>
                      <m:sSubPr>
                        <m:ctrlPr>
                          <a:rPr lang="en-US" altLang="ko-KR" sz="1400" b="1" i="1" smtClean="0">
                            <a:solidFill>
                              <a:srgbClr val="C00000"/>
                            </a:solidFill>
                            <a:latin typeface="Cambria Math" panose="02040503050406030204" pitchFamily="18" charset="0"/>
                          </a:rPr>
                        </m:ctrlPr>
                      </m:sSubPr>
                      <m:e>
                        <m:r>
                          <m:rPr>
                            <m:nor/>
                          </m:rPr>
                          <a:rPr lang="en-US" altLang="ko-KR" sz="1400" b="1" i="0" smtClean="0">
                            <a:solidFill>
                              <a:srgbClr val="C00000"/>
                            </a:solidFill>
                            <a:latin typeface="Cambria Math" panose="02040503050406030204" pitchFamily="18" charset="0"/>
                          </a:rPr>
                          <m:t>S</m:t>
                        </m:r>
                      </m:e>
                      <m:sub>
                        <m:r>
                          <a:rPr lang="en-US" altLang="ko-KR" sz="1400" b="1" i="1" smtClean="0">
                            <a:solidFill>
                              <a:srgbClr val="C00000"/>
                            </a:solidFill>
                            <a:latin typeface="Cambria Math" panose="02040503050406030204" pitchFamily="18" charset="0"/>
                          </a:rPr>
                          <m:t>𝒕</m:t>
                        </m:r>
                      </m:sub>
                    </m:sSub>
                    <m:r>
                      <a:rPr lang="en-US" altLang="ko-KR" sz="1400" b="1" i="1" smtClean="0">
                        <a:solidFill>
                          <a:srgbClr val="C00000"/>
                        </a:solidFill>
                        <a:latin typeface="Cambria Math" panose="02040503050406030204" pitchFamily="18" charset="0"/>
                      </a:rPr>
                      <m:t>,</m:t>
                    </m:r>
                    <m:sSub>
                      <m:sSubPr>
                        <m:ctrlPr>
                          <a:rPr lang="en-US" altLang="ko-KR" sz="1400" b="1" i="1">
                            <a:solidFill>
                              <a:srgbClr val="C00000"/>
                            </a:solidFill>
                            <a:latin typeface="Cambria Math" panose="02040503050406030204" pitchFamily="18" charset="0"/>
                          </a:rPr>
                        </m:ctrlPr>
                      </m:sSubPr>
                      <m:e>
                        <m:r>
                          <m:rPr>
                            <m:nor/>
                          </m:rPr>
                          <a:rPr lang="en-US" altLang="ko-KR" sz="1400" b="1" i="0" smtClean="0">
                            <a:solidFill>
                              <a:srgbClr val="C00000"/>
                            </a:solidFill>
                            <a:latin typeface="Cambria Math" panose="02040503050406030204" pitchFamily="18" charset="0"/>
                          </a:rPr>
                          <m:t>A</m:t>
                        </m:r>
                      </m:e>
                      <m:sub>
                        <m:r>
                          <a:rPr lang="en-US" altLang="ko-KR" sz="1400" b="1" i="1">
                            <a:solidFill>
                              <a:srgbClr val="C00000"/>
                            </a:solidFill>
                            <a:latin typeface="Cambria Math" panose="02040503050406030204" pitchFamily="18" charset="0"/>
                          </a:rPr>
                          <m:t>𝒕</m:t>
                        </m:r>
                      </m:sub>
                    </m:sSub>
                  </m:oMath>
                </a14:m>
                <a:r>
                  <a:rPr lang="en-US" altLang="ko-KR" sz="1400" b="1" dirty="0">
                    <a:solidFill>
                      <a:srgbClr val="C00000"/>
                    </a:solidFill>
                  </a:rPr>
                  <a:t>, </a:t>
                </a:r>
                <a14:m>
                  <m:oMath xmlns:m="http://schemas.openxmlformats.org/officeDocument/2006/math">
                    <m:sSub>
                      <m:sSubPr>
                        <m:ctrlPr>
                          <a:rPr lang="en-US" altLang="ko-KR" sz="1400" b="1" i="1">
                            <a:solidFill>
                              <a:srgbClr val="C00000"/>
                            </a:solidFill>
                            <a:latin typeface="Cambria Math" panose="02040503050406030204" pitchFamily="18" charset="0"/>
                          </a:rPr>
                        </m:ctrlPr>
                      </m:sSubPr>
                      <m:e>
                        <m:r>
                          <a:rPr lang="en-US" altLang="ko-KR" sz="1400" b="1" i="1" smtClean="0">
                            <a:solidFill>
                              <a:srgbClr val="C00000"/>
                            </a:solidFill>
                            <a:latin typeface="Cambria Math" panose="02040503050406030204" pitchFamily="18" charset="0"/>
                          </a:rPr>
                          <m:t>𝑹</m:t>
                        </m:r>
                      </m:e>
                      <m:sub>
                        <m:r>
                          <a:rPr lang="en-US" altLang="ko-KR" sz="1400" b="1" i="1">
                            <a:solidFill>
                              <a:srgbClr val="C00000"/>
                            </a:solidFill>
                            <a:latin typeface="Cambria Math" panose="02040503050406030204" pitchFamily="18" charset="0"/>
                          </a:rPr>
                          <m:t>𝒕</m:t>
                        </m:r>
                        <m:r>
                          <a:rPr lang="en-US" altLang="ko-KR" sz="1400" b="1" i="1" smtClean="0">
                            <a:solidFill>
                              <a:srgbClr val="C00000"/>
                            </a:solidFill>
                            <a:latin typeface="Cambria Math" panose="02040503050406030204" pitchFamily="18" charset="0"/>
                          </a:rPr>
                          <m:t>+</m:t>
                        </m:r>
                        <m:r>
                          <a:rPr lang="en-US" altLang="ko-KR" sz="1400" b="1" i="1" smtClean="0">
                            <a:solidFill>
                              <a:srgbClr val="C00000"/>
                            </a:solidFill>
                            <a:latin typeface="Cambria Math" panose="02040503050406030204" pitchFamily="18" charset="0"/>
                          </a:rPr>
                          <m:t>𝟏</m:t>
                        </m:r>
                      </m:sub>
                    </m:sSub>
                    <m:r>
                      <a:rPr lang="en-US" altLang="ko-KR" sz="1400" b="1" i="1">
                        <a:solidFill>
                          <a:srgbClr val="C00000"/>
                        </a:solidFill>
                        <a:latin typeface="Cambria Math" panose="02040503050406030204" pitchFamily="18" charset="0"/>
                      </a:rPr>
                      <m:t>,</m:t>
                    </m:r>
                    <m:sSub>
                      <m:sSubPr>
                        <m:ctrlPr>
                          <a:rPr lang="en-US" altLang="ko-KR" sz="1400" b="1" i="1">
                            <a:solidFill>
                              <a:srgbClr val="C00000"/>
                            </a:solidFill>
                            <a:latin typeface="Cambria Math" panose="02040503050406030204" pitchFamily="18" charset="0"/>
                          </a:rPr>
                        </m:ctrlPr>
                      </m:sSubPr>
                      <m:e>
                        <m:r>
                          <m:rPr>
                            <m:nor/>
                          </m:rPr>
                          <a:rPr lang="en-US" altLang="ko-KR" sz="1400" b="1">
                            <a:solidFill>
                              <a:srgbClr val="C00000"/>
                            </a:solidFill>
                            <a:latin typeface="Cambria Math" panose="02040503050406030204" pitchFamily="18" charset="0"/>
                          </a:rPr>
                          <m:t>S</m:t>
                        </m:r>
                      </m:e>
                      <m:sub>
                        <m:r>
                          <a:rPr lang="en-US" altLang="ko-KR" sz="1400" b="1" i="1">
                            <a:solidFill>
                              <a:srgbClr val="C00000"/>
                            </a:solidFill>
                            <a:latin typeface="Cambria Math" panose="02040503050406030204" pitchFamily="18" charset="0"/>
                          </a:rPr>
                          <m:t>𝒕</m:t>
                        </m:r>
                        <m:r>
                          <a:rPr lang="en-US" altLang="ko-KR" sz="1400" b="1" i="1" smtClean="0">
                            <a:solidFill>
                              <a:srgbClr val="C00000"/>
                            </a:solidFill>
                            <a:latin typeface="Cambria Math" panose="02040503050406030204" pitchFamily="18" charset="0"/>
                          </a:rPr>
                          <m:t>+</m:t>
                        </m:r>
                        <m:r>
                          <a:rPr lang="en-US" altLang="ko-KR" sz="1400" b="1" i="1" smtClean="0">
                            <a:solidFill>
                              <a:srgbClr val="C00000"/>
                            </a:solidFill>
                            <a:latin typeface="Cambria Math" panose="02040503050406030204" pitchFamily="18" charset="0"/>
                          </a:rPr>
                          <m:t>𝟏</m:t>
                        </m:r>
                      </m:sub>
                    </m:sSub>
                  </m:oMath>
                </a14:m>
                <a:r>
                  <a:rPr lang="en-US" altLang="ko-KR" sz="1400" b="1" dirty="0">
                    <a:solidFill>
                      <a:srgbClr val="C00000"/>
                    </a:solidFill>
                  </a:rPr>
                  <a:t>] </a:t>
                </a:r>
                <a:endParaRPr lang="ko-KR" altLang="en-US" sz="1400" dirty="0">
                  <a:solidFill>
                    <a:srgbClr val="C00000"/>
                  </a:solidFill>
                </a:endParaRPr>
              </a:p>
            </p:txBody>
          </p:sp>
        </mc:Choice>
        <mc:Fallback xmlns="">
          <p:sp>
            <p:nvSpPr>
              <p:cNvPr id="16" name="TextBox 15">
                <a:extLst>
                  <a:ext uri="{FF2B5EF4-FFF2-40B4-BE49-F238E27FC236}">
                    <a16:creationId xmlns:a16="http://schemas.microsoft.com/office/drawing/2014/main" id="{4D63A614-B061-495E-A13B-DD006420E0DE}"/>
                  </a:ext>
                </a:extLst>
              </p:cNvPr>
              <p:cNvSpPr txBox="1">
                <a:spLocks noRot="1" noChangeAspect="1" noMove="1" noResize="1" noEditPoints="1" noAdjustHandles="1" noChangeArrowheads="1" noChangeShapeType="1" noTextEdit="1"/>
              </p:cNvSpPr>
              <p:nvPr/>
            </p:nvSpPr>
            <p:spPr>
              <a:xfrm>
                <a:off x="3806298" y="5655486"/>
                <a:ext cx="1577339" cy="307777"/>
              </a:xfrm>
              <a:prstGeom prst="rect">
                <a:avLst/>
              </a:prstGeom>
              <a:blipFill>
                <a:blip r:embed="rId7"/>
                <a:stretch>
                  <a:fillRect l="-1158" t="-4000" r="-3475" b="-20000"/>
                </a:stretch>
              </a:blipFill>
            </p:spPr>
            <p:txBody>
              <a:bodyPr/>
              <a:lstStyle/>
              <a:p>
                <a:r>
                  <a:rPr lang="ko-KR" altLang="en-US">
                    <a:noFill/>
                  </a:rPr>
                  <a:t> </a:t>
                </a:r>
              </a:p>
            </p:txBody>
          </p:sp>
        </mc:Fallback>
      </mc:AlternateContent>
      <p:sp>
        <p:nvSpPr>
          <p:cNvPr id="18" name="TextBox 17">
            <a:extLst>
              <a:ext uri="{FF2B5EF4-FFF2-40B4-BE49-F238E27FC236}">
                <a16:creationId xmlns:a16="http://schemas.microsoft.com/office/drawing/2014/main" id="{353CD9E4-CB64-46F7-94DB-9E4073B40016}"/>
              </a:ext>
            </a:extLst>
          </p:cNvPr>
          <p:cNvSpPr txBox="1"/>
          <p:nvPr/>
        </p:nvSpPr>
        <p:spPr>
          <a:xfrm>
            <a:off x="7592107" y="6410740"/>
            <a:ext cx="2792752" cy="261610"/>
          </a:xfrm>
          <a:prstGeom prst="rect">
            <a:avLst/>
          </a:prstGeom>
          <a:noFill/>
        </p:spPr>
        <p:txBody>
          <a:bodyPr wrap="none" rtlCol="0">
            <a:spAutoFit/>
          </a:bodyPr>
          <a:lstStyle/>
          <a:p>
            <a:pPr algn="ctr"/>
            <a:r>
              <a:rPr lang="en-US" altLang="ko-KR" sz="1100" b="1" dirty="0">
                <a:solidFill>
                  <a:srgbClr val="C00000"/>
                </a:solidFill>
              </a:rPr>
              <a:t>“Q-Learning” </a:t>
            </a:r>
            <a:r>
              <a:rPr lang="ko-KR" altLang="en-US" sz="1100" b="1" dirty="0">
                <a:solidFill>
                  <a:srgbClr val="C00000"/>
                </a:solidFill>
              </a:rPr>
              <a:t>에서 </a:t>
            </a:r>
            <a:r>
              <a:rPr lang="en-US" altLang="ko-KR" sz="1100" b="1" dirty="0">
                <a:solidFill>
                  <a:srgbClr val="C00000"/>
                </a:solidFill>
              </a:rPr>
              <a:t>Q-function</a:t>
            </a:r>
            <a:r>
              <a:rPr lang="ko-KR" altLang="en-US" sz="1100" b="1" dirty="0">
                <a:solidFill>
                  <a:srgbClr val="C00000"/>
                </a:solidFill>
              </a:rPr>
              <a:t> 업데이트</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9BDFC73-D292-442D-8E31-D6F8C11B7FAE}"/>
                  </a:ext>
                </a:extLst>
              </p:cNvPr>
              <p:cNvSpPr txBox="1"/>
              <p:nvPr/>
            </p:nvSpPr>
            <p:spPr>
              <a:xfrm>
                <a:off x="6243231" y="5906876"/>
                <a:ext cx="6091924" cy="454740"/>
              </a:xfrm>
              <a:prstGeom prst="rect">
                <a:avLst/>
              </a:prstGeom>
              <a:noFill/>
            </p:spPr>
            <p:txBody>
              <a:bodyPr wrap="none" rtlCol="0">
                <a:spAutoFit/>
              </a:bodyPr>
              <a:lstStyle/>
              <a:p>
                <a14:m>
                  <m:oMath xmlns:m="http://schemas.openxmlformats.org/officeDocument/2006/math">
                    <m:r>
                      <m:rPr>
                        <m:nor/>
                      </m:rPr>
                      <a:rPr lang="en-US" altLang="ko-KR" b="1" smtClean="0">
                        <a:latin typeface="Cambria Math" panose="02040503050406030204" pitchFamily="18" charset="0"/>
                      </a:rPr>
                      <m:t>Q</m:t>
                    </m:r>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i="0" smtClean="0">
                            <a:latin typeface="Cambria Math" panose="02040503050406030204" pitchFamily="18" charset="0"/>
                          </a:rPr>
                          <m:t>S</m:t>
                        </m:r>
                      </m:e>
                      <m:sub>
                        <m:r>
                          <a:rPr lang="en-US" altLang="ko-KR" b="1" i="1" smtClean="0">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i="0" smtClean="0">
                            <a:latin typeface="Cambria Math" panose="02040503050406030204" pitchFamily="18" charset="0"/>
                          </a:rPr>
                          <m:t>A</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r>
                      <m:rPr>
                        <m:nor/>
                      </m:rPr>
                      <a:rPr lang="en-US" altLang="ko-KR" b="1" i="0" smtClean="0">
                        <a:latin typeface="Cambria Math" panose="02040503050406030204" pitchFamily="18" charset="0"/>
                      </a:rPr>
                      <m:t> </m:t>
                    </m:r>
                    <m:r>
                      <a:rPr lang="en-US" altLang="ko-KR" b="1" i="1" smtClean="0">
                        <a:latin typeface="Cambria Math" panose="02040503050406030204" pitchFamily="18" charset="0"/>
                        <a:ea typeface="Cambria Math" panose="02040503050406030204" pitchFamily="18" charset="0"/>
                      </a:rPr>
                      <m:t>←</m:t>
                    </m:r>
                    <m:r>
                      <m:rPr>
                        <m:nor/>
                      </m:rPr>
                      <a:rPr lang="en-US" altLang="ko-KR" b="1">
                        <a:latin typeface="Cambria Math" panose="02040503050406030204" pitchFamily="18" charset="0"/>
                      </a:rPr>
                      <m:t>Q</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A</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 +</a:t>
                </a:r>
                <a14:m>
                  <m:oMath xmlns:m="http://schemas.openxmlformats.org/officeDocument/2006/math">
                    <m:r>
                      <a:rPr lang="ko-KR" altLang="en-US" b="1" i="1" dirty="0" smtClean="0">
                        <a:latin typeface="Cambria Math" panose="02040503050406030204" pitchFamily="18" charset="0"/>
                        <a:ea typeface="Cambria Math" panose="02040503050406030204" pitchFamily="18" charset="0"/>
                      </a:rPr>
                      <m:t>𝜶</m:t>
                    </m:r>
                  </m:oMath>
                </a14:m>
                <a:r>
                  <a:rPr lang="en-US" altLang="ko-KR" b="1" dirty="0">
                    <a:solidFill>
                      <a:schemeClr val="tx1"/>
                    </a:solidFill>
                  </a:rPr>
                  <a:t>(</a:t>
                </a:r>
                <a14:m>
                  <m:oMath xmlns:m="http://schemas.openxmlformats.org/officeDocument/2006/math">
                    <m:r>
                      <a:rPr lang="en-US" altLang="ko-KR" b="1" i="1" smtClean="0">
                        <a:solidFill>
                          <a:srgbClr val="C00000"/>
                        </a:solidFill>
                        <a:latin typeface="Cambria Math" panose="02040503050406030204" pitchFamily="18" charset="0"/>
                      </a:rPr>
                      <m:t>𝑹</m:t>
                    </m:r>
                    <m:r>
                      <a:rPr lang="en-US" altLang="ko-KR" b="1" i="0" smtClean="0">
                        <a:solidFill>
                          <a:srgbClr val="C00000"/>
                        </a:solidFill>
                        <a:latin typeface="Cambria Math" panose="02040503050406030204" pitchFamily="18" charset="0"/>
                      </a:rPr>
                      <m:t>+</m:t>
                    </m:r>
                    <m:r>
                      <a:rPr lang="ko-KR" altLang="en-US" b="1" i="1" smtClean="0">
                        <a:solidFill>
                          <a:srgbClr val="C00000"/>
                        </a:solidFill>
                        <a:latin typeface="Cambria Math" panose="02040503050406030204" pitchFamily="18" charset="0"/>
                      </a:rPr>
                      <m:t>𝜸</m:t>
                    </m:r>
                    <m:func>
                      <m:funcPr>
                        <m:ctrlPr>
                          <a:rPr lang="en-US" altLang="ko-KR" b="1" i="1" dirty="0">
                            <a:solidFill>
                              <a:srgbClr val="C00000"/>
                            </a:solidFill>
                            <a:latin typeface="Cambria Math" panose="02040503050406030204" pitchFamily="18" charset="0"/>
                          </a:rPr>
                        </m:ctrlPr>
                      </m:funcPr>
                      <m:fName>
                        <m:limLow>
                          <m:limLowPr>
                            <m:ctrlPr>
                              <a:rPr lang="en-US" altLang="ko-KR" b="1" i="1" dirty="0">
                                <a:solidFill>
                                  <a:srgbClr val="C00000"/>
                                </a:solidFill>
                                <a:latin typeface="Cambria Math" panose="02040503050406030204" pitchFamily="18" charset="0"/>
                              </a:rPr>
                            </m:ctrlPr>
                          </m:limLowPr>
                          <m:e>
                            <m:r>
                              <m:rPr>
                                <m:sty m:val="p"/>
                              </m:rPr>
                              <a:rPr lang="en-US" altLang="ko-KR" dirty="0">
                                <a:solidFill>
                                  <a:srgbClr val="C00000"/>
                                </a:solidFill>
                                <a:latin typeface="Cambria Math" panose="02040503050406030204" pitchFamily="18" charset="0"/>
                              </a:rPr>
                              <m:t>max</m:t>
                            </m:r>
                          </m:e>
                          <m:lim>
                            <m:r>
                              <m:rPr>
                                <m:nor/>
                              </m:rPr>
                              <a:rPr lang="en-US" altLang="ko-KR" dirty="0">
                                <a:solidFill>
                                  <a:srgbClr val="C00000"/>
                                </a:solidFill>
                              </a:rPr>
                              <m:t>a</m:t>
                            </m:r>
                            <m:r>
                              <a:rPr lang="en-US" altLang="ko-KR" b="0" i="1" dirty="0" smtClean="0">
                                <a:solidFill>
                                  <a:srgbClr val="C00000"/>
                                </a:solidFill>
                                <a:latin typeface="Cambria Math" panose="02040503050406030204" pitchFamily="18" charset="0"/>
                              </a:rPr>
                              <m:t>′</m:t>
                            </m:r>
                          </m:lim>
                        </m:limLow>
                      </m:fName>
                      <m:e>
                        <m:r>
                          <m:rPr>
                            <m:nor/>
                          </m:rPr>
                          <a:rPr lang="en-US" altLang="ko-KR" b="1">
                            <a:solidFill>
                              <a:srgbClr val="C00000"/>
                            </a:solidFill>
                            <a:latin typeface="Cambria Math" panose="02040503050406030204" pitchFamily="18" charset="0"/>
                          </a:rPr>
                          <m:t>Q</m:t>
                        </m:r>
                        <m:r>
                          <a:rPr lang="en-US" altLang="ko-KR" b="1" i="1">
                            <a:solidFill>
                              <a:srgbClr val="C00000"/>
                            </a:solidFill>
                            <a:latin typeface="Cambria Math" panose="02040503050406030204" pitchFamily="18" charset="0"/>
                          </a:rPr>
                          <m:t>(</m:t>
                        </m:r>
                        <m:sSub>
                          <m:sSubPr>
                            <m:ctrlPr>
                              <a:rPr lang="en-US" altLang="ko-KR" b="1" i="1">
                                <a:solidFill>
                                  <a:srgbClr val="C00000"/>
                                </a:solidFill>
                                <a:latin typeface="Cambria Math" panose="02040503050406030204" pitchFamily="18" charset="0"/>
                              </a:rPr>
                            </m:ctrlPr>
                          </m:sSubPr>
                          <m:e>
                            <m:r>
                              <m:rPr>
                                <m:nor/>
                              </m:rPr>
                              <a:rPr lang="en-US" altLang="ko-KR" b="1">
                                <a:solidFill>
                                  <a:srgbClr val="C00000"/>
                                </a:solidFill>
                                <a:latin typeface="Cambria Math" panose="02040503050406030204" pitchFamily="18" charset="0"/>
                              </a:rPr>
                              <m:t>S</m:t>
                            </m:r>
                          </m:e>
                          <m:sub>
                            <m:r>
                              <a:rPr lang="en-US" altLang="ko-KR" b="1" i="1">
                                <a:solidFill>
                                  <a:srgbClr val="C00000"/>
                                </a:solidFill>
                                <a:latin typeface="Cambria Math" panose="02040503050406030204" pitchFamily="18" charset="0"/>
                              </a:rPr>
                              <m:t>𝒕</m:t>
                            </m:r>
                            <m:r>
                              <a:rPr lang="en-US" altLang="ko-KR" b="1" i="1">
                                <a:solidFill>
                                  <a:srgbClr val="C00000"/>
                                </a:solidFill>
                                <a:latin typeface="Cambria Math" panose="02040503050406030204" pitchFamily="18" charset="0"/>
                              </a:rPr>
                              <m:t>+</m:t>
                            </m:r>
                            <m:r>
                              <a:rPr lang="en-US" altLang="ko-KR" b="1" i="1">
                                <a:solidFill>
                                  <a:srgbClr val="C00000"/>
                                </a:solidFill>
                                <a:latin typeface="Cambria Math" panose="02040503050406030204" pitchFamily="18" charset="0"/>
                              </a:rPr>
                              <m:t>𝟏</m:t>
                            </m:r>
                          </m:sub>
                        </m:sSub>
                        <m:r>
                          <a:rPr lang="en-US" altLang="ko-KR" b="1" i="1">
                            <a:solidFill>
                              <a:srgbClr val="C00000"/>
                            </a:solidFill>
                            <a:latin typeface="Cambria Math" panose="02040503050406030204" pitchFamily="18" charset="0"/>
                          </a:rPr>
                          <m:t>,</m:t>
                        </m:r>
                        <m:r>
                          <m:rPr>
                            <m:nor/>
                          </m:rPr>
                          <a:rPr lang="en-US" altLang="ko-KR" dirty="0">
                            <a:solidFill>
                              <a:srgbClr val="C00000"/>
                            </a:solidFill>
                          </a:rPr>
                          <m:t>a</m:t>
                        </m:r>
                        <m:r>
                          <a:rPr lang="en-US" altLang="ko-KR" b="1" i="1">
                            <a:solidFill>
                              <a:srgbClr val="C00000"/>
                            </a:solidFill>
                            <a:latin typeface="Cambria Math" panose="02040503050406030204" pitchFamily="18" charset="0"/>
                          </a:rPr>
                          <m:t>′)</m:t>
                        </m:r>
                      </m:e>
                    </m:func>
                    <m:r>
                      <a:rPr lang="en-US" altLang="ko-KR" b="1" i="0" dirty="0" smtClean="0">
                        <a:latin typeface="Cambria Math" panose="02040503050406030204" pitchFamily="18" charset="0"/>
                      </a:rPr>
                      <m:t>−</m:t>
                    </m:r>
                    <m:r>
                      <m:rPr>
                        <m:nor/>
                      </m:rPr>
                      <a:rPr lang="en-US" altLang="ko-KR" b="1">
                        <a:latin typeface="Cambria Math" panose="02040503050406030204" pitchFamily="18" charset="0"/>
                      </a:rPr>
                      <m:t>Q</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A</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a:t>
                </a:r>
                <a:endParaRPr lang="ko-KR" altLang="en-US" b="1" dirty="0">
                  <a:solidFill>
                    <a:schemeClr val="tx1"/>
                  </a:solidFill>
                </a:endParaRPr>
              </a:p>
            </p:txBody>
          </p:sp>
        </mc:Choice>
        <mc:Fallback xmlns="">
          <p:sp>
            <p:nvSpPr>
              <p:cNvPr id="24" name="TextBox 23">
                <a:extLst>
                  <a:ext uri="{FF2B5EF4-FFF2-40B4-BE49-F238E27FC236}">
                    <a16:creationId xmlns:a16="http://schemas.microsoft.com/office/drawing/2014/main" id="{F9BDFC73-D292-442D-8E31-D6F8C11B7FAE}"/>
                  </a:ext>
                </a:extLst>
              </p:cNvPr>
              <p:cNvSpPr txBox="1">
                <a:spLocks noRot="1" noChangeAspect="1" noMove="1" noResize="1" noEditPoints="1" noAdjustHandles="1" noChangeArrowheads="1" noChangeShapeType="1" noTextEdit="1"/>
              </p:cNvSpPr>
              <p:nvPr/>
            </p:nvSpPr>
            <p:spPr>
              <a:xfrm>
                <a:off x="6243231" y="5906876"/>
                <a:ext cx="6091924" cy="454740"/>
              </a:xfrm>
              <a:prstGeom prst="rect">
                <a:avLst/>
              </a:prstGeom>
              <a:blipFill>
                <a:blip r:embed="rId8"/>
                <a:stretch>
                  <a:fillRect l="-200" t="-9333" b="-266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AB52E8E-E934-4160-A269-FB88DCDFB6D1}"/>
              </a:ext>
            </a:extLst>
          </p:cNvPr>
          <p:cNvSpPr txBox="1"/>
          <p:nvPr/>
        </p:nvSpPr>
        <p:spPr>
          <a:xfrm>
            <a:off x="7592107" y="5080628"/>
            <a:ext cx="2496196" cy="261610"/>
          </a:xfrm>
          <a:prstGeom prst="rect">
            <a:avLst/>
          </a:prstGeom>
          <a:noFill/>
        </p:spPr>
        <p:txBody>
          <a:bodyPr wrap="none" rtlCol="0">
            <a:spAutoFit/>
          </a:bodyPr>
          <a:lstStyle/>
          <a:p>
            <a:pPr algn="ctr"/>
            <a:r>
              <a:rPr lang="en-US" altLang="ko-KR" sz="1100" b="1" dirty="0">
                <a:solidFill>
                  <a:srgbClr val="C00000"/>
                </a:solidFill>
              </a:rPr>
              <a:t>“SARSA” </a:t>
            </a:r>
            <a:r>
              <a:rPr lang="ko-KR" altLang="en-US" sz="1100" b="1" dirty="0">
                <a:solidFill>
                  <a:srgbClr val="C00000"/>
                </a:solidFill>
              </a:rPr>
              <a:t>에서 </a:t>
            </a:r>
            <a:r>
              <a:rPr lang="en-US" altLang="ko-KR" sz="1100" b="1" dirty="0">
                <a:solidFill>
                  <a:srgbClr val="C00000"/>
                </a:solidFill>
              </a:rPr>
              <a:t>Q-function</a:t>
            </a:r>
            <a:r>
              <a:rPr lang="ko-KR" altLang="en-US" sz="1100" b="1" dirty="0">
                <a:solidFill>
                  <a:srgbClr val="C00000"/>
                </a:solidFill>
              </a:rPr>
              <a:t> 업데이트</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B7A9298-C940-48EE-93D6-BD2F21E516AB}"/>
                  </a:ext>
                </a:extLst>
              </p:cNvPr>
              <p:cNvSpPr txBox="1"/>
              <p:nvPr/>
            </p:nvSpPr>
            <p:spPr>
              <a:xfrm>
                <a:off x="6243231" y="4703465"/>
                <a:ext cx="5719643" cy="369332"/>
              </a:xfrm>
              <a:prstGeom prst="rect">
                <a:avLst/>
              </a:prstGeom>
              <a:noFill/>
            </p:spPr>
            <p:txBody>
              <a:bodyPr wrap="none" rtlCol="0">
                <a:spAutoFit/>
              </a:bodyPr>
              <a:lstStyle/>
              <a:p>
                <a14:m>
                  <m:oMath xmlns:m="http://schemas.openxmlformats.org/officeDocument/2006/math">
                    <m:r>
                      <m:rPr>
                        <m:nor/>
                      </m:rPr>
                      <a:rPr lang="en-US" altLang="ko-KR" b="1" smtClean="0">
                        <a:latin typeface="Cambria Math" panose="02040503050406030204" pitchFamily="18" charset="0"/>
                      </a:rPr>
                      <m:t>Q</m:t>
                    </m:r>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i="0" smtClean="0">
                            <a:latin typeface="Cambria Math" panose="02040503050406030204" pitchFamily="18" charset="0"/>
                          </a:rPr>
                          <m:t>S</m:t>
                        </m:r>
                      </m:e>
                      <m:sub>
                        <m:r>
                          <a:rPr lang="en-US" altLang="ko-KR" b="1" i="1" smtClean="0">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i="0" smtClean="0">
                            <a:latin typeface="Cambria Math" panose="02040503050406030204" pitchFamily="18" charset="0"/>
                          </a:rPr>
                          <m:t>A</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r>
                      <m:rPr>
                        <m:nor/>
                      </m:rPr>
                      <a:rPr lang="en-US" altLang="ko-KR" b="1" i="0" smtClean="0">
                        <a:latin typeface="Cambria Math" panose="02040503050406030204" pitchFamily="18" charset="0"/>
                      </a:rPr>
                      <m:t> </m:t>
                    </m:r>
                    <m:r>
                      <a:rPr lang="en-US" altLang="ko-KR" b="1" i="1" smtClean="0">
                        <a:latin typeface="Cambria Math" panose="02040503050406030204" pitchFamily="18" charset="0"/>
                        <a:ea typeface="Cambria Math" panose="02040503050406030204" pitchFamily="18" charset="0"/>
                      </a:rPr>
                      <m:t>←</m:t>
                    </m:r>
                    <m:r>
                      <m:rPr>
                        <m:nor/>
                      </m:rPr>
                      <a:rPr lang="en-US" altLang="ko-KR" b="1">
                        <a:latin typeface="Cambria Math" panose="02040503050406030204" pitchFamily="18" charset="0"/>
                      </a:rPr>
                      <m:t>Q</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A</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a:t>
                </a:r>
                <a14:m>
                  <m:oMath xmlns:m="http://schemas.openxmlformats.org/officeDocument/2006/math">
                    <m:r>
                      <a:rPr lang="ko-KR" altLang="en-US" b="1" i="1" dirty="0" smtClean="0">
                        <a:latin typeface="Cambria Math" panose="02040503050406030204" pitchFamily="18" charset="0"/>
                        <a:ea typeface="Cambria Math" panose="02040503050406030204" pitchFamily="18" charset="0"/>
                      </a:rPr>
                      <m:t>𝜶</m:t>
                    </m:r>
                  </m:oMath>
                </a14:m>
                <a:r>
                  <a:rPr lang="en-US" altLang="ko-KR" b="1" dirty="0">
                    <a:solidFill>
                      <a:schemeClr val="tx1"/>
                    </a:solidFill>
                  </a:rPr>
                  <a:t>(</a:t>
                </a:r>
                <a14:m>
                  <m:oMath xmlns:m="http://schemas.openxmlformats.org/officeDocument/2006/math">
                    <m:r>
                      <a:rPr lang="en-US" altLang="ko-KR" b="1" i="1" smtClean="0">
                        <a:solidFill>
                          <a:srgbClr val="C00000"/>
                        </a:solidFill>
                        <a:latin typeface="Cambria Math" panose="02040503050406030204" pitchFamily="18" charset="0"/>
                      </a:rPr>
                      <m:t>𝑹</m:t>
                    </m:r>
                    <m:r>
                      <a:rPr lang="en-US" altLang="ko-KR" b="1" i="0" smtClean="0">
                        <a:solidFill>
                          <a:srgbClr val="C00000"/>
                        </a:solidFill>
                        <a:latin typeface="Cambria Math" panose="02040503050406030204" pitchFamily="18" charset="0"/>
                      </a:rPr>
                      <m:t>+</m:t>
                    </m:r>
                    <m:r>
                      <a:rPr lang="ko-KR" altLang="en-US" b="1" i="1">
                        <a:solidFill>
                          <a:srgbClr val="C00000"/>
                        </a:solidFill>
                        <a:latin typeface="Cambria Math" panose="02040503050406030204" pitchFamily="18" charset="0"/>
                      </a:rPr>
                      <m:t>𝜸</m:t>
                    </m:r>
                    <m:r>
                      <m:rPr>
                        <m:nor/>
                      </m:rPr>
                      <a:rPr lang="en-US" altLang="ko-KR" b="1">
                        <a:solidFill>
                          <a:srgbClr val="C00000"/>
                        </a:solidFill>
                        <a:latin typeface="Cambria Math" panose="02040503050406030204" pitchFamily="18" charset="0"/>
                      </a:rPr>
                      <m:t>Q</m:t>
                    </m:r>
                    <m:r>
                      <a:rPr lang="en-US" altLang="ko-KR" b="1" i="1">
                        <a:solidFill>
                          <a:srgbClr val="C00000"/>
                        </a:solidFill>
                        <a:latin typeface="Cambria Math" panose="02040503050406030204" pitchFamily="18" charset="0"/>
                      </a:rPr>
                      <m:t>(</m:t>
                    </m:r>
                    <m:sSub>
                      <m:sSubPr>
                        <m:ctrlPr>
                          <a:rPr lang="en-US" altLang="ko-KR" b="1" i="1">
                            <a:solidFill>
                              <a:srgbClr val="C00000"/>
                            </a:solidFill>
                            <a:latin typeface="Cambria Math" panose="02040503050406030204" pitchFamily="18" charset="0"/>
                          </a:rPr>
                        </m:ctrlPr>
                      </m:sSubPr>
                      <m:e>
                        <m:r>
                          <m:rPr>
                            <m:nor/>
                          </m:rPr>
                          <a:rPr lang="en-US" altLang="ko-KR" b="1">
                            <a:solidFill>
                              <a:srgbClr val="C00000"/>
                            </a:solidFill>
                            <a:latin typeface="Cambria Math" panose="02040503050406030204" pitchFamily="18" charset="0"/>
                          </a:rPr>
                          <m:t>S</m:t>
                        </m:r>
                      </m:e>
                      <m:sub>
                        <m:r>
                          <a:rPr lang="en-US" altLang="ko-KR" b="1" i="1">
                            <a:solidFill>
                              <a:srgbClr val="C00000"/>
                            </a:solidFill>
                            <a:latin typeface="Cambria Math" panose="02040503050406030204" pitchFamily="18" charset="0"/>
                          </a:rPr>
                          <m:t>𝒕</m:t>
                        </m:r>
                        <m:r>
                          <a:rPr lang="en-US" altLang="ko-KR" b="1" i="1" smtClean="0">
                            <a:solidFill>
                              <a:srgbClr val="C00000"/>
                            </a:solidFill>
                            <a:latin typeface="Cambria Math" panose="02040503050406030204" pitchFamily="18" charset="0"/>
                          </a:rPr>
                          <m:t>+</m:t>
                        </m:r>
                        <m:r>
                          <a:rPr lang="en-US" altLang="ko-KR" b="1" i="1" smtClean="0">
                            <a:solidFill>
                              <a:srgbClr val="C00000"/>
                            </a:solidFill>
                            <a:latin typeface="Cambria Math" panose="02040503050406030204" pitchFamily="18" charset="0"/>
                          </a:rPr>
                          <m:t>𝟏</m:t>
                        </m:r>
                      </m:sub>
                    </m:sSub>
                    <m:r>
                      <a:rPr lang="en-US" altLang="ko-KR" b="1" i="1" smtClean="0">
                        <a:solidFill>
                          <a:srgbClr val="C00000"/>
                        </a:solidFill>
                        <a:latin typeface="Cambria Math" panose="02040503050406030204" pitchFamily="18" charset="0"/>
                      </a:rPr>
                      <m:t>,</m:t>
                    </m:r>
                    <m:sSub>
                      <m:sSubPr>
                        <m:ctrlPr>
                          <a:rPr lang="en-US" altLang="ko-KR" b="1" i="1" smtClean="0">
                            <a:solidFill>
                              <a:srgbClr val="C00000"/>
                            </a:solidFill>
                            <a:latin typeface="Cambria Math" panose="02040503050406030204" pitchFamily="18" charset="0"/>
                          </a:rPr>
                        </m:ctrlPr>
                      </m:sSubPr>
                      <m:e>
                        <m:r>
                          <m:rPr>
                            <m:nor/>
                          </m:rPr>
                          <a:rPr lang="en-US" altLang="ko-KR" b="1">
                            <a:solidFill>
                              <a:srgbClr val="C00000"/>
                            </a:solidFill>
                            <a:latin typeface="Cambria Math" panose="02040503050406030204" pitchFamily="18" charset="0"/>
                          </a:rPr>
                          <m:t>A</m:t>
                        </m:r>
                      </m:e>
                      <m:sub>
                        <m:r>
                          <a:rPr lang="en-US" altLang="ko-KR" b="1" i="1">
                            <a:solidFill>
                              <a:srgbClr val="C00000"/>
                            </a:solidFill>
                            <a:latin typeface="Cambria Math" panose="02040503050406030204" pitchFamily="18" charset="0"/>
                          </a:rPr>
                          <m:t>𝒕</m:t>
                        </m:r>
                        <m:r>
                          <a:rPr lang="en-US" altLang="ko-KR" b="1" i="1" smtClean="0">
                            <a:solidFill>
                              <a:srgbClr val="C00000"/>
                            </a:solidFill>
                            <a:latin typeface="Cambria Math" panose="02040503050406030204" pitchFamily="18" charset="0"/>
                          </a:rPr>
                          <m:t>+</m:t>
                        </m:r>
                        <m:r>
                          <a:rPr lang="en-US" altLang="ko-KR" b="1" i="1" smtClean="0">
                            <a:solidFill>
                              <a:srgbClr val="C00000"/>
                            </a:solidFill>
                            <a:latin typeface="Cambria Math" panose="02040503050406030204" pitchFamily="18" charset="0"/>
                          </a:rPr>
                          <m:t>𝟏</m:t>
                        </m:r>
                      </m:sub>
                    </m:sSub>
                    <m:r>
                      <a:rPr lang="en-US" altLang="ko-KR" b="1" i="1">
                        <a:solidFill>
                          <a:srgbClr val="C00000"/>
                        </a:solidFill>
                        <a:latin typeface="Cambria Math" panose="02040503050406030204" pitchFamily="18" charset="0"/>
                      </a:rPr>
                      <m:t>)</m:t>
                    </m:r>
                    <m:r>
                      <a:rPr lang="en-US" altLang="ko-KR" b="1" i="0" dirty="0" smtClean="0">
                        <a:latin typeface="Cambria Math" panose="02040503050406030204" pitchFamily="18" charset="0"/>
                      </a:rPr>
                      <m:t>−</m:t>
                    </m:r>
                    <m:r>
                      <m:rPr>
                        <m:nor/>
                      </m:rPr>
                      <a:rPr lang="en-US" altLang="ko-KR" b="1">
                        <a:latin typeface="Cambria Math" panose="02040503050406030204" pitchFamily="18" charset="0"/>
                      </a:rPr>
                      <m:t>Q</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A</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a:t>
                </a:r>
                <a:endParaRPr lang="ko-KR" altLang="en-US" b="1" dirty="0">
                  <a:solidFill>
                    <a:schemeClr val="tx1"/>
                  </a:solidFill>
                </a:endParaRPr>
              </a:p>
            </p:txBody>
          </p:sp>
        </mc:Choice>
        <mc:Fallback xmlns="">
          <p:sp>
            <p:nvSpPr>
              <p:cNvPr id="28" name="TextBox 27">
                <a:extLst>
                  <a:ext uri="{FF2B5EF4-FFF2-40B4-BE49-F238E27FC236}">
                    <a16:creationId xmlns:a16="http://schemas.microsoft.com/office/drawing/2014/main" id="{5B7A9298-C940-48EE-93D6-BD2F21E516AB}"/>
                  </a:ext>
                </a:extLst>
              </p:cNvPr>
              <p:cNvSpPr txBox="1">
                <a:spLocks noRot="1" noChangeAspect="1" noMove="1" noResize="1" noEditPoints="1" noAdjustHandles="1" noChangeArrowheads="1" noChangeShapeType="1" noTextEdit="1"/>
              </p:cNvSpPr>
              <p:nvPr/>
            </p:nvSpPr>
            <p:spPr>
              <a:xfrm>
                <a:off x="6243231" y="4703465"/>
                <a:ext cx="5719643" cy="369332"/>
              </a:xfrm>
              <a:prstGeom prst="rect">
                <a:avLst/>
              </a:prstGeom>
              <a:blipFill>
                <a:blip r:embed="rId9"/>
                <a:stretch>
                  <a:fillRect l="-213" t="-10000" r="-107" b="-26667"/>
                </a:stretch>
              </a:blipFill>
            </p:spPr>
            <p:txBody>
              <a:bodyPr/>
              <a:lstStyle/>
              <a:p>
                <a:r>
                  <a:rPr lang="ko-KR" altLang="en-US">
                    <a:noFill/>
                  </a:rPr>
                  <a:t> </a:t>
                </a:r>
              </a:p>
            </p:txBody>
          </p:sp>
        </mc:Fallback>
      </mc:AlternateContent>
      <p:sp>
        <p:nvSpPr>
          <p:cNvPr id="30" name="화살표: 위쪽/아래쪽 29">
            <a:extLst>
              <a:ext uri="{FF2B5EF4-FFF2-40B4-BE49-F238E27FC236}">
                <a16:creationId xmlns:a16="http://schemas.microsoft.com/office/drawing/2014/main" id="{A1B8B445-6C8C-4419-9E29-FDF1C355FDD4}"/>
              </a:ext>
            </a:extLst>
          </p:cNvPr>
          <p:cNvSpPr/>
          <p:nvPr/>
        </p:nvSpPr>
        <p:spPr>
          <a:xfrm>
            <a:off x="8931107" y="5370162"/>
            <a:ext cx="171945" cy="52206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8353502C-41EE-4CC6-A718-C533262BDD3F}"/>
              </a:ext>
            </a:extLst>
          </p:cNvPr>
          <p:cNvSpPr txBox="1"/>
          <p:nvPr/>
        </p:nvSpPr>
        <p:spPr>
          <a:xfrm>
            <a:off x="8131879" y="3812093"/>
            <a:ext cx="3932487" cy="430887"/>
          </a:xfrm>
          <a:prstGeom prst="rect">
            <a:avLst/>
          </a:prstGeom>
          <a:noFill/>
        </p:spPr>
        <p:txBody>
          <a:bodyPr wrap="none" rtlCol="0">
            <a:spAutoFit/>
          </a:bodyPr>
          <a:lstStyle/>
          <a:p>
            <a:r>
              <a:rPr lang="ko-KR" altLang="en-US" sz="1100" b="1" dirty="0">
                <a:solidFill>
                  <a:srgbClr val="C00000"/>
                </a:solidFill>
              </a:rPr>
              <a:t>실제 다음 상태 </a:t>
            </a:r>
            <a:r>
              <a:rPr lang="en-US" altLang="ko-KR" sz="1100" b="1" dirty="0">
                <a:solidFill>
                  <a:srgbClr val="C00000"/>
                </a:solidFill>
              </a:rPr>
              <a:t>s’</a:t>
            </a:r>
            <a:r>
              <a:rPr lang="ko-KR" altLang="en-US" sz="1100" b="1" dirty="0">
                <a:solidFill>
                  <a:srgbClr val="C00000"/>
                </a:solidFill>
              </a:rPr>
              <a:t>에서 다음 행동을 해보는 것이 아니라 </a:t>
            </a:r>
            <a:endParaRPr lang="en-US" altLang="ko-KR" sz="1100" b="1" dirty="0">
              <a:solidFill>
                <a:srgbClr val="C00000"/>
              </a:solidFill>
            </a:endParaRPr>
          </a:p>
          <a:p>
            <a:r>
              <a:rPr lang="ko-KR" altLang="en-US" sz="1100" b="1" dirty="0">
                <a:solidFill>
                  <a:srgbClr val="C00000"/>
                </a:solidFill>
              </a:rPr>
              <a:t>다음 상태 </a:t>
            </a:r>
            <a:r>
              <a:rPr lang="en-US" altLang="ko-KR" sz="1100" b="1" dirty="0">
                <a:solidFill>
                  <a:srgbClr val="C00000"/>
                </a:solidFill>
              </a:rPr>
              <a:t>s’</a:t>
            </a:r>
            <a:r>
              <a:rPr lang="ko-KR" altLang="en-US" sz="1100" b="1" dirty="0">
                <a:solidFill>
                  <a:srgbClr val="C00000"/>
                </a:solidFill>
              </a:rPr>
              <a:t>에서 가장 큰 큐함수를 가지고 업데이트하는 것</a:t>
            </a:r>
          </a:p>
        </p:txBody>
      </p:sp>
      <p:cxnSp>
        <p:nvCxnSpPr>
          <p:cNvPr id="47" name="연결선: 꺾임 46">
            <a:extLst>
              <a:ext uri="{FF2B5EF4-FFF2-40B4-BE49-F238E27FC236}">
                <a16:creationId xmlns:a16="http://schemas.microsoft.com/office/drawing/2014/main" id="{8CD2F88D-9457-4524-A974-011D66C6C3A0}"/>
              </a:ext>
            </a:extLst>
          </p:cNvPr>
          <p:cNvCxnSpPr>
            <a:cxnSpLocks/>
            <a:stCxn id="14" idx="0"/>
            <a:endCxn id="31" idx="2"/>
          </p:cNvCxnSpPr>
          <p:nvPr/>
        </p:nvCxnSpPr>
        <p:spPr>
          <a:xfrm rot="5400000" flipH="1" flipV="1">
            <a:off x="7740450" y="2244431"/>
            <a:ext cx="359124" cy="4356222"/>
          </a:xfrm>
          <a:prstGeom prst="bent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3" name="직사각형 52">
            <a:extLst>
              <a:ext uri="{FF2B5EF4-FFF2-40B4-BE49-F238E27FC236}">
                <a16:creationId xmlns:a16="http://schemas.microsoft.com/office/drawing/2014/main" id="{ADD6D72F-FC35-4BF0-8273-27F0E4F92577}"/>
              </a:ext>
            </a:extLst>
          </p:cNvPr>
          <p:cNvSpPr/>
          <p:nvPr/>
        </p:nvSpPr>
        <p:spPr>
          <a:xfrm>
            <a:off x="9463188" y="5963263"/>
            <a:ext cx="1479551" cy="393087"/>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5" name="TextBox 54">
            <a:extLst>
              <a:ext uri="{FF2B5EF4-FFF2-40B4-BE49-F238E27FC236}">
                <a16:creationId xmlns:a16="http://schemas.microsoft.com/office/drawing/2014/main" id="{CFAC0EF2-7FC7-45C1-BE23-74C0368799B8}"/>
              </a:ext>
            </a:extLst>
          </p:cNvPr>
          <p:cNvSpPr txBox="1"/>
          <p:nvPr/>
        </p:nvSpPr>
        <p:spPr>
          <a:xfrm>
            <a:off x="9335578" y="5681017"/>
            <a:ext cx="1734770" cy="261610"/>
          </a:xfrm>
          <a:prstGeom prst="rect">
            <a:avLst/>
          </a:prstGeom>
          <a:noFill/>
        </p:spPr>
        <p:txBody>
          <a:bodyPr wrap="none" rtlCol="0">
            <a:spAutoFit/>
          </a:bodyPr>
          <a:lstStyle/>
          <a:p>
            <a:pPr algn="ctr"/>
            <a:r>
              <a:rPr lang="en-US" altLang="ko-KR" sz="1100" b="1" dirty="0">
                <a:solidFill>
                  <a:srgbClr val="C00000"/>
                </a:solidFill>
              </a:rPr>
              <a:t>“Bellman </a:t>
            </a:r>
            <a:r>
              <a:rPr lang="ko-KR" altLang="en-US" sz="1100" b="1" dirty="0">
                <a:solidFill>
                  <a:srgbClr val="C00000"/>
                </a:solidFill>
              </a:rPr>
              <a:t>최적 방정식</a:t>
            </a:r>
            <a:r>
              <a:rPr lang="en-US" altLang="ko-KR" sz="1100" b="1" dirty="0">
                <a:solidFill>
                  <a:srgbClr val="C00000"/>
                </a:solidFill>
              </a:rPr>
              <a:t>＂</a:t>
            </a:r>
            <a:endParaRPr lang="ko-KR" altLang="en-US" sz="1100" b="1" dirty="0">
              <a:solidFill>
                <a:srgbClr val="C00000"/>
              </a:solidFill>
            </a:endParaRPr>
          </a:p>
        </p:txBody>
      </p:sp>
    </p:spTree>
    <p:extLst>
      <p:ext uri="{BB962C8B-B14F-4D97-AF65-F5344CB8AC3E}">
        <p14:creationId xmlns:p14="http://schemas.microsoft.com/office/powerpoint/2010/main" val="9029511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a:solidFill>
                  <a:schemeClr val="accent6">
                    <a:lumMod val="75000"/>
                  </a:schemeClr>
                </a:solidFill>
              </a:rPr>
              <a:t>정리</a:t>
            </a:r>
            <a:endParaRPr lang="en-US" altLang="ko-KR" b="1" dirty="0">
              <a:solidFill>
                <a:schemeClr val="accent6">
                  <a:lumMod val="75000"/>
                </a:schemeClr>
              </a:solidFill>
            </a:endParaRPr>
          </a:p>
        </p:txBody>
      </p:sp>
      <p:sp>
        <p:nvSpPr>
          <p:cNvPr id="10" name="TextBox 9">
            <a:extLst>
              <a:ext uri="{FF2B5EF4-FFF2-40B4-BE49-F238E27FC236}">
                <a16:creationId xmlns:a16="http://schemas.microsoft.com/office/drawing/2014/main" id="{A1D79B17-65F1-464E-95C7-7C061249B26F}"/>
              </a:ext>
            </a:extLst>
          </p:cNvPr>
          <p:cNvSpPr txBox="1"/>
          <p:nvPr/>
        </p:nvSpPr>
        <p:spPr>
          <a:xfrm>
            <a:off x="757212" y="1642888"/>
            <a:ext cx="11205662" cy="4524315"/>
          </a:xfrm>
          <a:prstGeom prst="rect">
            <a:avLst/>
          </a:prstGeom>
          <a:noFill/>
        </p:spPr>
        <p:txBody>
          <a:bodyPr wrap="square" rtlCol="0">
            <a:spAutoFit/>
          </a:bodyPr>
          <a:lstStyle/>
          <a:p>
            <a:pPr marL="342900" indent="-342900">
              <a:buFont typeface="Arial" panose="020B0604020202020204" pitchFamily="34" charset="0"/>
              <a:buChar char="•"/>
            </a:pPr>
            <a:r>
              <a:rPr lang="ko-KR" altLang="en-US" b="1" dirty="0"/>
              <a:t>강화학습과 정책 평가 </a:t>
            </a:r>
            <a:r>
              <a:rPr lang="en-US" altLang="ko-KR" b="1" dirty="0"/>
              <a:t>I : </a:t>
            </a:r>
            <a:r>
              <a:rPr lang="ko-KR" altLang="en-US" b="1" dirty="0"/>
              <a:t>몬테카를로 예측</a:t>
            </a: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r>
              <a:rPr lang="ko-KR" altLang="en-US" b="1" dirty="0"/>
              <a:t>강화학습과 정책 평가 </a:t>
            </a:r>
            <a:r>
              <a:rPr lang="en-US" altLang="ko-KR" b="1" dirty="0"/>
              <a:t>II : </a:t>
            </a:r>
            <a:r>
              <a:rPr lang="ko-KR" altLang="en-US" b="1" dirty="0"/>
              <a:t>시간차 예측</a:t>
            </a: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r>
              <a:rPr lang="ko-KR" altLang="en-US" b="1" dirty="0"/>
              <a:t>강화학습 알고리즘 </a:t>
            </a:r>
            <a:r>
              <a:rPr lang="en-US" altLang="ko-KR" b="1" dirty="0"/>
              <a:t>I : SARSA(</a:t>
            </a:r>
            <a:r>
              <a:rPr lang="ko-KR" altLang="en-US" b="1" dirty="0"/>
              <a:t>살사</a:t>
            </a:r>
            <a:r>
              <a:rPr lang="en-US" altLang="ko-KR" b="1" dirty="0"/>
              <a:t>)</a:t>
            </a:r>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r>
              <a:rPr lang="ko-KR" altLang="en-US" b="1" dirty="0"/>
              <a:t>강화학습 알고리즘 </a:t>
            </a:r>
            <a:r>
              <a:rPr lang="en-US" altLang="ko-KR" b="1" dirty="0"/>
              <a:t>II : Q-Learning(</a:t>
            </a:r>
            <a:r>
              <a:rPr lang="ko-KR" altLang="en-US" b="1" dirty="0" err="1"/>
              <a:t>큐러닝</a:t>
            </a:r>
            <a:r>
              <a:rPr lang="en-US" altLang="ko-KR" b="1" dirty="0"/>
              <a:t>)</a:t>
            </a:r>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p:txBody>
      </p:sp>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43</a:t>
            </a:fld>
            <a:endParaRPr lang="ko-KR" altLang="en-US" dirty="0"/>
          </a:p>
        </p:txBody>
      </p:sp>
      <p:sp>
        <p:nvSpPr>
          <p:cNvPr id="18" name="TextBox 17">
            <a:extLst>
              <a:ext uri="{FF2B5EF4-FFF2-40B4-BE49-F238E27FC236}">
                <a16:creationId xmlns:a16="http://schemas.microsoft.com/office/drawing/2014/main" id="{353CD9E4-CB64-46F7-94DB-9E4073B40016}"/>
              </a:ext>
            </a:extLst>
          </p:cNvPr>
          <p:cNvSpPr txBox="1"/>
          <p:nvPr/>
        </p:nvSpPr>
        <p:spPr>
          <a:xfrm>
            <a:off x="4732285" y="5960682"/>
            <a:ext cx="2792752" cy="261610"/>
          </a:xfrm>
          <a:prstGeom prst="rect">
            <a:avLst/>
          </a:prstGeom>
          <a:noFill/>
        </p:spPr>
        <p:txBody>
          <a:bodyPr wrap="none" rtlCol="0">
            <a:spAutoFit/>
          </a:bodyPr>
          <a:lstStyle/>
          <a:p>
            <a:pPr algn="ctr"/>
            <a:r>
              <a:rPr lang="en-US" altLang="ko-KR" sz="1100" b="1" dirty="0">
                <a:solidFill>
                  <a:srgbClr val="C00000"/>
                </a:solidFill>
              </a:rPr>
              <a:t>“Q-Learning” </a:t>
            </a:r>
            <a:r>
              <a:rPr lang="ko-KR" altLang="en-US" sz="1100" b="1" dirty="0">
                <a:solidFill>
                  <a:srgbClr val="C00000"/>
                </a:solidFill>
              </a:rPr>
              <a:t>에서 </a:t>
            </a:r>
            <a:r>
              <a:rPr lang="en-US" altLang="ko-KR" sz="1100" b="1" dirty="0">
                <a:solidFill>
                  <a:srgbClr val="C00000"/>
                </a:solidFill>
              </a:rPr>
              <a:t>Q-function</a:t>
            </a:r>
            <a:r>
              <a:rPr lang="ko-KR" altLang="en-US" sz="1100" b="1" dirty="0">
                <a:solidFill>
                  <a:srgbClr val="C00000"/>
                </a:solidFill>
              </a:rPr>
              <a:t> 업데이트</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9BDFC73-D292-442D-8E31-D6F8C11B7FAE}"/>
                  </a:ext>
                </a:extLst>
              </p:cNvPr>
              <p:cNvSpPr txBox="1"/>
              <p:nvPr/>
            </p:nvSpPr>
            <p:spPr>
              <a:xfrm>
                <a:off x="3383409" y="5456818"/>
                <a:ext cx="6091924" cy="454740"/>
              </a:xfrm>
              <a:prstGeom prst="rect">
                <a:avLst/>
              </a:prstGeom>
              <a:noFill/>
            </p:spPr>
            <p:txBody>
              <a:bodyPr wrap="none" rtlCol="0">
                <a:spAutoFit/>
              </a:bodyPr>
              <a:lstStyle/>
              <a:p>
                <a14:m>
                  <m:oMath xmlns:m="http://schemas.openxmlformats.org/officeDocument/2006/math">
                    <m:r>
                      <m:rPr>
                        <m:nor/>
                      </m:rPr>
                      <a:rPr lang="en-US" altLang="ko-KR" b="1" smtClean="0">
                        <a:latin typeface="Cambria Math" panose="02040503050406030204" pitchFamily="18" charset="0"/>
                      </a:rPr>
                      <m:t>Q</m:t>
                    </m:r>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i="0" smtClean="0">
                            <a:latin typeface="Cambria Math" panose="02040503050406030204" pitchFamily="18" charset="0"/>
                          </a:rPr>
                          <m:t>S</m:t>
                        </m:r>
                      </m:e>
                      <m:sub>
                        <m:r>
                          <a:rPr lang="en-US" altLang="ko-KR" b="1" i="1" smtClean="0">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i="0" smtClean="0">
                            <a:latin typeface="Cambria Math" panose="02040503050406030204" pitchFamily="18" charset="0"/>
                          </a:rPr>
                          <m:t>A</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r>
                      <m:rPr>
                        <m:nor/>
                      </m:rPr>
                      <a:rPr lang="en-US" altLang="ko-KR" b="1" i="0" smtClean="0">
                        <a:latin typeface="Cambria Math" panose="02040503050406030204" pitchFamily="18" charset="0"/>
                      </a:rPr>
                      <m:t> </m:t>
                    </m:r>
                    <m:r>
                      <a:rPr lang="en-US" altLang="ko-KR" b="1" i="1" smtClean="0">
                        <a:latin typeface="Cambria Math" panose="02040503050406030204" pitchFamily="18" charset="0"/>
                        <a:ea typeface="Cambria Math" panose="02040503050406030204" pitchFamily="18" charset="0"/>
                      </a:rPr>
                      <m:t>←</m:t>
                    </m:r>
                    <m:r>
                      <m:rPr>
                        <m:nor/>
                      </m:rPr>
                      <a:rPr lang="en-US" altLang="ko-KR" b="1">
                        <a:latin typeface="Cambria Math" panose="02040503050406030204" pitchFamily="18" charset="0"/>
                      </a:rPr>
                      <m:t>Q</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A</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 +</a:t>
                </a:r>
                <a14:m>
                  <m:oMath xmlns:m="http://schemas.openxmlformats.org/officeDocument/2006/math">
                    <m:r>
                      <a:rPr lang="ko-KR" altLang="en-US" b="1" i="1" dirty="0" smtClean="0">
                        <a:latin typeface="Cambria Math" panose="02040503050406030204" pitchFamily="18" charset="0"/>
                        <a:ea typeface="Cambria Math" panose="02040503050406030204" pitchFamily="18" charset="0"/>
                      </a:rPr>
                      <m:t>𝜶</m:t>
                    </m:r>
                  </m:oMath>
                </a14:m>
                <a:r>
                  <a:rPr lang="en-US" altLang="ko-KR" b="1" dirty="0">
                    <a:solidFill>
                      <a:schemeClr val="tx1"/>
                    </a:solidFill>
                  </a:rPr>
                  <a:t>(</a:t>
                </a:r>
                <a14:m>
                  <m:oMath xmlns:m="http://schemas.openxmlformats.org/officeDocument/2006/math">
                    <m:r>
                      <a:rPr lang="en-US" altLang="ko-KR" b="1" i="1" smtClean="0">
                        <a:solidFill>
                          <a:srgbClr val="C00000"/>
                        </a:solidFill>
                        <a:latin typeface="Cambria Math" panose="02040503050406030204" pitchFamily="18" charset="0"/>
                      </a:rPr>
                      <m:t>𝑹</m:t>
                    </m:r>
                    <m:r>
                      <a:rPr lang="en-US" altLang="ko-KR" b="1" i="0" smtClean="0">
                        <a:solidFill>
                          <a:srgbClr val="C00000"/>
                        </a:solidFill>
                        <a:latin typeface="Cambria Math" panose="02040503050406030204" pitchFamily="18" charset="0"/>
                      </a:rPr>
                      <m:t>+</m:t>
                    </m:r>
                    <m:r>
                      <a:rPr lang="ko-KR" altLang="en-US" b="1" i="1" smtClean="0">
                        <a:solidFill>
                          <a:srgbClr val="C00000"/>
                        </a:solidFill>
                        <a:latin typeface="Cambria Math" panose="02040503050406030204" pitchFamily="18" charset="0"/>
                      </a:rPr>
                      <m:t>𝜸</m:t>
                    </m:r>
                    <m:func>
                      <m:funcPr>
                        <m:ctrlPr>
                          <a:rPr lang="en-US" altLang="ko-KR" b="1" i="1" dirty="0">
                            <a:solidFill>
                              <a:srgbClr val="C00000"/>
                            </a:solidFill>
                            <a:latin typeface="Cambria Math" panose="02040503050406030204" pitchFamily="18" charset="0"/>
                          </a:rPr>
                        </m:ctrlPr>
                      </m:funcPr>
                      <m:fName>
                        <m:limLow>
                          <m:limLowPr>
                            <m:ctrlPr>
                              <a:rPr lang="en-US" altLang="ko-KR" b="1" i="1" dirty="0">
                                <a:solidFill>
                                  <a:srgbClr val="C00000"/>
                                </a:solidFill>
                                <a:latin typeface="Cambria Math" panose="02040503050406030204" pitchFamily="18" charset="0"/>
                              </a:rPr>
                            </m:ctrlPr>
                          </m:limLowPr>
                          <m:e>
                            <m:r>
                              <m:rPr>
                                <m:sty m:val="p"/>
                              </m:rPr>
                              <a:rPr lang="en-US" altLang="ko-KR" dirty="0">
                                <a:solidFill>
                                  <a:srgbClr val="C00000"/>
                                </a:solidFill>
                                <a:latin typeface="Cambria Math" panose="02040503050406030204" pitchFamily="18" charset="0"/>
                              </a:rPr>
                              <m:t>max</m:t>
                            </m:r>
                          </m:e>
                          <m:lim>
                            <m:r>
                              <m:rPr>
                                <m:nor/>
                              </m:rPr>
                              <a:rPr lang="en-US" altLang="ko-KR" dirty="0">
                                <a:solidFill>
                                  <a:srgbClr val="C00000"/>
                                </a:solidFill>
                              </a:rPr>
                              <m:t>a</m:t>
                            </m:r>
                            <m:r>
                              <a:rPr lang="en-US" altLang="ko-KR" b="0" i="1" dirty="0" smtClean="0">
                                <a:solidFill>
                                  <a:srgbClr val="C00000"/>
                                </a:solidFill>
                                <a:latin typeface="Cambria Math" panose="02040503050406030204" pitchFamily="18" charset="0"/>
                              </a:rPr>
                              <m:t>′</m:t>
                            </m:r>
                          </m:lim>
                        </m:limLow>
                      </m:fName>
                      <m:e>
                        <m:r>
                          <m:rPr>
                            <m:nor/>
                          </m:rPr>
                          <a:rPr lang="en-US" altLang="ko-KR" b="1">
                            <a:solidFill>
                              <a:srgbClr val="C00000"/>
                            </a:solidFill>
                            <a:latin typeface="Cambria Math" panose="02040503050406030204" pitchFamily="18" charset="0"/>
                          </a:rPr>
                          <m:t>Q</m:t>
                        </m:r>
                        <m:r>
                          <a:rPr lang="en-US" altLang="ko-KR" b="1" i="1">
                            <a:solidFill>
                              <a:srgbClr val="C00000"/>
                            </a:solidFill>
                            <a:latin typeface="Cambria Math" panose="02040503050406030204" pitchFamily="18" charset="0"/>
                          </a:rPr>
                          <m:t>(</m:t>
                        </m:r>
                        <m:sSub>
                          <m:sSubPr>
                            <m:ctrlPr>
                              <a:rPr lang="en-US" altLang="ko-KR" b="1" i="1">
                                <a:solidFill>
                                  <a:srgbClr val="C00000"/>
                                </a:solidFill>
                                <a:latin typeface="Cambria Math" panose="02040503050406030204" pitchFamily="18" charset="0"/>
                              </a:rPr>
                            </m:ctrlPr>
                          </m:sSubPr>
                          <m:e>
                            <m:r>
                              <m:rPr>
                                <m:nor/>
                              </m:rPr>
                              <a:rPr lang="en-US" altLang="ko-KR" b="1">
                                <a:solidFill>
                                  <a:srgbClr val="C00000"/>
                                </a:solidFill>
                                <a:latin typeface="Cambria Math" panose="02040503050406030204" pitchFamily="18" charset="0"/>
                              </a:rPr>
                              <m:t>S</m:t>
                            </m:r>
                          </m:e>
                          <m:sub>
                            <m:r>
                              <a:rPr lang="en-US" altLang="ko-KR" b="1" i="1">
                                <a:solidFill>
                                  <a:srgbClr val="C00000"/>
                                </a:solidFill>
                                <a:latin typeface="Cambria Math" panose="02040503050406030204" pitchFamily="18" charset="0"/>
                              </a:rPr>
                              <m:t>𝒕</m:t>
                            </m:r>
                            <m:r>
                              <a:rPr lang="en-US" altLang="ko-KR" b="1" i="1">
                                <a:solidFill>
                                  <a:srgbClr val="C00000"/>
                                </a:solidFill>
                                <a:latin typeface="Cambria Math" panose="02040503050406030204" pitchFamily="18" charset="0"/>
                              </a:rPr>
                              <m:t>+</m:t>
                            </m:r>
                            <m:r>
                              <a:rPr lang="en-US" altLang="ko-KR" b="1" i="1">
                                <a:solidFill>
                                  <a:srgbClr val="C00000"/>
                                </a:solidFill>
                                <a:latin typeface="Cambria Math" panose="02040503050406030204" pitchFamily="18" charset="0"/>
                              </a:rPr>
                              <m:t>𝟏</m:t>
                            </m:r>
                          </m:sub>
                        </m:sSub>
                        <m:r>
                          <a:rPr lang="en-US" altLang="ko-KR" b="1" i="1">
                            <a:solidFill>
                              <a:srgbClr val="C00000"/>
                            </a:solidFill>
                            <a:latin typeface="Cambria Math" panose="02040503050406030204" pitchFamily="18" charset="0"/>
                          </a:rPr>
                          <m:t>,</m:t>
                        </m:r>
                        <m:r>
                          <m:rPr>
                            <m:nor/>
                          </m:rPr>
                          <a:rPr lang="en-US" altLang="ko-KR" dirty="0">
                            <a:solidFill>
                              <a:srgbClr val="C00000"/>
                            </a:solidFill>
                          </a:rPr>
                          <m:t>a</m:t>
                        </m:r>
                        <m:r>
                          <a:rPr lang="en-US" altLang="ko-KR" b="1" i="1">
                            <a:solidFill>
                              <a:srgbClr val="C00000"/>
                            </a:solidFill>
                            <a:latin typeface="Cambria Math" panose="02040503050406030204" pitchFamily="18" charset="0"/>
                          </a:rPr>
                          <m:t>′)</m:t>
                        </m:r>
                      </m:e>
                    </m:func>
                    <m:r>
                      <a:rPr lang="en-US" altLang="ko-KR" b="1" i="0" dirty="0" smtClean="0">
                        <a:latin typeface="Cambria Math" panose="02040503050406030204" pitchFamily="18" charset="0"/>
                      </a:rPr>
                      <m:t>−</m:t>
                    </m:r>
                    <m:r>
                      <m:rPr>
                        <m:nor/>
                      </m:rPr>
                      <a:rPr lang="en-US" altLang="ko-KR" b="1">
                        <a:latin typeface="Cambria Math" panose="02040503050406030204" pitchFamily="18" charset="0"/>
                      </a:rPr>
                      <m:t>Q</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A</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a:t>
                </a:r>
                <a:endParaRPr lang="ko-KR" altLang="en-US" b="1" dirty="0">
                  <a:solidFill>
                    <a:schemeClr val="tx1"/>
                  </a:solidFill>
                </a:endParaRPr>
              </a:p>
            </p:txBody>
          </p:sp>
        </mc:Choice>
        <mc:Fallback xmlns="">
          <p:sp>
            <p:nvSpPr>
              <p:cNvPr id="24" name="TextBox 23">
                <a:extLst>
                  <a:ext uri="{FF2B5EF4-FFF2-40B4-BE49-F238E27FC236}">
                    <a16:creationId xmlns:a16="http://schemas.microsoft.com/office/drawing/2014/main" id="{F9BDFC73-D292-442D-8E31-D6F8C11B7FAE}"/>
                  </a:ext>
                </a:extLst>
              </p:cNvPr>
              <p:cNvSpPr txBox="1">
                <a:spLocks noRot="1" noChangeAspect="1" noMove="1" noResize="1" noEditPoints="1" noAdjustHandles="1" noChangeArrowheads="1" noChangeShapeType="1" noTextEdit="1"/>
              </p:cNvSpPr>
              <p:nvPr/>
            </p:nvSpPr>
            <p:spPr>
              <a:xfrm>
                <a:off x="3383409" y="5456818"/>
                <a:ext cx="6091924" cy="454740"/>
              </a:xfrm>
              <a:prstGeom prst="rect">
                <a:avLst/>
              </a:prstGeom>
              <a:blipFill>
                <a:blip r:embed="rId2"/>
                <a:stretch>
                  <a:fillRect l="-200" t="-8000" b="-266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AB52E8E-E934-4160-A269-FB88DCDFB6D1}"/>
              </a:ext>
            </a:extLst>
          </p:cNvPr>
          <p:cNvSpPr txBox="1"/>
          <p:nvPr/>
        </p:nvSpPr>
        <p:spPr>
          <a:xfrm>
            <a:off x="4732285" y="4649187"/>
            <a:ext cx="2496196" cy="261610"/>
          </a:xfrm>
          <a:prstGeom prst="rect">
            <a:avLst/>
          </a:prstGeom>
          <a:noFill/>
        </p:spPr>
        <p:txBody>
          <a:bodyPr wrap="none" rtlCol="0">
            <a:spAutoFit/>
          </a:bodyPr>
          <a:lstStyle/>
          <a:p>
            <a:pPr algn="ctr"/>
            <a:r>
              <a:rPr lang="en-US" altLang="ko-KR" sz="1100" b="1" dirty="0">
                <a:solidFill>
                  <a:srgbClr val="C00000"/>
                </a:solidFill>
              </a:rPr>
              <a:t>“SARSA” </a:t>
            </a:r>
            <a:r>
              <a:rPr lang="ko-KR" altLang="en-US" sz="1100" b="1" dirty="0">
                <a:solidFill>
                  <a:srgbClr val="C00000"/>
                </a:solidFill>
              </a:rPr>
              <a:t>에서 </a:t>
            </a:r>
            <a:r>
              <a:rPr lang="en-US" altLang="ko-KR" sz="1100" b="1" dirty="0">
                <a:solidFill>
                  <a:srgbClr val="C00000"/>
                </a:solidFill>
              </a:rPr>
              <a:t>Q-function</a:t>
            </a:r>
            <a:r>
              <a:rPr lang="ko-KR" altLang="en-US" sz="1100" b="1" dirty="0">
                <a:solidFill>
                  <a:srgbClr val="C00000"/>
                </a:solidFill>
              </a:rPr>
              <a:t> 업데이트</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B7A9298-C940-48EE-93D6-BD2F21E516AB}"/>
                  </a:ext>
                </a:extLst>
              </p:cNvPr>
              <p:cNvSpPr txBox="1"/>
              <p:nvPr/>
            </p:nvSpPr>
            <p:spPr>
              <a:xfrm>
                <a:off x="3383409" y="4272024"/>
                <a:ext cx="5719643" cy="369332"/>
              </a:xfrm>
              <a:prstGeom prst="rect">
                <a:avLst/>
              </a:prstGeom>
              <a:noFill/>
            </p:spPr>
            <p:txBody>
              <a:bodyPr wrap="none" rtlCol="0">
                <a:spAutoFit/>
              </a:bodyPr>
              <a:lstStyle/>
              <a:p>
                <a14:m>
                  <m:oMath xmlns:m="http://schemas.openxmlformats.org/officeDocument/2006/math">
                    <m:r>
                      <m:rPr>
                        <m:nor/>
                      </m:rPr>
                      <a:rPr lang="en-US" altLang="ko-KR" b="1" smtClean="0">
                        <a:latin typeface="Cambria Math" panose="02040503050406030204" pitchFamily="18" charset="0"/>
                      </a:rPr>
                      <m:t>Q</m:t>
                    </m:r>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i="0" smtClean="0">
                            <a:latin typeface="Cambria Math" panose="02040503050406030204" pitchFamily="18" charset="0"/>
                          </a:rPr>
                          <m:t>S</m:t>
                        </m:r>
                      </m:e>
                      <m:sub>
                        <m:r>
                          <a:rPr lang="en-US" altLang="ko-KR" b="1" i="1" smtClean="0">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i="0" smtClean="0">
                            <a:latin typeface="Cambria Math" panose="02040503050406030204" pitchFamily="18" charset="0"/>
                          </a:rPr>
                          <m:t>A</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r>
                      <m:rPr>
                        <m:nor/>
                      </m:rPr>
                      <a:rPr lang="en-US" altLang="ko-KR" b="1" i="0" smtClean="0">
                        <a:latin typeface="Cambria Math" panose="02040503050406030204" pitchFamily="18" charset="0"/>
                      </a:rPr>
                      <m:t> </m:t>
                    </m:r>
                    <m:r>
                      <a:rPr lang="en-US" altLang="ko-KR" b="1" i="1" smtClean="0">
                        <a:latin typeface="Cambria Math" panose="02040503050406030204" pitchFamily="18" charset="0"/>
                        <a:ea typeface="Cambria Math" panose="02040503050406030204" pitchFamily="18" charset="0"/>
                      </a:rPr>
                      <m:t>←</m:t>
                    </m:r>
                    <m:r>
                      <m:rPr>
                        <m:nor/>
                      </m:rPr>
                      <a:rPr lang="en-US" altLang="ko-KR" b="1">
                        <a:latin typeface="Cambria Math" panose="02040503050406030204" pitchFamily="18" charset="0"/>
                      </a:rPr>
                      <m:t>Q</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A</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a:t>
                </a:r>
                <a14:m>
                  <m:oMath xmlns:m="http://schemas.openxmlformats.org/officeDocument/2006/math">
                    <m:r>
                      <a:rPr lang="ko-KR" altLang="en-US" b="1" i="1" dirty="0" smtClean="0">
                        <a:latin typeface="Cambria Math" panose="02040503050406030204" pitchFamily="18" charset="0"/>
                        <a:ea typeface="Cambria Math" panose="02040503050406030204" pitchFamily="18" charset="0"/>
                      </a:rPr>
                      <m:t>𝜶</m:t>
                    </m:r>
                  </m:oMath>
                </a14:m>
                <a:r>
                  <a:rPr lang="en-US" altLang="ko-KR" b="1" dirty="0">
                    <a:solidFill>
                      <a:schemeClr val="tx1"/>
                    </a:solidFill>
                  </a:rPr>
                  <a:t>(</a:t>
                </a:r>
                <a14:m>
                  <m:oMath xmlns:m="http://schemas.openxmlformats.org/officeDocument/2006/math">
                    <m:r>
                      <a:rPr lang="en-US" altLang="ko-KR" b="1" i="1" smtClean="0">
                        <a:solidFill>
                          <a:srgbClr val="C00000"/>
                        </a:solidFill>
                        <a:latin typeface="Cambria Math" panose="02040503050406030204" pitchFamily="18" charset="0"/>
                      </a:rPr>
                      <m:t>𝑹</m:t>
                    </m:r>
                    <m:r>
                      <a:rPr lang="en-US" altLang="ko-KR" b="1" i="0" smtClean="0">
                        <a:solidFill>
                          <a:srgbClr val="C00000"/>
                        </a:solidFill>
                        <a:latin typeface="Cambria Math" panose="02040503050406030204" pitchFamily="18" charset="0"/>
                      </a:rPr>
                      <m:t>+</m:t>
                    </m:r>
                    <m:r>
                      <a:rPr lang="ko-KR" altLang="en-US" b="1" i="1">
                        <a:solidFill>
                          <a:srgbClr val="C00000"/>
                        </a:solidFill>
                        <a:latin typeface="Cambria Math" panose="02040503050406030204" pitchFamily="18" charset="0"/>
                      </a:rPr>
                      <m:t>𝜸</m:t>
                    </m:r>
                    <m:r>
                      <m:rPr>
                        <m:nor/>
                      </m:rPr>
                      <a:rPr lang="en-US" altLang="ko-KR" b="1">
                        <a:solidFill>
                          <a:srgbClr val="C00000"/>
                        </a:solidFill>
                        <a:latin typeface="Cambria Math" panose="02040503050406030204" pitchFamily="18" charset="0"/>
                      </a:rPr>
                      <m:t>Q</m:t>
                    </m:r>
                    <m:r>
                      <a:rPr lang="en-US" altLang="ko-KR" b="1" i="1">
                        <a:solidFill>
                          <a:srgbClr val="C00000"/>
                        </a:solidFill>
                        <a:latin typeface="Cambria Math" panose="02040503050406030204" pitchFamily="18" charset="0"/>
                      </a:rPr>
                      <m:t>(</m:t>
                    </m:r>
                    <m:sSub>
                      <m:sSubPr>
                        <m:ctrlPr>
                          <a:rPr lang="en-US" altLang="ko-KR" b="1" i="1">
                            <a:solidFill>
                              <a:srgbClr val="C00000"/>
                            </a:solidFill>
                            <a:latin typeface="Cambria Math" panose="02040503050406030204" pitchFamily="18" charset="0"/>
                          </a:rPr>
                        </m:ctrlPr>
                      </m:sSubPr>
                      <m:e>
                        <m:r>
                          <m:rPr>
                            <m:nor/>
                          </m:rPr>
                          <a:rPr lang="en-US" altLang="ko-KR" b="1">
                            <a:solidFill>
                              <a:srgbClr val="C00000"/>
                            </a:solidFill>
                            <a:latin typeface="Cambria Math" panose="02040503050406030204" pitchFamily="18" charset="0"/>
                          </a:rPr>
                          <m:t>S</m:t>
                        </m:r>
                      </m:e>
                      <m:sub>
                        <m:r>
                          <a:rPr lang="en-US" altLang="ko-KR" b="1" i="1">
                            <a:solidFill>
                              <a:srgbClr val="C00000"/>
                            </a:solidFill>
                            <a:latin typeface="Cambria Math" panose="02040503050406030204" pitchFamily="18" charset="0"/>
                          </a:rPr>
                          <m:t>𝒕</m:t>
                        </m:r>
                        <m:r>
                          <a:rPr lang="en-US" altLang="ko-KR" b="1" i="1" smtClean="0">
                            <a:solidFill>
                              <a:srgbClr val="C00000"/>
                            </a:solidFill>
                            <a:latin typeface="Cambria Math" panose="02040503050406030204" pitchFamily="18" charset="0"/>
                          </a:rPr>
                          <m:t>+</m:t>
                        </m:r>
                        <m:r>
                          <a:rPr lang="en-US" altLang="ko-KR" b="1" i="1" smtClean="0">
                            <a:solidFill>
                              <a:srgbClr val="C00000"/>
                            </a:solidFill>
                            <a:latin typeface="Cambria Math" panose="02040503050406030204" pitchFamily="18" charset="0"/>
                          </a:rPr>
                          <m:t>𝟏</m:t>
                        </m:r>
                      </m:sub>
                    </m:sSub>
                    <m:r>
                      <a:rPr lang="en-US" altLang="ko-KR" b="1" i="1" smtClean="0">
                        <a:solidFill>
                          <a:srgbClr val="C00000"/>
                        </a:solidFill>
                        <a:latin typeface="Cambria Math" panose="02040503050406030204" pitchFamily="18" charset="0"/>
                      </a:rPr>
                      <m:t>,</m:t>
                    </m:r>
                    <m:sSub>
                      <m:sSubPr>
                        <m:ctrlPr>
                          <a:rPr lang="en-US" altLang="ko-KR" b="1" i="1" smtClean="0">
                            <a:solidFill>
                              <a:srgbClr val="C00000"/>
                            </a:solidFill>
                            <a:latin typeface="Cambria Math" panose="02040503050406030204" pitchFamily="18" charset="0"/>
                          </a:rPr>
                        </m:ctrlPr>
                      </m:sSubPr>
                      <m:e>
                        <m:r>
                          <m:rPr>
                            <m:nor/>
                          </m:rPr>
                          <a:rPr lang="en-US" altLang="ko-KR" b="1">
                            <a:solidFill>
                              <a:srgbClr val="C00000"/>
                            </a:solidFill>
                            <a:latin typeface="Cambria Math" panose="02040503050406030204" pitchFamily="18" charset="0"/>
                          </a:rPr>
                          <m:t>A</m:t>
                        </m:r>
                      </m:e>
                      <m:sub>
                        <m:r>
                          <a:rPr lang="en-US" altLang="ko-KR" b="1" i="1">
                            <a:solidFill>
                              <a:srgbClr val="C00000"/>
                            </a:solidFill>
                            <a:latin typeface="Cambria Math" panose="02040503050406030204" pitchFamily="18" charset="0"/>
                          </a:rPr>
                          <m:t>𝒕</m:t>
                        </m:r>
                        <m:r>
                          <a:rPr lang="en-US" altLang="ko-KR" b="1" i="1" smtClean="0">
                            <a:solidFill>
                              <a:srgbClr val="C00000"/>
                            </a:solidFill>
                            <a:latin typeface="Cambria Math" panose="02040503050406030204" pitchFamily="18" charset="0"/>
                          </a:rPr>
                          <m:t>+</m:t>
                        </m:r>
                        <m:r>
                          <a:rPr lang="en-US" altLang="ko-KR" b="1" i="1" smtClean="0">
                            <a:solidFill>
                              <a:srgbClr val="C00000"/>
                            </a:solidFill>
                            <a:latin typeface="Cambria Math" panose="02040503050406030204" pitchFamily="18" charset="0"/>
                          </a:rPr>
                          <m:t>𝟏</m:t>
                        </m:r>
                      </m:sub>
                    </m:sSub>
                    <m:r>
                      <a:rPr lang="en-US" altLang="ko-KR" b="1" i="1">
                        <a:solidFill>
                          <a:srgbClr val="C00000"/>
                        </a:solidFill>
                        <a:latin typeface="Cambria Math" panose="02040503050406030204" pitchFamily="18" charset="0"/>
                      </a:rPr>
                      <m:t>)</m:t>
                    </m:r>
                    <m:r>
                      <a:rPr lang="en-US" altLang="ko-KR" b="1" i="0" dirty="0" smtClean="0">
                        <a:latin typeface="Cambria Math" panose="02040503050406030204" pitchFamily="18" charset="0"/>
                      </a:rPr>
                      <m:t>−</m:t>
                    </m:r>
                    <m:r>
                      <m:rPr>
                        <m:nor/>
                      </m:rPr>
                      <a:rPr lang="en-US" altLang="ko-KR" b="1">
                        <a:latin typeface="Cambria Math" panose="02040503050406030204" pitchFamily="18" charset="0"/>
                      </a:rPr>
                      <m:t>Q</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A</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a:t>
                </a:r>
                <a:endParaRPr lang="ko-KR" altLang="en-US" b="1" dirty="0">
                  <a:solidFill>
                    <a:schemeClr val="tx1"/>
                  </a:solidFill>
                </a:endParaRPr>
              </a:p>
            </p:txBody>
          </p:sp>
        </mc:Choice>
        <mc:Fallback xmlns="">
          <p:sp>
            <p:nvSpPr>
              <p:cNvPr id="28" name="TextBox 27">
                <a:extLst>
                  <a:ext uri="{FF2B5EF4-FFF2-40B4-BE49-F238E27FC236}">
                    <a16:creationId xmlns:a16="http://schemas.microsoft.com/office/drawing/2014/main" id="{5B7A9298-C940-48EE-93D6-BD2F21E516AB}"/>
                  </a:ext>
                </a:extLst>
              </p:cNvPr>
              <p:cNvSpPr txBox="1">
                <a:spLocks noRot="1" noChangeAspect="1" noMove="1" noResize="1" noEditPoints="1" noAdjustHandles="1" noChangeArrowheads="1" noChangeShapeType="1" noTextEdit="1"/>
              </p:cNvSpPr>
              <p:nvPr/>
            </p:nvSpPr>
            <p:spPr>
              <a:xfrm>
                <a:off x="3383409" y="4272024"/>
                <a:ext cx="5719643" cy="369332"/>
              </a:xfrm>
              <a:prstGeom prst="rect">
                <a:avLst/>
              </a:prstGeom>
              <a:blipFill>
                <a:blip r:embed="rId3"/>
                <a:stretch>
                  <a:fillRect l="-213" t="-10000" r="-107"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CAA9C29-9382-4F7B-B9DE-D5B68A7C17C5}"/>
                  </a:ext>
                </a:extLst>
              </p:cNvPr>
              <p:cNvSpPr txBox="1"/>
              <p:nvPr/>
            </p:nvSpPr>
            <p:spPr>
              <a:xfrm>
                <a:off x="4355300" y="2009092"/>
                <a:ext cx="3250955" cy="369332"/>
              </a:xfrm>
              <a:prstGeom prst="rect">
                <a:avLst/>
              </a:prstGeom>
              <a:noFill/>
            </p:spPr>
            <p:txBody>
              <a:bodyPr wrap="none" rtlCol="0">
                <a:spAutoFit/>
              </a:bodyPr>
              <a:lstStyle/>
              <a:p>
                <a14:m>
                  <m:oMath xmlns:m="http://schemas.openxmlformats.org/officeDocument/2006/math">
                    <m:r>
                      <m:rPr>
                        <m:nor/>
                      </m:rPr>
                      <a:rPr lang="en-US" altLang="ko-KR" b="1" smtClean="0">
                        <a:latin typeface="Cambria Math" panose="02040503050406030204" pitchFamily="18" charset="0"/>
                      </a:rPr>
                      <m:t>V</m:t>
                    </m:r>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i="0" smtClean="0">
                            <a:latin typeface="Cambria Math" panose="02040503050406030204" pitchFamily="18" charset="0"/>
                          </a:rPr>
                          <m:t>S</m:t>
                        </m:r>
                      </m:e>
                      <m:sub>
                        <m:r>
                          <a:rPr lang="en-US" altLang="ko-KR" b="1" i="1" smtClean="0">
                            <a:latin typeface="Cambria Math" panose="02040503050406030204" pitchFamily="18" charset="0"/>
                          </a:rPr>
                          <m:t>𝒕</m:t>
                        </m:r>
                      </m:sub>
                    </m:sSub>
                    <m:r>
                      <a:rPr lang="en-US" altLang="ko-KR" b="1" i="1" smtClean="0">
                        <a:latin typeface="Cambria Math" panose="02040503050406030204" pitchFamily="18" charset="0"/>
                      </a:rPr>
                      <m:t>)</m:t>
                    </m:r>
                    <m:r>
                      <m:rPr>
                        <m:nor/>
                      </m:rPr>
                      <a:rPr lang="en-US" altLang="ko-KR" b="1" i="0" smtClean="0">
                        <a:latin typeface="Cambria Math" panose="02040503050406030204" pitchFamily="18" charset="0"/>
                      </a:rPr>
                      <m:t> </m:t>
                    </m:r>
                    <m:r>
                      <a:rPr lang="en-US" altLang="ko-KR" b="1" i="1" smtClean="0">
                        <a:latin typeface="Cambria Math" panose="02040503050406030204" pitchFamily="18" charset="0"/>
                        <a:ea typeface="Cambria Math" panose="02040503050406030204" pitchFamily="18" charset="0"/>
                      </a:rPr>
                      <m:t>←</m:t>
                    </m:r>
                    <m:r>
                      <m:rPr>
                        <m:nor/>
                      </m:rPr>
                      <a:rPr lang="en-US" altLang="ko-KR" b="1" i="0" smtClean="0">
                        <a:latin typeface="Cambria Math" panose="02040503050406030204" pitchFamily="18" charset="0"/>
                        <a:ea typeface="Cambria Math" panose="02040503050406030204" pitchFamily="18" charset="0"/>
                      </a:rPr>
                      <m:t> </m:t>
                    </m:r>
                    <m:r>
                      <m:rPr>
                        <m:nor/>
                      </m:rPr>
                      <a:rPr lang="en-US" altLang="ko-KR" b="1">
                        <a:latin typeface="Cambria Math" panose="02040503050406030204" pitchFamily="18" charset="0"/>
                      </a:rPr>
                      <m:t>V</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a:t>
                </a:r>
                <a:r>
                  <a:rPr lang="en-US" altLang="ko-KR" b="1" dirty="0">
                    <a:ea typeface="Cambria Math" panose="02040503050406030204" pitchFamily="18" charset="0"/>
                  </a:rPr>
                  <a:t> </a:t>
                </a:r>
                <a14:m>
                  <m:oMath xmlns:m="http://schemas.openxmlformats.org/officeDocument/2006/math">
                    <m:r>
                      <a:rPr lang="ko-KR" altLang="en-US" b="1" i="1" dirty="0" smtClean="0">
                        <a:latin typeface="Cambria Math" panose="02040503050406030204" pitchFamily="18" charset="0"/>
                        <a:ea typeface="Cambria Math" panose="02040503050406030204" pitchFamily="18" charset="0"/>
                      </a:rPr>
                      <m:t>𝜶</m:t>
                    </m:r>
                  </m:oMath>
                </a14:m>
                <a:r>
                  <a:rPr lang="en-US" altLang="ko-KR" b="1" dirty="0">
                    <a:solidFill>
                      <a:schemeClr val="tx1"/>
                    </a:solidFill>
                  </a:rPr>
                  <a:t>(</a:t>
                </a:r>
                <a14:m>
                  <m:oMath xmlns:m="http://schemas.openxmlformats.org/officeDocument/2006/math">
                    <m:sSub>
                      <m:sSubPr>
                        <m:ctrlPr>
                          <a:rPr lang="en-US" altLang="ko-KR" b="1" i="1" smtClean="0">
                            <a:solidFill>
                              <a:srgbClr val="C00000"/>
                            </a:solidFill>
                            <a:latin typeface="Cambria Math" panose="02040503050406030204" pitchFamily="18" charset="0"/>
                          </a:rPr>
                        </m:ctrlPr>
                      </m:sSubPr>
                      <m:e>
                        <m:r>
                          <a:rPr lang="en-US" altLang="ko-KR" b="1" i="0" smtClean="0">
                            <a:solidFill>
                              <a:srgbClr val="C00000"/>
                            </a:solidFill>
                            <a:latin typeface="Cambria Math" panose="02040503050406030204" pitchFamily="18" charset="0"/>
                          </a:rPr>
                          <m:t>𝐆</m:t>
                        </m:r>
                      </m:e>
                      <m:sub>
                        <m:r>
                          <a:rPr lang="en-US" altLang="ko-KR" b="1" i="1">
                            <a:solidFill>
                              <a:srgbClr val="C00000"/>
                            </a:solidFill>
                            <a:latin typeface="Cambria Math" panose="02040503050406030204" pitchFamily="18" charset="0"/>
                          </a:rPr>
                          <m:t>𝒕</m:t>
                        </m:r>
                      </m:sub>
                    </m:sSub>
                    <m:r>
                      <a:rPr lang="en-US" altLang="ko-KR" b="1" i="0" dirty="0" smtClean="0">
                        <a:latin typeface="Cambria Math" panose="02040503050406030204" pitchFamily="18" charset="0"/>
                      </a:rPr>
                      <m:t>−</m:t>
                    </m:r>
                    <m:r>
                      <m:rPr>
                        <m:nor/>
                      </m:rPr>
                      <a:rPr lang="en-US" altLang="ko-KR" b="1">
                        <a:latin typeface="Cambria Math" panose="02040503050406030204" pitchFamily="18" charset="0"/>
                      </a:rPr>
                      <m:t>V</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a:t>
                </a:r>
                <a:endParaRPr lang="ko-KR" altLang="en-US" b="1" dirty="0">
                  <a:solidFill>
                    <a:schemeClr val="tx1"/>
                  </a:solidFill>
                </a:endParaRPr>
              </a:p>
            </p:txBody>
          </p:sp>
        </mc:Choice>
        <mc:Fallback xmlns="">
          <p:sp>
            <p:nvSpPr>
              <p:cNvPr id="3" name="TextBox 2">
                <a:extLst>
                  <a:ext uri="{FF2B5EF4-FFF2-40B4-BE49-F238E27FC236}">
                    <a16:creationId xmlns:a16="http://schemas.microsoft.com/office/drawing/2014/main" id="{BCAA9C29-9382-4F7B-B9DE-D5B68A7C17C5}"/>
                  </a:ext>
                </a:extLst>
              </p:cNvPr>
              <p:cNvSpPr txBox="1">
                <a:spLocks noRot="1" noChangeAspect="1" noMove="1" noResize="1" noEditPoints="1" noAdjustHandles="1" noChangeArrowheads="1" noChangeShapeType="1" noTextEdit="1"/>
              </p:cNvSpPr>
              <p:nvPr/>
            </p:nvSpPr>
            <p:spPr>
              <a:xfrm>
                <a:off x="4355300" y="2009092"/>
                <a:ext cx="3250955" cy="369332"/>
              </a:xfrm>
              <a:prstGeom prst="rect">
                <a:avLst/>
              </a:prstGeom>
              <a:blipFill>
                <a:blip r:embed="rId4"/>
                <a:stretch>
                  <a:fillRect t="-10000" r="-562" b="-26667"/>
                </a:stretch>
              </a:blipFill>
            </p:spPr>
            <p:txBody>
              <a:bodyPr/>
              <a:lstStyle/>
              <a:p>
                <a:r>
                  <a:rPr lang="ko-KR" altLang="en-US">
                    <a:noFill/>
                  </a:rPr>
                  <a:t> </a:t>
                </a:r>
              </a:p>
            </p:txBody>
          </p:sp>
        </mc:Fallback>
      </mc:AlternateContent>
      <p:sp>
        <p:nvSpPr>
          <p:cNvPr id="6" name="TextBox 5">
            <a:extLst>
              <a:ext uri="{FF2B5EF4-FFF2-40B4-BE49-F238E27FC236}">
                <a16:creationId xmlns:a16="http://schemas.microsoft.com/office/drawing/2014/main" id="{9A7A6D7E-4900-4707-8A7A-4C100B2B7CFC}"/>
              </a:ext>
            </a:extLst>
          </p:cNvPr>
          <p:cNvSpPr txBox="1"/>
          <p:nvPr/>
        </p:nvSpPr>
        <p:spPr>
          <a:xfrm>
            <a:off x="4539390" y="2413688"/>
            <a:ext cx="3066865" cy="261610"/>
          </a:xfrm>
          <a:prstGeom prst="rect">
            <a:avLst/>
          </a:prstGeom>
          <a:noFill/>
        </p:spPr>
        <p:txBody>
          <a:bodyPr wrap="none" rtlCol="0">
            <a:spAutoFit/>
          </a:bodyPr>
          <a:lstStyle/>
          <a:p>
            <a:pPr algn="ctr"/>
            <a:r>
              <a:rPr lang="en-US" altLang="ko-KR" sz="1100" b="1" dirty="0">
                <a:solidFill>
                  <a:srgbClr val="C00000"/>
                </a:solidFill>
              </a:rPr>
              <a:t>Monte-Carlo </a:t>
            </a:r>
            <a:r>
              <a:rPr lang="ko-KR" altLang="en-US" sz="1100" b="1" dirty="0">
                <a:solidFill>
                  <a:srgbClr val="C00000"/>
                </a:solidFill>
              </a:rPr>
              <a:t>예측에서 가치함수 업데이트 식</a:t>
            </a:r>
          </a:p>
        </p:txBody>
      </p:sp>
      <p:sp>
        <p:nvSpPr>
          <p:cNvPr id="7" name="TextBox 6">
            <a:extLst>
              <a:ext uri="{FF2B5EF4-FFF2-40B4-BE49-F238E27FC236}">
                <a16:creationId xmlns:a16="http://schemas.microsoft.com/office/drawing/2014/main" id="{20D548DD-692A-4BE5-BC66-32C048ABF620}"/>
              </a:ext>
            </a:extLst>
          </p:cNvPr>
          <p:cNvSpPr txBox="1"/>
          <p:nvPr/>
        </p:nvSpPr>
        <p:spPr>
          <a:xfrm>
            <a:off x="4302881" y="3560270"/>
            <a:ext cx="3586238" cy="261610"/>
          </a:xfrm>
          <a:prstGeom prst="rect">
            <a:avLst/>
          </a:prstGeom>
          <a:noFill/>
        </p:spPr>
        <p:txBody>
          <a:bodyPr wrap="none" rtlCol="0">
            <a:spAutoFit/>
          </a:bodyPr>
          <a:lstStyle/>
          <a:p>
            <a:pPr algn="ctr"/>
            <a:r>
              <a:rPr lang="en-US" altLang="ko-KR" sz="1100" b="1" dirty="0">
                <a:solidFill>
                  <a:srgbClr val="C00000"/>
                </a:solidFill>
              </a:rPr>
              <a:t>Temporal-difference </a:t>
            </a:r>
            <a:r>
              <a:rPr lang="ko-KR" altLang="en-US" sz="1100" b="1" dirty="0">
                <a:solidFill>
                  <a:srgbClr val="C00000"/>
                </a:solidFill>
              </a:rPr>
              <a:t>예측에서 가치함수 업데이트 식</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7255057-0100-4494-885D-0A274F9E4470}"/>
                  </a:ext>
                </a:extLst>
              </p:cNvPr>
              <p:cNvSpPr txBox="1"/>
              <p:nvPr/>
            </p:nvSpPr>
            <p:spPr>
              <a:xfrm>
                <a:off x="3974154" y="3142239"/>
                <a:ext cx="4384277" cy="369332"/>
              </a:xfrm>
              <a:prstGeom prst="rect">
                <a:avLst/>
              </a:prstGeom>
              <a:noFill/>
            </p:spPr>
            <p:txBody>
              <a:bodyPr wrap="none" rtlCol="0">
                <a:spAutoFit/>
              </a:bodyPr>
              <a:lstStyle/>
              <a:p>
                <a14:m>
                  <m:oMath xmlns:m="http://schemas.openxmlformats.org/officeDocument/2006/math">
                    <m:r>
                      <m:rPr>
                        <m:nor/>
                      </m:rPr>
                      <a:rPr lang="en-US" altLang="ko-KR" b="1" smtClean="0">
                        <a:latin typeface="Cambria Math" panose="02040503050406030204" pitchFamily="18" charset="0"/>
                      </a:rPr>
                      <m:t>V</m:t>
                    </m:r>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i="0" smtClean="0">
                            <a:latin typeface="Cambria Math" panose="02040503050406030204" pitchFamily="18" charset="0"/>
                          </a:rPr>
                          <m:t>S</m:t>
                        </m:r>
                      </m:e>
                      <m:sub>
                        <m:r>
                          <a:rPr lang="en-US" altLang="ko-KR" b="1" i="1" smtClean="0">
                            <a:latin typeface="Cambria Math" panose="02040503050406030204" pitchFamily="18" charset="0"/>
                          </a:rPr>
                          <m:t>𝒕</m:t>
                        </m:r>
                      </m:sub>
                    </m:sSub>
                    <m:r>
                      <a:rPr lang="en-US" altLang="ko-KR" b="1" i="1" smtClean="0">
                        <a:latin typeface="Cambria Math" panose="02040503050406030204" pitchFamily="18" charset="0"/>
                      </a:rPr>
                      <m:t>)</m:t>
                    </m:r>
                    <m:r>
                      <m:rPr>
                        <m:nor/>
                      </m:rPr>
                      <a:rPr lang="en-US" altLang="ko-KR" b="1" i="0" smtClean="0">
                        <a:latin typeface="Cambria Math" panose="02040503050406030204" pitchFamily="18" charset="0"/>
                      </a:rPr>
                      <m:t> </m:t>
                    </m:r>
                    <m:r>
                      <a:rPr lang="en-US" altLang="ko-KR" b="1" i="1" smtClean="0">
                        <a:latin typeface="Cambria Math" panose="02040503050406030204" pitchFamily="18" charset="0"/>
                        <a:ea typeface="Cambria Math" panose="02040503050406030204" pitchFamily="18" charset="0"/>
                      </a:rPr>
                      <m:t>←</m:t>
                    </m:r>
                    <m:r>
                      <m:rPr>
                        <m:nor/>
                      </m:rPr>
                      <a:rPr lang="en-US" altLang="ko-KR" b="1" i="0" smtClean="0">
                        <a:latin typeface="Cambria Math" panose="02040503050406030204" pitchFamily="18" charset="0"/>
                        <a:ea typeface="Cambria Math" panose="02040503050406030204" pitchFamily="18" charset="0"/>
                      </a:rPr>
                      <m:t> </m:t>
                    </m:r>
                    <m:r>
                      <m:rPr>
                        <m:nor/>
                      </m:rPr>
                      <a:rPr lang="en-US" altLang="ko-KR" b="1">
                        <a:latin typeface="Cambria Math" panose="02040503050406030204" pitchFamily="18" charset="0"/>
                      </a:rPr>
                      <m:t>V</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a:t>
                </a:r>
                <a:r>
                  <a:rPr lang="en-US" altLang="ko-KR" b="1" dirty="0">
                    <a:ea typeface="Cambria Math" panose="02040503050406030204" pitchFamily="18" charset="0"/>
                  </a:rPr>
                  <a:t> </a:t>
                </a:r>
                <a14:m>
                  <m:oMath xmlns:m="http://schemas.openxmlformats.org/officeDocument/2006/math">
                    <m:r>
                      <a:rPr lang="ko-KR" altLang="en-US" b="1" i="1" dirty="0" smtClean="0">
                        <a:latin typeface="Cambria Math" panose="02040503050406030204" pitchFamily="18" charset="0"/>
                        <a:ea typeface="Cambria Math" panose="02040503050406030204" pitchFamily="18" charset="0"/>
                      </a:rPr>
                      <m:t>𝜶</m:t>
                    </m:r>
                  </m:oMath>
                </a14:m>
                <a:r>
                  <a:rPr lang="en-US" altLang="ko-KR" b="1" dirty="0">
                    <a:solidFill>
                      <a:schemeClr val="tx1"/>
                    </a:solidFill>
                  </a:rPr>
                  <a:t>(</a:t>
                </a:r>
                <a14:m>
                  <m:oMath xmlns:m="http://schemas.openxmlformats.org/officeDocument/2006/math">
                    <m:r>
                      <a:rPr lang="en-US" altLang="ko-KR" b="1" i="1" smtClean="0">
                        <a:solidFill>
                          <a:srgbClr val="C00000"/>
                        </a:solidFill>
                        <a:latin typeface="Cambria Math" panose="02040503050406030204" pitchFamily="18" charset="0"/>
                      </a:rPr>
                      <m:t>𝑹</m:t>
                    </m:r>
                    <m:r>
                      <a:rPr lang="en-US" altLang="ko-KR" b="1" i="0" smtClean="0">
                        <a:solidFill>
                          <a:srgbClr val="C00000"/>
                        </a:solidFill>
                        <a:latin typeface="Cambria Math" panose="02040503050406030204" pitchFamily="18" charset="0"/>
                      </a:rPr>
                      <m:t>+</m:t>
                    </m:r>
                    <m:r>
                      <a:rPr lang="ko-KR" altLang="en-US" b="1" i="1">
                        <a:solidFill>
                          <a:srgbClr val="C00000"/>
                        </a:solidFill>
                        <a:latin typeface="Cambria Math" panose="02040503050406030204" pitchFamily="18" charset="0"/>
                      </a:rPr>
                      <m:t>𝜸</m:t>
                    </m:r>
                    <m:r>
                      <m:rPr>
                        <m:nor/>
                      </m:rPr>
                      <a:rPr lang="en-US" altLang="ko-KR" b="1">
                        <a:solidFill>
                          <a:srgbClr val="C00000"/>
                        </a:solidFill>
                        <a:latin typeface="Cambria Math" panose="02040503050406030204" pitchFamily="18" charset="0"/>
                      </a:rPr>
                      <m:t>V</m:t>
                    </m:r>
                    <m:r>
                      <a:rPr lang="en-US" altLang="ko-KR" b="1" i="1">
                        <a:solidFill>
                          <a:srgbClr val="C00000"/>
                        </a:solidFill>
                        <a:latin typeface="Cambria Math" panose="02040503050406030204" pitchFamily="18" charset="0"/>
                      </a:rPr>
                      <m:t>(</m:t>
                    </m:r>
                    <m:sSub>
                      <m:sSubPr>
                        <m:ctrlPr>
                          <a:rPr lang="en-US" altLang="ko-KR" b="1" i="1">
                            <a:solidFill>
                              <a:srgbClr val="C00000"/>
                            </a:solidFill>
                            <a:latin typeface="Cambria Math" panose="02040503050406030204" pitchFamily="18" charset="0"/>
                          </a:rPr>
                        </m:ctrlPr>
                      </m:sSubPr>
                      <m:e>
                        <m:r>
                          <m:rPr>
                            <m:nor/>
                          </m:rPr>
                          <a:rPr lang="en-US" altLang="ko-KR" b="1">
                            <a:solidFill>
                              <a:srgbClr val="C00000"/>
                            </a:solidFill>
                            <a:latin typeface="Cambria Math" panose="02040503050406030204" pitchFamily="18" charset="0"/>
                          </a:rPr>
                          <m:t>S</m:t>
                        </m:r>
                      </m:e>
                      <m:sub>
                        <m:r>
                          <a:rPr lang="en-US" altLang="ko-KR" b="1" i="1">
                            <a:solidFill>
                              <a:srgbClr val="C00000"/>
                            </a:solidFill>
                            <a:latin typeface="Cambria Math" panose="02040503050406030204" pitchFamily="18" charset="0"/>
                          </a:rPr>
                          <m:t>𝒕</m:t>
                        </m:r>
                        <m:r>
                          <a:rPr lang="en-US" altLang="ko-KR" b="1" i="1" smtClean="0">
                            <a:solidFill>
                              <a:srgbClr val="C00000"/>
                            </a:solidFill>
                            <a:latin typeface="Cambria Math" panose="02040503050406030204" pitchFamily="18" charset="0"/>
                          </a:rPr>
                          <m:t>+</m:t>
                        </m:r>
                        <m:r>
                          <a:rPr lang="en-US" altLang="ko-KR" b="1" i="1" smtClean="0">
                            <a:solidFill>
                              <a:srgbClr val="C00000"/>
                            </a:solidFill>
                            <a:latin typeface="Cambria Math" panose="02040503050406030204" pitchFamily="18" charset="0"/>
                          </a:rPr>
                          <m:t>𝟏</m:t>
                        </m:r>
                      </m:sub>
                    </m:sSub>
                    <m:r>
                      <a:rPr lang="en-US" altLang="ko-KR" b="1" i="1">
                        <a:solidFill>
                          <a:srgbClr val="C00000"/>
                        </a:solidFill>
                        <a:latin typeface="Cambria Math" panose="02040503050406030204" pitchFamily="18" charset="0"/>
                      </a:rPr>
                      <m:t>)</m:t>
                    </m:r>
                    <m:r>
                      <a:rPr lang="en-US" altLang="ko-KR" b="1" i="0" dirty="0" smtClean="0">
                        <a:latin typeface="Cambria Math" panose="02040503050406030204" pitchFamily="18" charset="0"/>
                      </a:rPr>
                      <m:t>−</m:t>
                    </m:r>
                    <m:r>
                      <m:rPr>
                        <m:nor/>
                      </m:rPr>
                      <a:rPr lang="en-US" altLang="ko-KR" b="1" i="0" dirty="0" smtClean="0">
                        <a:latin typeface="Cambria Math" panose="02040503050406030204" pitchFamily="18" charset="0"/>
                      </a:rPr>
                      <m:t> </m:t>
                    </m:r>
                    <m:r>
                      <m:rPr>
                        <m:nor/>
                      </m:rPr>
                      <a:rPr lang="en-US" altLang="ko-KR" b="1">
                        <a:latin typeface="Cambria Math" panose="02040503050406030204" pitchFamily="18" charset="0"/>
                      </a:rPr>
                      <m:t>V</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a:t>
                </a:r>
                <a:endParaRPr lang="ko-KR" altLang="en-US" b="1" dirty="0">
                  <a:solidFill>
                    <a:schemeClr val="tx1"/>
                  </a:solidFill>
                </a:endParaRPr>
              </a:p>
            </p:txBody>
          </p:sp>
        </mc:Choice>
        <mc:Fallback xmlns="">
          <p:sp>
            <p:nvSpPr>
              <p:cNvPr id="13" name="TextBox 12">
                <a:extLst>
                  <a:ext uri="{FF2B5EF4-FFF2-40B4-BE49-F238E27FC236}">
                    <a16:creationId xmlns:a16="http://schemas.microsoft.com/office/drawing/2014/main" id="{57255057-0100-4494-885D-0A274F9E4470}"/>
                  </a:ext>
                </a:extLst>
              </p:cNvPr>
              <p:cNvSpPr txBox="1">
                <a:spLocks noRot="1" noChangeAspect="1" noMove="1" noResize="1" noEditPoints="1" noAdjustHandles="1" noChangeArrowheads="1" noChangeShapeType="1" noTextEdit="1"/>
              </p:cNvSpPr>
              <p:nvPr/>
            </p:nvSpPr>
            <p:spPr>
              <a:xfrm>
                <a:off x="3974154" y="3142239"/>
                <a:ext cx="4384277" cy="369332"/>
              </a:xfrm>
              <a:prstGeom prst="rect">
                <a:avLst/>
              </a:prstGeom>
              <a:blipFill>
                <a:blip r:embed="rId5"/>
                <a:stretch>
                  <a:fillRect t="-8197" r="-278" b="-24590"/>
                </a:stretch>
              </a:blipFill>
            </p:spPr>
            <p:txBody>
              <a:bodyPr/>
              <a:lstStyle/>
              <a:p>
                <a:r>
                  <a:rPr lang="ko-KR" altLang="en-US">
                    <a:noFill/>
                  </a:rPr>
                  <a:t> </a:t>
                </a:r>
              </a:p>
            </p:txBody>
          </p:sp>
        </mc:Fallback>
      </mc:AlternateContent>
      <p:pic>
        <p:nvPicPr>
          <p:cNvPr id="15" name="그림 14">
            <a:extLst>
              <a:ext uri="{FF2B5EF4-FFF2-40B4-BE49-F238E27FC236}">
                <a16:creationId xmlns:a16="http://schemas.microsoft.com/office/drawing/2014/main" id="{8B922B91-C2A3-4958-BF72-FFB0540DAD6F}"/>
              </a:ext>
            </a:extLst>
          </p:cNvPr>
          <p:cNvPicPr>
            <a:picLocks noChangeAspect="1"/>
          </p:cNvPicPr>
          <p:nvPr/>
        </p:nvPicPr>
        <p:blipFill>
          <a:blip r:embed="rId6"/>
          <a:stretch>
            <a:fillRect/>
          </a:stretch>
        </p:blipFill>
        <p:spPr>
          <a:xfrm>
            <a:off x="9462597" y="5116096"/>
            <a:ext cx="2496032" cy="1106196"/>
          </a:xfrm>
          <a:prstGeom prst="rect">
            <a:avLst/>
          </a:prstGeom>
        </p:spPr>
      </p:pic>
      <p:pic>
        <p:nvPicPr>
          <p:cNvPr id="20" name="그림 19">
            <a:extLst>
              <a:ext uri="{FF2B5EF4-FFF2-40B4-BE49-F238E27FC236}">
                <a16:creationId xmlns:a16="http://schemas.microsoft.com/office/drawing/2014/main" id="{E19FAB5F-A4C2-4904-ABD8-F91A880D94C1}"/>
              </a:ext>
            </a:extLst>
          </p:cNvPr>
          <p:cNvPicPr>
            <a:picLocks noChangeAspect="1"/>
          </p:cNvPicPr>
          <p:nvPr/>
        </p:nvPicPr>
        <p:blipFill>
          <a:blip r:embed="rId7"/>
          <a:stretch>
            <a:fillRect/>
          </a:stretch>
        </p:blipFill>
        <p:spPr>
          <a:xfrm>
            <a:off x="9152626" y="3691075"/>
            <a:ext cx="2856140" cy="1244442"/>
          </a:xfrm>
          <a:prstGeom prst="rect">
            <a:avLst/>
          </a:prstGeom>
        </p:spPr>
      </p:pic>
    </p:spTree>
    <p:extLst>
      <p:ext uri="{BB962C8B-B14F-4D97-AF65-F5344CB8AC3E}">
        <p14:creationId xmlns:p14="http://schemas.microsoft.com/office/powerpoint/2010/main" val="39992298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a:solidFill>
                  <a:schemeClr val="accent6">
                    <a:lumMod val="75000"/>
                  </a:schemeClr>
                </a:solidFill>
              </a:rPr>
              <a:t>근사함수</a:t>
            </a:r>
            <a:endParaRPr lang="en-US" altLang="ko-KR" b="1" dirty="0">
              <a:solidFill>
                <a:schemeClr val="accent6">
                  <a:lumMod val="75000"/>
                </a:schemeClr>
              </a:solidFill>
            </a:endParaRPr>
          </a:p>
        </p:txBody>
      </p:sp>
      <p:sp>
        <p:nvSpPr>
          <p:cNvPr id="10" name="TextBox 9">
            <a:extLst>
              <a:ext uri="{FF2B5EF4-FFF2-40B4-BE49-F238E27FC236}">
                <a16:creationId xmlns:a16="http://schemas.microsoft.com/office/drawing/2014/main" id="{A1D79B17-65F1-464E-95C7-7C061249B26F}"/>
              </a:ext>
            </a:extLst>
          </p:cNvPr>
          <p:cNvSpPr txBox="1"/>
          <p:nvPr/>
        </p:nvSpPr>
        <p:spPr>
          <a:xfrm>
            <a:off x="757212" y="1642888"/>
            <a:ext cx="11205662" cy="2031325"/>
          </a:xfrm>
          <a:prstGeom prst="rect">
            <a:avLst/>
          </a:prstGeom>
          <a:noFill/>
        </p:spPr>
        <p:txBody>
          <a:bodyPr wrap="square" rtlCol="0">
            <a:spAutoFit/>
          </a:bodyPr>
          <a:lstStyle/>
          <a:p>
            <a:pPr marL="342900" indent="-342900">
              <a:buFont typeface="Arial" panose="020B0604020202020204" pitchFamily="34" charset="0"/>
              <a:buChar char="•"/>
            </a:pPr>
            <a:r>
              <a:rPr lang="ko-KR" altLang="en-US" b="1" dirty="0"/>
              <a:t>몬테카를로</a:t>
            </a:r>
            <a:r>
              <a:rPr lang="en-US" altLang="ko-KR" b="1" dirty="0"/>
              <a:t>, </a:t>
            </a:r>
            <a:r>
              <a:rPr lang="ko-KR" altLang="en-US" b="1" dirty="0"/>
              <a:t>살사</a:t>
            </a:r>
            <a:r>
              <a:rPr lang="en-US" altLang="ko-KR" b="1" dirty="0"/>
              <a:t>, </a:t>
            </a:r>
            <a:r>
              <a:rPr lang="ko-KR" altLang="en-US" b="1" dirty="0"/>
              <a:t>큐러닝의 한계 </a:t>
            </a:r>
            <a:r>
              <a:rPr lang="en-US" altLang="ko-KR" b="1" dirty="0"/>
              <a:t>(2</a:t>
            </a:r>
            <a:r>
              <a:rPr lang="ko-KR" altLang="en-US" b="1" dirty="0"/>
              <a:t>가지</a:t>
            </a:r>
            <a:r>
              <a:rPr lang="en-US" altLang="ko-KR" b="1" dirty="0"/>
              <a:t>)</a:t>
            </a:r>
          </a:p>
          <a:p>
            <a:pPr marL="800100" lvl="1" indent="-342900">
              <a:buFont typeface="Arial" panose="020B0604020202020204" pitchFamily="34" charset="0"/>
              <a:buChar char="•"/>
            </a:pPr>
            <a:r>
              <a:rPr lang="ko-KR" altLang="en-US" b="1" dirty="0">
                <a:solidFill>
                  <a:srgbClr val="C00000"/>
                </a:solidFill>
              </a:rPr>
              <a:t>계산 복잡도</a:t>
            </a:r>
            <a:endParaRPr lang="en-US" altLang="ko-KR" b="1" dirty="0">
              <a:solidFill>
                <a:srgbClr val="C00000"/>
              </a:solidFill>
            </a:endParaRPr>
          </a:p>
          <a:p>
            <a:pPr marL="800100" lvl="1" indent="-342900">
              <a:buFont typeface="Arial" panose="020B0604020202020204" pitchFamily="34" charset="0"/>
              <a:buChar char="•"/>
            </a:pPr>
            <a:r>
              <a:rPr lang="ko-KR" altLang="en-US" b="1" dirty="0">
                <a:solidFill>
                  <a:srgbClr val="C00000"/>
                </a:solidFill>
              </a:rPr>
              <a:t>차원의 저주</a:t>
            </a:r>
            <a:endParaRPr lang="en-US" altLang="ko-KR" b="1" dirty="0">
              <a:solidFill>
                <a:srgbClr val="C00000"/>
              </a:solidFill>
            </a:endParaRPr>
          </a:p>
          <a:p>
            <a:pPr marL="1257300" lvl="2" indent="-342900">
              <a:buFont typeface="Arial" panose="020B0604020202020204" pitchFamily="34" charset="0"/>
              <a:buChar char="•"/>
            </a:pPr>
            <a:r>
              <a:rPr lang="ko-KR" altLang="en-US" b="1" dirty="0">
                <a:solidFill>
                  <a:srgbClr val="C00000"/>
                </a:solidFill>
              </a:rPr>
              <a:t>위 두 문제는 여전히 해결하지 못함</a:t>
            </a:r>
            <a:endParaRPr lang="en-US" altLang="ko-KR" b="1" dirty="0">
              <a:solidFill>
                <a:srgbClr val="C00000"/>
              </a:solidFill>
            </a:endParaRPr>
          </a:p>
          <a:p>
            <a:pPr marL="800100" lvl="1" indent="-342900">
              <a:buFont typeface="Arial" panose="020B0604020202020204" pitchFamily="34" charset="0"/>
              <a:buChar char="•"/>
            </a:pPr>
            <a:r>
              <a:rPr lang="en-US" altLang="ko-KR" b="1" dirty="0">
                <a:solidFill>
                  <a:srgbClr val="002060"/>
                </a:solidFill>
              </a:rPr>
              <a:t>“</a:t>
            </a:r>
            <a:r>
              <a:rPr lang="ko-KR" altLang="en-US" b="1" dirty="0">
                <a:solidFill>
                  <a:srgbClr val="002060"/>
                </a:solidFill>
              </a:rPr>
              <a:t>환경에 대한 완벽한 정보가 필요</a:t>
            </a:r>
            <a:r>
              <a:rPr lang="en-US" altLang="ko-KR" b="1" dirty="0">
                <a:solidFill>
                  <a:srgbClr val="002060"/>
                </a:solidFill>
              </a:rPr>
              <a:t>” (sampling</a:t>
            </a:r>
            <a:r>
              <a:rPr lang="ko-KR" altLang="en-US" b="1" dirty="0">
                <a:solidFill>
                  <a:srgbClr val="002060"/>
                </a:solidFill>
              </a:rPr>
              <a:t>을 통해 해결</a:t>
            </a:r>
            <a:r>
              <a:rPr lang="en-US" altLang="ko-KR" b="1" dirty="0">
                <a:solidFill>
                  <a:srgbClr val="002060"/>
                </a:solidFill>
              </a:rPr>
              <a:t>)</a:t>
            </a:r>
            <a:endParaRPr lang="ko-KR" altLang="en-US" b="1" dirty="0">
              <a:solidFill>
                <a:srgbClr val="002060"/>
              </a:solidFill>
            </a:endParaRPr>
          </a:p>
          <a:p>
            <a:pPr marL="800100" lvl="1" indent="-342900">
              <a:buFont typeface="Arial" panose="020B0604020202020204" pitchFamily="34" charset="0"/>
              <a:buChar char="•"/>
            </a:pPr>
            <a:endParaRPr lang="en-US" altLang="ko-KR" b="1" dirty="0"/>
          </a:p>
          <a:p>
            <a:pPr lvl="2"/>
            <a:endParaRPr lang="en-US" altLang="ko-KR" b="1" dirty="0"/>
          </a:p>
        </p:txBody>
      </p:sp>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44</a:t>
            </a:fld>
            <a:endParaRPr lang="ko-KR" altLang="en-US" dirty="0"/>
          </a:p>
        </p:txBody>
      </p:sp>
      <p:sp>
        <p:nvSpPr>
          <p:cNvPr id="11" name="직사각형 10">
            <a:extLst>
              <a:ext uri="{FF2B5EF4-FFF2-40B4-BE49-F238E27FC236}">
                <a16:creationId xmlns:a16="http://schemas.microsoft.com/office/drawing/2014/main" id="{E28E11D1-975A-4064-AF98-EF17939DAD74}"/>
              </a:ext>
            </a:extLst>
          </p:cNvPr>
          <p:cNvSpPr/>
          <p:nvPr/>
        </p:nvSpPr>
        <p:spPr>
          <a:xfrm>
            <a:off x="1246717" y="1968469"/>
            <a:ext cx="1686983" cy="523632"/>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직사각형 11">
            <a:extLst>
              <a:ext uri="{FF2B5EF4-FFF2-40B4-BE49-F238E27FC236}">
                <a16:creationId xmlns:a16="http://schemas.microsoft.com/office/drawing/2014/main" id="{FDC30A8D-1F20-4BA4-923D-EED081209105}"/>
              </a:ext>
            </a:extLst>
          </p:cNvPr>
          <p:cNvSpPr/>
          <p:nvPr/>
        </p:nvSpPr>
        <p:spPr>
          <a:xfrm>
            <a:off x="1246717" y="1968469"/>
            <a:ext cx="6563784" cy="1154598"/>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TextBox 13">
            <a:extLst>
              <a:ext uri="{FF2B5EF4-FFF2-40B4-BE49-F238E27FC236}">
                <a16:creationId xmlns:a16="http://schemas.microsoft.com/office/drawing/2014/main" id="{20D7F796-50C7-4078-B6E9-F35BBCD7F93F}"/>
              </a:ext>
            </a:extLst>
          </p:cNvPr>
          <p:cNvSpPr txBox="1"/>
          <p:nvPr/>
        </p:nvSpPr>
        <p:spPr>
          <a:xfrm>
            <a:off x="7879080" y="2259037"/>
            <a:ext cx="2627642" cy="261610"/>
          </a:xfrm>
          <a:prstGeom prst="rect">
            <a:avLst/>
          </a:prstGeom>
          <a:noFill/>
        </p:spPr>
        <p:txBody>
          <a:bodyPr wrap="none" rtlCol="0">
            <a:spAutoFit/>
          </a:bodyPr>
          <a:lstStyle/>
          <a:p>
            <a:pPr algn="ctr"/>
            <a:r>
              <a:rPr lang="en-US" altLang="ko-KR" sz="1100" b="1" dirty="0">
                <a:solidFill>
                  <a:srgbClr val="C00000"/>
                </a:solidFill>
              </a:rPr>
              <a:t>Dynamic Programming</a:t>
            </a:r>
            <a:r>
              <a:rPr lang="ko-KR" altLang="en-US" sz="1100" b="1" dirty="0">
                <a:solidFill>
                  <a:srgbClr val="C00000"/>
                </a:solidFill>
              </a:rPr>
              <a:t>의 한계 </a:t>
            </a:r>
            <a:r>
              <a:rPr lang="en-US" altLang="ko-KR" sz="1100" b="1" dirty="0">
                <a:solidFill>
                  <a:srgbClr val="C00000"/>
                </a:solidFill>
              </a:rPr>
              <a:t>3</a:t>
            </a:r>
            <a:r>
              <a:rPr lang="ko-KR" altLang="en-US" sz="1100" b="1" dirty="0">
                <a:solidFill>
                  <a:srgbClr val="C00000"/>
                </a:solidFill>
              </a:rPr>
              <a:t>가지</a:t>
            </a:r>
          </a:p>
        </p:txBody>
      </p:sp>
      <p:sp>
        <p:nvSpPr>
          <p:cNvPr id="22" name="TextBox 21">
            <a:extLst>
              <a:ext uri="{FF2B5EF4-FFF2-40B4-BE49-F238E27FC236}">
                <a16:creationId xmlns:a16="http://schemas.microsoft.com/office/drawing/2014/main" id="{B1540997-4EE5-4015-8098-37FB82086E2C}"/>
              </a:ext>
            </a:extLst>
          </p:cNvPr>
          <p:cNvSpPr txBox="1"/>
          <p:nvPr/>
        </p:nvSpPr>
        <p:spPr>
          <a:xfrm>
            <a:off x="757212" y="4100093"/>
            <a:ext cx="11205662" cy="646331"/>
          </a:xfrm>
          <a:prstGeom prst="rect">
            <a:avLst/>
          </a:prstGeom>
          <a:noFill/>
        </p:spPr>
        <p:txBody>
          <a:bodyPr wrap="square" rtlCol="0">
            <a:spAutoFit/>
          </a:bodyPr>
          <a:lstStyle/>
          <a:p>
            <a:pPr marL="342900" indent="-342900">
              <a:buFont typeface="Arial" panose="020B0604020202020204" pitchFamily="34" charset="0"/>
              <a:buChar char="•"/>
            </a:pPr>
            <a:r>
              <a:rPr lang="ko-KR" altLang="en-US" b="1" dirty="0"/>
              <a:t>근사함수</a:t>
            </a:r>
            <a:r>
              <a:rPr lang="en-US" altLang="ko-KR" b="1" dirty="0"/>
              <a:t>(function approximator)</a:t>
            </a:r>
            <a:r>
              <a:rPr lang="ko-KR" altLang="en-US" b="1" dirty="0"/>
              <a:t>를 통한 가치함수의 매개변수화 </a:t>
            </a:r>
            <a:r>
              <a:rPr lang="en-US" altLang="ko-KR" b="1" dirty="0"/>
              <a:t>(</a:t>
            </a:r>
            <a:r>
              <a:rPr lang="ko-KR" altLang="en-US" b="1" dirty="0"/>
              <a:t>다양한 방법 존재함</a:t>
            </a:r>
            <a:r>
              <a:rPr lang="en-US" altLang="ko-KR" b="1" dirty="0"/>
              <a:t>)</a:t>
            </a:r>
          </a:p>
          <a:p>
            <a:pPr marL="800100" lvl="1" indent="-342900">
              <a:buFont typeface="Arial" panose="020B0604020202020204" pitchFamily="34" charset="0"/>
              <a:buChar char="•"/>
            </a:pPr>
            <a:r>
              <a:rPr lang="ko-KR" altLang="en-US" b="1" dirty="0"/>
              <a:t>특히</a:t>
            </a:r>
            <a:r>
              <a:rPr lang="en-US" altLang="ko-KR" b="1" dirty="0"/>
              <a:t>, Neural Network</a:t>
            </a:r>
            <a:r>
              <a:rPr lang="ko-KR" altLang="en-US" b="1" dirty="0"/>
              <a:t>를 활용 </a:t>
            </a:r>
            <a:r>
              <a:rPr lang="en-US" altLang="ko-KR" b="1" dirty="0"/>
              <a:t>(</a:t>
            </a:r>
            <a:r>
              <a:rPr lang="ko-KR" altLang="en-US" b="1" dirty="0"/>
              <a:t>이유 </a:t>
            </a:r>
            <a:r>
              <a:rPr lang="en-US" altLang="ko-KR" b="1" dirty="0"/>
              <a:t>: </a:t>
            </a:r>
            <a:r>
              <a:rPr lang="ko-KR" altLang="en-US" b="1" dirty="0"/>
              <a:t>오래전부터 해오던 관습과 딥러닝</a:t>
            </a:r>
            <a:r>
              <a:rPr lang="en-US" altLang="ko-KR" b="1" dirty="0"/>
              <a:t>, </a:t>
            </a:r>
            <a:r>
              <a:rPr lang="ko-KR" altLang="en-US" b="1" dirty="0"/>
              <a:t>하드웨어의 발전</a:t>
            </a:r>
            <a:r>
              <a:rPr lang="en-US" altLang="ko-KR" b="1" dirty="0"/>
              <a:t>)</a:t>
            </a:r>
          </a:p>
        </p:txBody>
      </p:sp>
      <p:sp>
        <p:nvSpPr>
          <p:cNvPr id="30" name="TextBox 29">
            <a:extLst>
              <a:ext uri="{FF2B5EF4-FFF2-40B4-BE49-F238E27FC236}">
                <a16:creationId xmlns:a16="http://schemas.microsoft.com/office/drawing/2014/main" id="{64922337-884A-4E67-86BB-B297A9409923}"/>
              </a:ext>
            </a:extLst>
          </p:cNvPr>
          <p:cNvSpPr txBox="1"/>
          <p:nvPr/>
        </p:nvSpPr>
        <p:spPr>
          <a:xfrm>
            <a:off x="2831981" y="3493086"/>
            <a:ext cx="6524542" cy="430887"/>
          </a:xfrm>
          <a:prstGeom prst="rect">
            <a:avLst/>
          </a:prstGeom>
          <a:noFill/>
        </p:spPr>
        <p:txBody>
          <a:bodyPr wrap="none" rtlCol="0">
            <a:spAutoFit/>
          </a:bodyPr>
          <a:lstStyle/>
          <a:p>
            <a:pPr algn="ctr"/>
            <a:r>
              <a:rPr lang="en-US" altLang="ko-KR" sz="1100" b="1" dirty="0">
                <a:solidFill>
                  <a:srgbClr val="C00000"/>
                </a:solidFill>
              </a:rPr>
              <a:t>+</a:t>
            </a:r>
            <a:r>
              <a:rPr lang="ko-KR" altLang="en-US" sz="1100" b="1" dirty="0">
                <a:solidFill>
                  <a:srgbClr val="C00000"/>
                </a:solidFill>
              </a:rPr>
              <a:t> </a:t>
            </a:r>
            <a:r>
              <a:rPr lang="en-US" altLang="ko-KR" sz="1100" b="1" dirty="0">
                <a:solidFill>
                  <a:srgbClr val="C00000"/>
                </a:solidFill>
              </a:rPr>
              <a:t>Grid world</a:t>
            </a:r>
            <a:r>
              <a:rPr lang="ko-KR" altLang="en-US" sz="1100" b="1" dirty="0">
                <a:solidFill>
                  <a:srgbClr val="C00000"/>
                </a:solidFill>
              </a:rPr>
              <a:t>에서의 목표물 또는 장애물들이 실시간으로 움직인다면</a:t>
            </a:r>
            <a:r>
              <a:rPr lang="en-US" altLang="ko-KR" sz="1100" b="1" dirty="0">
                <a:solidFill>
                  <a:srgbClr val="C00000"/>
                </a:solidFill>
              </a:rPr>
              <a:t> </a:t>
            </a:r>
            <a:r>
              <a:rPr lang="ko-KR" altLang="en-US" sz="1100" b="1" dirty="0">
                <a:solidFill>
                  <a:srgbClr val="C00000"/>
                </a:solidFill>
              </a:rPr>
              <a:t>더욱이 문제를 풀기가 어렵다</a:t>
            </a:r>
            <a:r>
              <a:rPr lang="en-US" altLang="ko-KR" sz="1100" b="1" dirty="0">
                <a:solidFill>
                  <a:srgbClr val="C00000"/>
                </a:solidFill>
              </a:rPr>
              <a:t>. </a:t>
            </a:r>
          </a:p>
          <a:p>
            <a:pPr algn="ctr"/>
            <a:r>
              <a:rPr lang="ko-KR" altLang="en-US" sz="1100" b="1" dirty="0">
                <a:solidFill>
                  <a:srgbClr val="C00000"/>
                </a:solidFill>
              </a:rPr>
              <a:t>근본적으로 큐러닝까지의 알고리즘은 상태가 적은 문제에만 적용 가능하기 때문</a:t>
            </a:r>
            <a:endParaRPr lang="en-US" altLang="ko-KR" sz="1100" b="1" dirty="0">
              <a:solidFill>
                <a:srgbClr val="C00000"/>
              </a:solidFill>
            </a:endParaRPr>
          </a:p>
        </p:txBody>
      </p:sp>
    </p:spTree>
    <p:extLst>
      <p:ext uri="{BB962C8B-B14F-4D97-AF65-F5344CB8AC3E}">
        <p14:creationId xmlns:p14="http://schemas.microsoft.com/office/powerpoint/2010/main" val="1938784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en-US" altLang="ko-KR" b="1" dirty="0">
                <a:solidFill>
                  <a:schemeClr val="accent6">
                    <a:lumMod val="75000"/>
                  </a:schemeClr>
                </a:solidFill>
              </a:rPr>
              <a:t>Policy Gradient</a:t>
            </a:r>
          </a:p>
        </p:txBody>
      </p:sp>
      <p:sp>
        <p:nvSpPr>
          <p:cNvPr id="10" name="TextBox 9">
            <a:extLst>
              <a:ext uri="{FF2B5EF4-FFF2-40B4-BE49-F238E27FC236}">
                <a16:creationId xmlns:a16="http://schemas.microsoft.com/office/drawing/2014/main" id="{A1D79B17-65F1-464E-95C7-7C061249B26F}"/>
              </a:ext>
            </a:extLst>
          </p:cNvPr>
          <p:cNvSpPr txBox="1"/>
          <p:nvPr/>
        </p:nvSpPr>
        <p:spPr>
          <a:xfrm>
            <a:off x="757212" y="1642888"/>
            <a:ext cx="11205662" cy="646331"/>
          </a:xfrm>
          <a:prstGeom prst="rect">
            <a:avLst/>
          </a:prstGeom>
          <a:noFill/>
        </p:spPr>
        <p:txBody>
          <a:bodyPr wrap="square" rtlCol="0">
            <a:spAutoFit/>
          </a:bodyPr>
          <a:lstStyle/>
          <a:p>
            <a:pPr marL="342900" indent="-342900">
              <a:buFont typeface="Arial" panose="020B0604020202020204" pitchFamily="34" charset="0"/>
              <a:buChar char="•"/>
            </a:pPr>
            <a:r>
              <a:rPr lang="ko-KR" altLang="en-US" b="1" dirty="0"/>
              <a:t>가치 기반 강화학습 </a:t>
            </a:r>
            <a:r>
              <a:rPr lang="en-US" altLang="ko-KR" b="1" dirty="0"/>
              <a:t>vs </a:t>
            </a:r>
            <a:r>
              <a:rPr lang="ko-KR" altLang="en-US" b="1" dirty="0">
                <a:solidFill>
                  <a:schemeClr val="accent6"/>
                </a:solidFill>
              </a:rPr>
              <a:t>정책 기반 강화학습</a:t>
            </a:r>
            <a:r>
              <a:rPr lang="en-US" altLang="ko-KR" b="1" dirty="0">
                <a:solidFill>
                  <a:schemeClr val="accent6"/>
                </a:solidFill>
              </a:rPr>
              <a:t>(</a:t>
            </a:r>
            <a:r>
              <a:rPr lang="ko-KR" altLang="en-US" b="1" dirty="0">
                <a:solidFill>
                  <a:schemeClr val="accent6"/>
                </a:solidFill>
              </a:rPr>
              <a:t>최신 논문 연결고리</a:t>
            </a:r>
            <a:r>
              <a:rPr lang="en-US" altLang="ko-KR" b="1" dirty="0">
                <a:solidFill>
                  <a:schemeClr val="accent6"/>
                </a:solidFill>
              </a:rPr>
              <a:t>! </a:t>
            </a:r>
            <a:r>
              <a:rPr lang="ko-KR" altLang="en-US" b="1" dirty="0">
                <a:solidFill>
                  <a:schemeClr val="accent6"/>
                </a:solidFill>
              </a:rPr>
              <a:t>추후 다룰 예정</a:t>
            </a:r>
            <a:r>
              <a:rPr lang="en-US" altLang="ko-KR" b="1" dirty="0">
                <a:solidFill>
                  <a:schemeClr val="accent6"/>
                </a:solidFill>
              </a:rPr>
              <a:t>)</a:t>
            </a:r>
          </a:p>
          <a:p>
            <a:pPr lvl="2"/>
            <a:endParaRPr lang="en-US" altLang="ko-KR" b="1" dirty="0"/>
          </a:p>
        </p:txBody>
      </p:sp>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45</a:t>
            </a:fld>
            <a:endParaRPr lang="ko-KR" altLang="en-US" dirty="0"/>
          </a:p>
        </p:txBody>
      </p:sp>
      <p:sp>
        <p:nvSpPr>
          <p:cNvPr id="7" name="직사각형 6">
            <a:extLst>
              <a:ext uri="{FF2B5EF4-FFF2-40B4-BE49-F238E27FC236}">
                <a16:creationId xmlns:a16="http://schemas.microsoft.com/office/drawing/2014/main" id="{BC48625B-FE44-4F9D-8F2B-7888B0D6CBB8}"/>
              </a:ext>
            </a:extLst>
          </p:cNvPr>
          <p:cNvSpPr/>
          <p:nvPr/>
        </p:nvSpPr>
        <p:spPr>
          <a:xfrm>
            <a:off x="1355835" y="2338498"/>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A01E3666-11D3-402B-BFB6-7B19B70C05BC}"/>
              </a:ext>
            </a:extLst>
          </p:cNvPr>
          <p:cNvSpPr/>
          <p:nvPr/>
        </p:nvSpPr>
        <p:spPr>
          <a:xfrm>
            <a:off x="1355835" y="2626756"/>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EB291E29-4D1F-4E4D-8E76-2F7EF9380876}"/>
              </a:ext>
            </a:extLst>
          </p:cNvPr>
          <p:cNvSpPr/>
          <p:nvPr/>
        </p:nvSpPr>
        <p:spPr>
          <a:xfrm>
            <a:off x="1349529" y="2917219"/>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314038CA-B193-470F-8E5A-289A8E8A094A}"/>
              </a:ext>
            </a:extLst>
          </p:cNvPr>
          <p:cNvSpPr/>
          <p:nvPr/>
        </p:nvSpPr>
        <p:spPr>
          <a:xfrm>
            <a:off x="1355835" y="3779219"/>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BC5D394B-81CB-46C0-9F5B-A1D6704138F5}"/>
              </a:ext>
            </a:extLst>
          </p:cNvPr>
          <p:cNvSpPr/>
          <p:nvPr/>
        </p:nvSpPr>
        <p:spPr>
          <a:xfrm>
            <a:off x="1349529" y="4069682"/>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B0E8E120-1C0E-4516-821B-0F611BB7D134}"/>
              </a:ext>
            </a:extLst>
          </p:cNvPr>
          <p:cNvSpPr/>
          <p:nvPr/>
        </p:nvSpPr>
        <p:spPr>
          <a:xfrm>
            <a:off x="1349529" y="4357940"/>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5D5178AF-F00F-4AAC-966F-1A0611F6B73C}"/>
              </a:ext>
            </a:extLst>
          </p:cNvPr>
          <p:cNvSpPr txBox="1"/>
          <p:nvPr/>
        </p:nvSpPr>
        <p:spPr>
          <a:xfrm>
            <a:off x="625224" y="4744212"/>
            <a:ext cx="1742785" cy="461665"/>
          </a:xfrm>
          <a:prstGeom prst="rect">
            <a:avLst/>
          </a:prstGeom>
          <a:noFill/>
        </p:spPr>
        <p:txBody>
          <a:bodyPr wrap="none" rtlCol="0">
            <a:spAutoFit/>
          </a:bodyPr>
          <a:lstStyle/>
          <a:p>
            <a:pPr algn="ctr"/>
            <a:r>
              <a:rPr lang="ko-KR" altLang="en-US" sz="1200" b="1" dirty="0"/>
              <a:t>입력</a:t>
            </a:r>
            <a:r>
              <a:rPr lang="en-US" altLang="ko-KR" sz="1200" b="1" dirty="0"/>
              <a:t>-</a:t>
            </a:r>
            <a:r>
              <a:rPr lang="ko-KR" altLang="en-US" sz="1200" b="1" dirty="0"/>
              <a:t>상태의 특징 벡터</a:t>
            </a:r>
            <a:endParaRPr lang="en-US" altLang="ko-KR" sz="1200" b="1" dirty="0"/>
          </a:p>
          <a:p>
            <a:pPr algn="ctr"/>
            <a:r>
              <a:rPr lang="en-US" altLang="ko-KR" sz="1200" b="1" dirty="0"/>
              <a:t>(length : 15)</a:t>
            </a:r>
            <a:endParaRPr lang="ko-KR" altLang="en-US" sz="1200" b="1" dirty="0"/>
          </a:p>
        </p:txBody>
      </p:sp>
      <p:sp>
        <p:nvSpPr>
          <p:cNvPr id="25" name="화살표: 오른쪽 24">
            <a:extLst>
              <a:ext uri="{FF2B5EF4-FFF2-40B4-BE49-F238E27FC236}">
                <a16:creationId xmlns:a16="http://schemas.microsoft.com/office/drawing/2014/main" id="{6CD55A11-328F-420F-BE92-BA46F3DE9BD2}"/>
              </a:ext>
            </a:extLst>
          </p:cNvPr>
          <p:cNvSpPr/>
          <p:nvPr/>
        </p:nvSpPr>
        <p:spPr>
          <a:xfrm>
            <a:off x="1841413" y="3248005"/>
            <a:ext cx="416209" cy="4423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순서도: 수동 연산 26">
            <a:extLst>
              <a:ext uri="{FF2B5EF4-FFF2-40B4-BE49-F238E27FC236}">
                <a16:creationId xmlns:a16="http://schemas.microsoft.com/office/drawing/2014/main" id="{58117568-911E-45AE-AD8E-068A79EDCFED}"/>
              </a:ext>
            </a:extLst>
          </p:cNvPr>
          <p:cNvSpPr/>
          <p:nvPr/>
        </p:nvSpPr>
        <p:spPr>
          <a:xfrm rot="16200000">
            <a:off x="2011679" y="2673190"/>
            <a:ext cx="2465726" cy="1592017"/>
          </a:xfrm>
          <a:prstGeom prst="flowChartManualOperation">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TextBox 27">
            <a:extLst>
              <a:ext uri="{FF2B5EF4-FFF2-40B4-BE49-F238E27FC236}">
                <a16:creationId xmlns:a16="http://schemas.microsoft.com/office/drawing/2014/main" id="{3CF9A576-68BA-45FE-93DE-4812C7D09A4E}"/>
              </a:ext>
            </a:extLst>
          </p:cNvPr>
          <p:cNvSpPr txBox="1"/>
          <p:nvPr/>
        </p:nvSpPr>
        <p:spPr>
          <a:xfrm>
            <a:off x="2942215" y="2860086"/>
            <a:ext cx="604653" cy="307777"/>
          </a:xfrm>
          <a:prstGeom prst="rect">
            <a:avLst/>
          </a:prstGeom>
          <a:noFill/>
        </p:spPr>
        <p:txBody>
          <a:bodyPr wrap="none" rtlCol="0">
            <a:spAutoFit/>
          </a:bodyPr>
          <a:lstStyle/>
          <a:p>
            <a:r>
              <a:rPr lang="en-US" altLang="ko-KR" sz="1400" b="1" dirty="0"/>
              <a:t>DNN</a:t>
            </a:r>
            <a:endParaRPr lang="ko-KR" altLang="en-US" sz="1400" b="1" dirty="0"/>
          </a:p>
        </p:txBody>
      </p:sp>
      <p:sp>
        <p:nvSpPr>
          <p:cNvPr id="29" name="TextBox 28">
            <a:extLst>
              <a:ext uri="{FF2B5EF4-FFF2-40B4-BE49-F238E27FC236}">
                <a16:creationId xmlns:a16="http://schemas.microsoft.com/office/drawing/2014/main" id="{89FE00BC-8EED-41C5-A453-6EEB37AC6001}"/>
              </a:ext>
            </a:extLst>
          </p:cNvPr>
          <p:cNvSpPr txBox="1"/>
          <p:nvPr/>
        </p:nvSpPr>
        <p:spPr>
          <a:xfrm>
            <a:off x="2489895" y="3164987"/>
            <a:ext cx="1622560" cy="246221"/>
          </a:xfrm>
          <a:prstGeom prst="rect">
            <a:avLst/>
          </a:prstGeom>
          <a:noFill/>
        </p:spPr>
        <p:txBody>
          <a:bodyPr wrap="none" rtlCol="0">
            <a:spAutoFit/>
          </a:bodyPr>
          <a:lstStyle/>
          <a:p>
            <a:r>
              <a:rPr lang="en-US" altLang="ko-KR" sz="1000" b="1" dirty="0"/>
              <a:t>input layer :</a:t>
            </a:r>
            <a:r>
              <a:rPr lang="ko-KR" altLang="en-US" sz="1000" b="1" dirty="0"/>
              <a:t> </a:t>
            </a:r>
            <a:r>
              <a:rPr lang="en-US" altLang="ko-KR" sz="1000" b="1" dirty="0"/>
              <a:t>1 (unit-15)</a:t>
            </a:r>
            <a:endParaRPr lang="ko-KR" altLang="en-US" sz="1000" b="1"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537F8DA-B894-4B04-817E-9627C1B53351}"/>
                  </a:ext>
                </a:extLst>
              </p:cNvPr>
              <p:cNvSpPr txBox="1"/>
              <p:nvPr/>
            </p:nvSpPr>
            <p:spPr>
              <a:xfrm>
                <a:off x="1327340" y="3259150"/>
                <a:ext cx="3385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ko-KR" altLang="en-US" i="1" smtClean="0">
                          <a:latin typeface="Cambria Math" panose="02040503050406030204" pitchFamily="18" charset="0"/>
                        </a:rPr>
                        <m:t>⋮</m:t>
                      </m:r>
                    </m:oMath>
                  </m:oMathPara>
                </a14:m>
                <a:endParaRPr lang="ko-KR" altLang="en-US" dirty="0"/>
              </a:p>
            </p:txBody>
          </p:sp>
        </mc:Choice>
        <mc:Fallback xmlns="">
          <p:sp>
            <p:nvSpPr>
              <p:cNvPr id="31" name="TextBox 30">
                <a:extLst>
                  <a:ext uri="{FF2B5EF4-FFF2-40B4-BE49-F238E27FC236}">
                    <a16:creationId xmlns:a16="http://schemas.microsoft.com/office/drawing/2014/main" id="{B537F8DA-B894-4B04-817E-9627C1B53351}"/>
                  </a:ext>
                </a:extLst>
              </p:cNvPr>
              <p:cNvSpPr txBox="1">
                <a:spLocks noRot="1" noChangeAspect="1" noMove="1" noResize="1" noEditPoints="1" noAdjustHandles="1" noChangeArrowheads="1" noChangeShapeType="1" noTextEdit="1"/>
              </p:cNvSpPr>
              <p:nvPr/>
            </p:nvSpPr>
            <p:spPr>
              <a:xfrm>
                <a:off x="1327340" y="3259150"/>
                <a:ext cx="338554" cy="369332"/>
              </a:xfrm>
              <a:prstGeom prst="rect">
                <a:avLst/>
              </a:prstGeom>
              <a:blipFill>
                <a:blip r:embed="rId2"/>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D04C22D1-969C-44F6-A05D-F8211636861A}"/>
              </a:ext>
            </a:extLst>
          </p:cNvPr>
          <p:cNvSpPr txBox="1"/>
          <p:nvPr/>
        </p:nvSpPr>
        <p:spPr>
          <a:xfrm>
            <a:off x="2389705" y="3380507"/>
            <a:ext cx="1723549" cy="246221"/>
          </a:xfrm>
          <a:prstGeom prst="rect">
            <a:avLst/>
          </a:prstGeom>
          <a:noFill/>
        </p:spPr>
        <p:txBody>
          <a:bodyPr wrap="none" rtlCol="0">
            <a:spAutoFit/>
          </a:bodyPr>
          <a:lstStyle/>
          <a:p>
            <a:r>
              <a:rPr lang="en-US" altLang="ko-KR" sz="1000" b="1" dirty="0"/>
              <a:t>hidden layer :</a:t>
            </a:r>
            <a:r>
              <a:rPr lang="ko-KR" altLang="en-US" sz="1000" b="1" dirty="0"/>
              <a:t> </a:t>
            </a:r>
            <a:r>
              <a:rPr lang="en-US" altLang="ko-KR" sz="1000" b="1" dirty="0"/>
              <a:t>2 (unit-30)</a:t>
            </a:r>
            <a:endParaRPr lang="ko-KR" altLang="en-US" sz="1000" b="1" dirty="0"/>
          </a:p>
        </p:txBody>
      </p:sp>
      <p:sp>
        <p:nvSpPr>
          <p:cNvPr id="34" name="TextBox 33">
            <a:extLst>
              <a:ext uri="{FF2B5EF4-FFF2-40B4-BE49-F238E27FC236}">
                <a16:creationId xmlns:a16="http://schemas.microsoft.com/office/drawing/2014/main" id="{F4ED6C5E-A5A0-4555-BB6B-F822A0EC4D60}"/>
              </a:ext>
            </a:extLst>
          </p:cNvPr>
          <p:cNvSpPr txBox="1"/>
          <p:nvPr/>
        </p:nvSpPr>
        <p:spPr>
          <a:xfrm>
            <a:off x="2417925" y="3589204"/>
            <a:ext cx="1643399" cy="246221"/>
          </a:xfrm>
          <a:prstGeom prst="rect">
            <a:avLst/>
          </a:prstGeom>
          <a:noFill/>
        </p:spPr>
        <p:txBody>
          <a:bodyPr wrap="none" rtlCol="0">
            <a:spAutoFit/>
          </a:bodyPr>
          <a:lstStyle/>
          <a:p>
            <a:r>
              <a:rPr lang="en-US" altLang="ko-KR" sz="1000" b="1" dirty="0"/>
              <a:t>output layer :</a:t>
            </a:r>
            <a:r>
              <a:rPr lang="ko-KR" altLang="en-US" sz="1000" b="1" dirty="0"/>
              <a:t> </a:t>
            </a:r>
            <a:r>
              <a:rPr lang="en-US" altLang="ko-KR" sz="1000" b="1" dirty="0"/>
              <a:t>1 (unit-5)</a:t>
            </a:r>
            <a:endParaRPr lang="ko-KR" altLang="en-US" sz="1000" b="1" dirty="0"/>
          </a:p>
        </p:txBody>
      </p:sp>
      <p:sp>
        <p:nvSpPr>
          <p:cNvPr id="36" name="직사각형 35">
            <a:extLst>
              <a:ext uri="{FF2B5EF4-FFF2-40B4-BE49-F238E27FC236}">
                <a16:creationId xmlns:a16="http://schemas.microsoft.com/office/drawing/2014/main" id="{32DA0765-D47E-474F-89E5-46F12E2080FD}"/>
              </a:ext>
            </a:extLst>
          </p:cNvPr>
          <p:cNvSpPr/>
          <p:nvPr/>
        </p:nvSpPr>
        <p:spPr>
          <a:xfrm>
            <a:off x="4816119" y="2745580"/>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a:extLst>
              <a:ext uri="{FF2B5EF4-FFF2-40B4-BE49-F238E27FC236}">
                <a16:creationId xmlns:a16="http://schemas.microsoft.com/office/drawing/2014/main" id="{21E7F42C-F68F-46A9-9101-64D43835AD7D}"/>
              </a:ext>
            </a:extLst>
          </p:cNvPr>
          <p:cNvSpPr/>
          <p:nvPr/>
        </p:nvSpPr>
        <p:spPr>
          <a:xfrm>
            <a:off x="4816119" y="3033838"/>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id="{E7E64CCA-9906-410D-91F8-090A8E4DD343}"/>
              </a:ext>
            </a:extLst>
          </p:cNvPr>
          <p:cNvSpPr/>
          <p:nvPr/>
        </p:nvSpPr>
        <p:spPr>
          <a:xfrm>
            <a:off x="4816119" y="3324301"/>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화살표: 오른쪽 41">
            <a:extLst>
              <a:ext uri="{FF2B5EF4-FFF2-40B4-BE49-F238E27FC236}">
                <a16:creationId xmlns:a16="http://schemas.microsoft.com/office/drawing/2014/main" id="{9C62C025-5EF4-43D9-8DF7-4BC8D2FF80FE}"/>
              </a:ext>
            </a:extLst>
          </p:cNvPr>
          <p:cNvSpPr/>
          <p:nvPr/>
        </p:nvSpPr>
        <p:spPr>
          <a:xfrm>
            <a:off x="4207629" y="3245265"/>
            <a:ext cx="416209" cy="4423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D463B4E2-6324-4A75-A7C4-75C853E2D7A1}"/>
              </a:ext>
            </a:extLst>
          </p:cNvPr>
          <p:cNvSpPr/>
          <p:nvPr/>
        </p:nvSpPr>
        <p:spPr>
          <a:xfrm>
            <a:off x="4816119" y="3605421"/>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직사각형 45">
            <a:extLst>
              <a:ext uri="{FF2B5EF4-FFF2-40B4-BE49-F238E27FC236}">
                <a16:creationId xmlns:a16="http://schemas.microsoft.com/office/drawing/2014/main" id="{65077167-6A63-4274-BE68-D2B1F36DF80F}"/>
              </a:ext>
            </a:extLst>
          </p:cNvPr>
          <p:cNvSpPr/>
          <p:nvPr/>
        </p:nvSpPr>
        <p:spPr>
          <a:xfrm>
            <a:off x="4816119" y="3895884"/>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TextBox 47">
            <a:extLst>
              <a:ext uri="{FF2B5EF4-FFF2-40B4-BE49-F238E27FC236}">
                <a16:creationId xmlns:a16="http://schemas.microsoft.com/office/drawing/2014/main" id="{4ACD00C7-34F2-4B7F-B668-4642745E58CD}"/>
              </a:ext>
            </a:extLst>
          </p:cNvPr>
          <p:cNvSpPr txBox="1"/>
          <p:nvPr/>
        </p:nvSpPr>
        <p:spPr>
          <a:xfrm>
            <a:off x="4274063" y="4744212"/>
            <a:ext cx="1380506" cy="461665"/>
          </a:xfrm>
          <a:prstGeom prst="rect">
            <a:avLst/>
          </a:prstGeom>
          <a:noFill/>
        </p:spPr>
        <p:txBody>
          <a:bodyPr wrap="none" rtlCol="0">
            <a:spAutoFit/>
          </a:bodyPr>
          <a:lstStyle/>
          <a:p>
            <a:pPr algn="ctr"/>
            <a:r>
              <a:rPr lang="ko-KR" altLang="en-US" sz="1200" b="1" dirty="0"/>
              <a:t>출력</a:t>
            </a:r>
            <a:r>
              <a:rPr lang="en-US" altLang="ko-KR" sz="1200" b="1" dirty="0"/>
              <a:t>-</a:t>
            </a:r>
            <a:r>
              <a:rPr lang="ko-KR" altLang="en-US" sz="1200" b="1" dirty="0"/>
              <a:t>큐함수의 값</a:t>
            </a:r>
            <a:endParaRPr lang="en-US" altLang="ko-KR" sz="1200" b="1" dirty="0"/>
          </a:p>
          <a:p>
            <a:pPr algn="ctr"/>
            <a:r>
              <a:rPr lang="en-US" altLang="ko-KR" sz="1200" b="1" dirty="0"/>
              <a:t>(length : 5)</a:t>
            </a:r>
            <a:endParaRPr lang="ko-KR" altLang="en-US" sz="1200" b="1" dirty="0"/>
          </a:p>
        </p:txBody>
      </p:sp>
      <p:cxnSp>
        <p:nvCxnSpPr>
          <p:cNvPr id="51" name="직선 연결선 50">
            <a:extLst>
              <a:ext uri="{FF2B5EF4-FFF2-40B4-BE49-F238E27FC236}">
                <a16:creationId xmlns:a16="http://schemas.microsoft.com/office/drawing/2014/main" id="{48F4874F-3B0B-44CF-8CAF-6F25ECC12BC9}"/>
              </a:ext>
            </a:extLst>
          </p:cNvPr>
          <p:cNvCxnSpPr>
            <a:cxnSpLocks/>
          </p:cNvCxnSpPr>
          <p:nvPr/>
        </p:nvCxnSpPr>
        <p:spPr>
          <a:xfrm>
            <a:off x="6090261" y="2099256"/>
            <a:ext cx="0" cy="4671571"/>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0" name="직사각형 49">
            <a:extLst>
              <a:ext uri="{FF2B5EF4-FFF2-40B4-BE49-F238E27FC236}">
                <a16:creationId xmlns:a16="http://schemas.microsoft.com/office/drawing/2014/main" id="{185C643D-8584-4C10-80CD-F86FE91A750B}"/>
              </a:ext>
            </a:extLst>
          </p:cNvPr>
          <p:cNvSpPr/>
          <p:nvPr/>
        </p:nvSpPr>
        <p:spPr>
          <a:xfrm>
            <a:off x="7253393" y="2338498"/>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직사각형 52">
            <a:extLst>
              <a:ext uri="{FF2B5EF4-FFF2-40B4-BE49-F238E27FC236}">
                <a16:creationId xmlns:a16="http://schemas.microsoft.com/office/drawing/2014/main" id="{2B2D0085-ECA7-4840-9247-1B623BC92C4E}"/>
              </a:ext>
            </a:extLst>
          </p:cNvPr>
          <p:cNvSpPr/>
          <p:nvPr/>
        </p:nvSpPr>
        <p:spPr>
          <a:xfrm>
            <a:off x="7253393" y="2626756"/>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직사각형 54">
            <a:extLst>
              <a:ext uri="{FF2B5EF4-FFF2-40B4-BE49-F238E27FC236}">
                <a16:creationId xmlns:a16="http://schemas.microsoft.com/office/drawing/2014/main" id="{B4353638-7BAA-4DE1-BE1B-8A0FE1CC4388}"/>
              </a:ext>
            </a:extLst>
          </p:cNvPr>
          <p:cNvSpPr/>
          <p:nvPr/>
        </p:nvSpPr>
        <p:spPr>
          <a:xfrm>
            <a:off x="7247087" y="2917219"/>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직사각형 56">
            <a:extLst>
              <a:ext uri="{FF2B5EF4-FFF2-40B4-BE49-F238E27FC236}">
                <a16:creationId xmlns:a16="http://schemas.microsoft.com/office/drawing/2014/main" id="{1CA09709-330F-40AF-A469-888BF9599741}"/>
              </a:ext>
            </a:extLst>
          </p:cNvPr>
          <p:cNvSpPr/>
          <p:nvPr/>
        </p:nvSpPr>
        <p:spPr>
          <a:xfrm>
            <a:off x="7253393" y="3779219"/>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사각형 58">
            <a:extLst>
              <a:ext uri="{FF2B5EF4-FFF2-40B4-BE49-F238E27FC236}">
                <a16:creationId xmlns:a16="http://schemas.microsoft.com/office/drawing/2014/main" id="{D89F6E59-D5D8-4718-BF14-DA69FC6B3612}"/>
              </a:ext>
            </a:extLst>
          </p:cNvPr>
          <p:cNvSpPr/>
          <p:nvPr/>
        </p:nvSpPr>
        <p:spPr>
          <a:xfrm>
            <a:off x="7247087" y="4069682"/>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직사각형 60">
            <a:extLst>
              <a:ext uri="{FF2B5EF4-FFF2-40B4-BE49-F238E27FC236}">
                <a16:creationId xmlns:a16="http://schemas.microsoft.com/office/drawing/2014/main" id="{51E07FD9-7482-4630-B0F3-A70B64D08E4E}"/>
              </a:ext>
            </a:extLst>
          </p:cNvPr>
          <p:cNvSpPr/>
          <p:nvPr/>
        </p:nvSpPr>
        <p:spPr>
          <a:xfrm>
            <a:off x="7247087" y="4357940"/>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TextBox 62">
            <a:extLst>
              <a:ext uri="{FF2B5EF4-FFF2-40B4-BE49-F238E27FC236}">
                <a16:creationId xmlns:a16="http://schemas.microsoft.com/office/drawing/2014/main" id="{12C5EE70-B6C7-47F8-96F1-D4446DD35987}"/>
              </a:ext>
            </a:extLst>
          </p:cNvPr>
          <p:cNvSpPr txBox="1"/>
          <p:nvPr/>
        </p:nvSpPr>
        <p:spPr>
          <a:xfrm>
            <a:off x="6522782" y="4744212"/>
            <a:ext cx="1742785" cy="461665"/>
          </a:xfrm>
          <a:prstGeom prst="rect">
            <a:avLst/>
          </a:prstGeom>
          <a:noFill/>
        </p:spPr>
        <p:txBody>
          <a:bodyPr wrap="none" rtlCol="0">
            <a:spAutoFit/>
          </a:bodyPr>
          <a:lstStyle/>
          <a:p>
            <a:pPr algn="ctr"/>
            <a:r>
              <a:rPr lang="ko-KR" altLang="en-US" sz="1200" b="1" dirty="0"/>
              <a:t>입력</a:t>
            </a:r>
            <a:r>
              <a:rPr lang="en-US" altLang="ko-KR" sz="1200" b="1" dirty="0"/>
              <a:t>-</a:t>
            </a:r>
            <a:r>
              <a:rPr lang="ko-KR" altLang="en-US" sz="1200" b="1" dirty="0"/>
              <a:t>상태의 특징 벡터</a:t>
            </a:r>
            <a:endParaRPr lang="en-US" altLang="ko-KR" sz="1200" b="1" dirty="0"/>
          </a:p>
          <a:p>
            <a:pPr algn="ctr"/>
            <a:r>
              <a:rPr lang="en-US" altLang="ko-KR" sz="1200" b="1" dirty="0"/>
              <a:t>(length : 15)</a:t>
            </a:r>
            <a:endParaRPr lang="ko-KR" altLang="en-US" sz="1200" b="1" dirty="0"/>
          </a:p>
        </p:txBody>
      </p:sp>
      <p:sp>
        <p:nvSpPr>
          <p:cNvPr id="65" name="화살표: 오른쪽 64">
            <a:extLst>
              <a:ext uri="{FF2B5EF4-FFF2-40B4-BE49-F238E27FC236}">
                <a16:creationId xmlns:a16="http://schemas.microsoft.com/office/drawing/2014/main" id="{A1637860-13B4-4CA0-977F-1A8F4A5B66B0}"/>
              </a:ext>
            </a:extLst>
          </p:cNvPr>
          <p:cNvSpPr/>
          <p:nvPr/>
        </p:nvSpPr>
        <p:spPr>
          <a:xfrm>
            <a:off x="7738971" y="3248005"/>
            <a:ext cx="416209" cy="4423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순서도: 수동 연산 66">
            <a:extLst>
              <a:ext uri="{FF2B5EF4-FFF2-40B4-BE49-F238E27FC236}">
                <a16:creationId xmlns:a16="http://schemas.microsoft.com/office/drawing/2014/main" id="{A556E478-D18D-4B05-A6AF-2F3E3EC5DB9C}"/>
              </a:ext>
            </a:extLst>
          </p:cNvPr>
          <p:cNvSpPr/>
          <p:nvPr/>
        </p:nvSpPr>
        <p:spPr>
          <a:xfrm rot="16200000">
            <a:off x="7909237" y="2673190"/>
            <a:ext cx="2465726" cy="1592017"/>
          </a:xfrm>
          <a:prstGeom prst="flowChartManualOperation">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9" name="TextBox 68">
            <a:extLst>
              <a:ext uri="{FF2B5EF4-FFF2-40B4-BE49-F238E27FC236}">
                <a16:creationId xmlns:a16="http://schemas.microsoft.com/office/drawing/2014/main" id="{08A9A1AB-802E-407C-9B12-653D5B919DCB}"/>
              </a:ext>
            </a:extLst>
          </p:cNvPr>
          <p:cNvSpPr txBox="1"/>
          <p:nvPr/>
        </p:nvSpPr>
        <p:spPr>
          <a:xfrm>
            <a:off x="8839773" y="2860086"/>
            <a:ext cx="604653" cy="307777"/>
          </a:xfrm>
          <a:prstGeom prst="rect">
            <a:avLst/>
          </a:prstGeom>
          <a:noFill/>
        </p:spPr>
        <p:txBody>
          <a:bodyPr wrap="none" rtlCol="0">
            <a:spAutoFit/>
          </a:bodyPr>
          <a:lstStyle/>
          <a:p>
            <a:r>
              <a:rPr lang="en-US" altLang="ko-KR" sz="1400" b="1" dirty="0"/>
              <a:t>DNN</a:t>
            </a:r>
            <a:endParaRPr lang="ko-KR" altLang="en-US" sz="1400" b="1" dirty="0"/>
          </a:p>
        </p:txBody>
      </p:sp>
      <p:sp>
        <p:nvSpPr>
          <p:cNvPr id="71" name="TextBox 70">
            <a:extLst>
              <a:ext uri="{FF2B5EF4-FFF2-40B4-BE49-F238E27FC236}">
                <a16:creationId xmlns:a16="http://schemas.microsoft.com/office/drawing/2014/main" id="{56D0E6EF-77D4-4631-9399-956F74E7B1FA}"/>
              </a:ext>
            </a:extLst>
          </p:cNvPr>
          <p:cNvSpPr txBox="1"/>
          <p:nvPr/>
        </p:nvSpPr>
        <p:spPr>
          <a:xfrm>
            <a:off x="8654625" y="3378992"/>
            <a:ext cx="974947" cy="246221"/>
          </a:xfrm>
          <a:prstGeom prst="rect">
            <a:avLst/>
          </a:prstGeom>
          <a:noFill/>
        </p:spPr>
        <p:txBody>
          <a:bodyPr wrap="none" rtlCol="0">
            <a:spAutoFit/>
          </a:bodyPr>
          <a:lstStyle/>
          <a:p>
            <a:r>
              <a:rPr lang="en-US" altLang="ko-KR" sz="1000" b="1" dirty="0"/>
              <a:t>Policy</a:t>
            </a:r>
            <a:r>
              <a:rPr lang="ko-KR" altLang="en-US" sz="1000" b="1" dirty="0"/>
              <a:t>를 근사</a:t>
            </a:r>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30E24DA-D15E-4844-A28A-68539E34C754}"/>
                  </a:ext>
                </a:extLst>
              </p:cNvPr>
              <p:cNvSpPr txBox="1"/>
              <p:nvPr/>
            </p:nvSpPr>
            <p:spPr>
              <a:xfrm>
                <a:off x="7224898" y="3259150"/>
                <a:ext cx="3385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ko-KR" altLang="en-US" i="1" smtClean="0">
                          <a:latin typeface="Cambria Math" panose="02040503050406030204" pitchFamily="18" charset="0"/>
                        </a:rPr>
                        <m:t>⋮</m:t>
                      </m:r>
                    </m:oMath>
                  </m:oMathPara>
                </a14:m>
                <a:endParaRPr lang="ko-KR" altLang="en-US" dirty="0"/>
              </a:p>
            </p:txBody>
          </p:sp>
        </mc:Choice>
        <mc:Fallback xmlns="">
          <p:sp>
            <p:nvSpPr>
              <p:cNvPr id="73" name="TextBox 72">
                <a:extLst>
                  <a:ext uri="{FF2B5EF4-FFF2-40B4-BE49-F238E27FC236}">
                    <a16:creationId xmlns:a16="http://schemas.microsoft.com/office/drawing/2014/main" id="{930E24DA-D15E-4844-A28A-68539E34C754}"/>
                  </a:ext>
                </a:extLst>
              </p:cNvPr>
              <p:cNvSpPr txBox="1">
                <a:spLocks noRot="1" noChangeAspect="1" noMove="1" noResize="1" noEditPoints="1" noAdjustHandles="1" noChangeArrowheads="1" noChangeShapeType="1" noTextEdit="1"/>
              </p:cNvSpPr>
              <p:nvPr/>
            </p:nvSpPr>
            <p:spPr>
              <a:xfrm>
                <a:off x="7224898" y="3259150"/>
                <a:ext cx="338554" cy="369332"/>
              </a:xfrm>
              <a:prstGeom prst="rect">
                <a:avLst/>
              </a:prstGeom>
              <a:blipFill>
                <a:blip r:embed="rId3"/>
                <a:stretch>
                  <a:fillRect/>
                </a:stretch>
              </a:blipFill>
            </p:spPr>
            <p:txBody>
              <a:bodyPr/>
              <a:lstStyle/>
              <a:p>
                <a:r>
                  <a:rPr lang="ko-KR" altLang="en-US">
                    <a:noFill/>
                  </a:rPr>
                  <a:t> </a:t>
                </a:r>
              </a:p>
            </p:txBody>
          </p:sp>
        </mc:Fallback>
      </mc:AlternateContent>
      <p:sp>
        <p:nvSpPr>
          <p:cNvPr id="79" name="직사각형 78">
            <a:extLst>
              <a:ext uri="{FF2B5EF4-FFF2-40B4-BE49-F238E27FC236}">
                <a16:creationId xmlns:a16="http://schemas.microsoft.com/office/drawing/2014/main" id="{F9617C3C-7A52-427D-9F7A-00B2808DDF81}"/>
              </a:ext>
            </a:extLst>
          </p:cNvPr>
          <p:cNvSpPr/>
          <p:nvPr/>
        </p:nvSpPr>
        <p:spPr>
          <a:xfrm>
            <a:off x="10713677" y="2745580"/>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직사각형 80">
            <a:extLst>
              <a:ext uri="{FF2B5EF4-FFF2-40B4-BE49-F238E27FC236}">
                <a16:creationId xmlns:a16="http://schemas.microsoft.com/office/drawing/2014/main" id="{FCDECB2B-EFDB-4E58-8771-51C9FCDA8E8F}"/>
              </a:ext>
            </a:extLst>
          </p:cNvPr>
          <p:cNvSpPr/>
          <p:nvPr/>
        </p:nvSpPr>
        <p:spPr>
          <a:xfrm>
            <a:off x="10713677" y="3033838"/>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직사각형 82">
            <a:extLst>
              <a:ext uri="{FF2B5EF4-FFF2-40B4-BE49-F238E27FC236}">
                <a16:creationId xmlns:a16="http://schemas.microsoft.com/office/drawing/2014/main" id="{0ACBA193-1518-48A8-A89A-CE2841260973}"/>
              </a:ext>
            </a:extLst>
          </p:cNvPr>
          <p:cNvSpPr/>
          <p:nvPr/>
        </p:nvSpPr>
        <p:spPr>
          <a:xfrm>
            <a:off x="10713677" y="3324301"/>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화살표: 오른쪽 84">
            <a:extLst>
              <a:ext uri="{FF2B5EF4-FFF2-40B4-BE49-F238E27FC236}">
                <a16:creationId xmlns:a16="http://schemas.microsoft.com/office/drawing/2014/main" id="{986E4E13-A557-4478-A522-4AABF9174A41}"/>
              </a:ext>
            </a:extLst>
          </p:cNvPr>
          <p:cNvSpPr/>
          <p:nvPr/>
        </p:nvSpPr>
        <p:spPr>
          <a:xfrm>
            <a:off x="10105187" y="3245265"/>
            <a:ext cx="416209" cy="4423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직사각형 86">
            <a:extLst>
              <a:ext uri="{FF2B5EF4-FFF2-40B4-BE49-F238E27FC236}">
                <a16:creationId xmlns:a16="http://schemas.microsoft.com/office/drawing/2014/main" id="{B7DA69A0-ACB2-49AB-86A1-811564D6876D}"/>
              </a:ext>
            </a:extLst>
          </p:cNvPr>
          <p:cNvSpPr/>
          <p:nvPr/>
        </p:nvSpPr>
        <p:spPr>
          <a:xfrm>
            <a:off x="10713677" y="3605421"/>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직사각형 88">
            <a:extLst>
              <a:ext uri="{FF2B5EF4-FFF2-40B4-BE49-F238E27FC236}">
                <a16:creationId xmlns:a16="http://schemas.microsoft.com/office/drawing/2014/main" id="{74A26B97-9220-4B58-ACAD-8C3D16667BAC}"/>
              </a:ext>
            </a:extLst>
          </p:cNvPr>
          <p:cNvSpPr/>
          <p:nvPr/>
        </p:nvSpPr>
        <p:spPr>
          <a:xfrm>
            <a:off x="10713677" y="3895884"/>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1" name="TextBox 90">
            <a:extLst>
              <a:ext uri="{FF2B5EF4-FFF2-40B4-BE49-F238E27FC236}">
                <a16:creationId xmlns:a16="http://schemas.microsoft.com/office/drawing/2014/main" id="{109B185A-B10F-4A20-8FCC-59AA223E2284}"/>
              </a:ext>
            </a:extLst>
          </p:cNvPr>
          <p:cNvSpPr txBox="1"/>
          <p:nvPr/>
        </p:nvSpPr>
        <p:spPr>
          <a:xfrm>
            <a:off x="9963231" y="4744212"/>
            <a:ext cx="1797288" cy="461665"/>
          </a:xfrm>
          <a:prstGeom prst="rect">
            <a:avLst/>
          </a:prstGeom>
          <a:noFill/>
        </p:spPr>
        <p:txBody>
          <a:bodyPr wrap="none" rtlCol="0">
            <a:spAutoFit/>
          </a:bodyPr>
          <a:lstStyle/>
          <a:p>
            <a:pPr algn="ctr"/>
            <a:r>
              <a:rPr lang="ko-KR" altLang="en-US" sz="1200" b="1" dirty="0"/>
              <a:t>출력</a:t>
            </a:r>
            <a:r>
              <a:rPr lang="en-US" altLang="ko-KR" sz="1200" b="1" dirty="0"/>
              <a:t>-</a:t>
            </a:r>
            <a:r>
              <a:rPr lang="ko-KR" altLang="en-US" sz="1200" b="1" dirty="0"/>
              <a:t>각 행동을 할 확률</a:t>
            </a:r>
            <a:endParaRPr lang="en-US" altLang="ko-KR" sz="1200" b="1" dirty="0"/>
          </a:p>
          <a:p>
            <a:pPr algn="ctr"/>
            <a:r>
              <a:rPr lang="en-US" altLang="ko-KR" sz="1200" b="1" dirty="0"/>
              <a:t>(length : 5)</a:t>
            </a:r>
            <a:endParaRPr lang="ko-KR" altLang="en-US" sz="1200" b="1" dirty="0"/>
          </a:p>
        </p:txBody>
      </p:sp>
      <p:sp>
        <p:nvSpPr>
          <p:cNvPr id="93" name="TextBox 92">
            <a:extLst>
              <a:ext uri="{FF2B5EF4-FFF2-40B4-BE49-F238E27FC236}">
                <a16:creationId xmlns:a16="http://schemas.microsoft.com/office/drawing/2014/main" id="{39829470-B8B4-44CD-B9A4-6674C687B615}"/>
              </a:ext>
            </a:extLst>
          </p:cNvPr>
          <p:cNvSpPr txBox="1"/>
          <p:nvPr/>
        </p:nvSpPr>
        <p:spPr>
          <a:xfrm>
            <a:off x="2236177" y="5251412"/>
            <a:ext cx="1930337" cy="430887"/>
          </a:xfrm>
          <a:prstGeom prst="rect">
            <a:avLst/>
          </a:prstGeom>
          <a:noFill/>
        </p:spPr>
        <p:txBody>
          <a:bodyPr wrap="square" rtlCol="0">
            <a:spAutoFit/>
          </a:bodyPr>
          <a:lstStyle/>
          <a:p>
            <a:pPr algn="ctr"/>
            <a:r>
              <a:rPr lang="en-US" altLang="ko-KR" sz="1100" b="1" dirty="0">
                <a:solidFill>
                  <a:srgbClr val="C00000"/>
                </a:solidFill>
              </a:rPr>
              <a:t>Deep SARSA</a:t>
            </a:r>
            <a:r>
              <a:rPr lang="ko-KR" altLang="en-US" sz="1100" b="1" dirty="0">
                <a:solidFill>
                  <a:srgbClr val="C00000"/>
                </a:solidFill>
              </a:rPr>
              <a:t>의 인공신경망</a:t>
            </a:r>
            <a:r>
              <a:rPr lang="en-US" altLang="ko-KR" sz="1100" b="1" dirty="0">
                <a:solidFill>
                  <a:srgbClr val="C00000"/>
                </a:solidFill>
              </a:rPr>
              <a:t>(On-Policy)</a:t>
            </a:r>
            <a:endParaRPr lang="ko-KR" altLang="en-US" sz="1100" b="1" dirty="0">
              <a:solidFill>
                <a:srgbClr val="C00000"/>
              </a:solidFill>
            </a:endParaRPr>
          </a:p>
        </p:txBody>
      </p:sp>
      <p:sp>
        <p:nvSpPr>
          <p:cNvPr id="95" name="TextBox 94">
            <a:extLst>
              <a:ext uri="{FF2B5EF4-FFF2-40B4-BE49-F238E27FC236}">
                <a16:creationId xmlns:a16="http://schemas.microsoft.com/office/drawing/2014/main" id="{B8FEACB9-680E-4B61-A315-7A1AB41163E8}"/>
              </a:ext>
            </a:extLst>
          </p:cNvPr>
          <p:cNvSpPr txBox="1"/>
          <p:nvPr/>
        </p:nvSpPr>
        <p:spPr>
          <a:xfrm>
            <a:off x="7325327" y="5251381"/>
            <a:ext cx="3536546" cy="261610"/>
          </a:xfrm>
          <a:prstGeom prst="rect">
            <a:avLst/>
          </a:prstGeom>
          <a:noFill/>
        </p:spPr>
        <p:txBody>
          <a:bodyPr wrap="none" rtlCol="0">
            <a:spAutoFit/>
          </a:bodyPr>
          <a:lstStyle/>
          <a:p>
            <a:pPr algn="ctr"/>
            <a:r>
              <a:rPr lang="ko-KR" altLang="en-US" sz="1100" b="1" dirty="0">
                <a:solidFill>
                  <a:srgbClr val="C00000"/>
                </a:solidFill>
              </a:rPr>
              <a:t>정책 기반 강화학습에서 정책을 근사하는 인공신경망</a:t>
            </a:r>
          </a:p>
        </p:txBody>
      </p:sp>
      <p:sp>
        <p:nvSpPr>
          <p:cNvPr id="97" name="TextBox 96">
            <a:extLst>
              <a:ext uri="{FF2B5EF4-FFF2-40B4-BE49-F238E27FC236}">
                <a16:creationId xmlns:a16="http://schemas.microsoft.com/office/drawing/2014/main" id="{7EC9730B-57C7-4FD6-844D-6A06725D9378}"/>
              </a:ext>
            </a:extLst>
          </p:cNvPr>
          <p:cNvSpPr txBox="1"/>
          <p:nvPr/>
        </p:nvSpPr>
        <p:spPr>
          <a:xfrm>
            <a:off x="9691745" y="4259161"/>
            <a:ext cx="1268296" cy="430887"/>
          </a:xfrm>
          <a:prstGeom prst="rect">
            <a:avLst/>
          </a:prstGeom>
          <a:noFill/>
        </p:spPr>
        <p:txBody>
          <a:bodyPr wrap="none" rtlCol="0">
            <a:spAutoFit/>
          </a:bodyPr>
          <a:lstStyle/>
          <a:p>
            <a:pPr algn="ctr"/>
            <a:r>
              <a:rPr lang="en-US" altLang="ko-KR" sz="1100" b="1" dirty="0" err="1">
                <a:solidFill>
                  <a:srgbClr val="C00000"/>
                </a:solidFill>
                <a:highlight>
                  <a:srgbClr val="FFFF00"/>
                </a:highlight>
              </a:rPr>
              <a:t>softmax</a:t>
            </a:r>
            <a:r>
              <a:rPr lang="en-US" altLang="ko-KR" sz="1100" b="1" dirty="0">
                <a:solidFill>
                  <a:srgbClr val="C00000"/>
                </a:solidFill>
                <a:highlight>
                  <a:srgbClr val="FFFF00"/>
                </a:highlight>
              </a:rPr>
              <a:t> </a:t>
            </a:r>
            <a:r>
              <a:rPr lang="ko-KR" altLang="en-US" sz="1100" b="1" dirty="0">
                <a:solidFill>
                  <a:srgbClr val="C00000"/>
                </a:solidFill>
                <a:highlight>
                  <a:srgbClr val="FFFF00"/>
                </a:highlight>
              </a:rPr>
              <a:t>이용 </a:t>
            </a:r>
            <a:r>
              <a:rPr lang="en-US" altLang="ko-KR" sz="1100" b="1" dirty="0">
                <a:solidFill>
                  <a:srgbClr val="C00000"/>
                </a:solidFill>
                <a:highlight>
                  <a:srgbClr val="FFFF00"/>
                </a:highlight>
              </a:rPr>
              <a:t>O</a:t>
            </a:r>
            <a:r>
              <a:rPr lang="ko-KR" altLang="en-US" sz="1100" b="1" dirty="0">
                <a:solidFill>
                  <a:srgbClr val="C00000"/>
                </a:solidFill>
                <a:highlight>
                  <a:srgbClr val="FFFF00"/>
                </a:highlight>
              </a:rPr>
              <a:t> </a:t>
            </a:r>
            <a:endParaRPr lang="en-US" altLang="ko-KR" sz="1100" b="1" dirty="0">
              <a:solidFill>
                <a:srgbClr val="C00000"/>
              </a:solidFill>
              <a:highlight>
                <a:srgbClr val="FFFF00"/>
              </a:highlight>
            </a:endParaRPr>
          </a:p>
          <a:p>
            <a:pPr algn="ctr"/>
            <a:r>
              <a:rPr lang="en-US" altLang="ko-KR" sz="1100" b="1" dirty="0">
                <a:solidFill>
                  <a:srgbClr val="C00000"/>
                </a:solidFill>
                <a:highlight>
                  <a:srgbClr val="FFFF00"/>
                </a:highlight>
              </a:rPr>
              <a:t>(</a:t>
            </a:r>
            <a:r>
              <a:rPr lang="ko-KR" altLang="en-US" sz="1100" b="1" dirty="0">
                <a:solidFill>
                  <a:srgbClr val="C00000"/>
                </a:solidFill>
                <a:highlight>
                  <a:srgbClr val="FFFF00"/>
                </a:highlight>
              </a:rPr>
              <a:t>확률</a:t>
            </a:r>
            <a:r>
              <a:rPr lang="en-US" altLang="ko-KR" sz="1100" b="1" dirty="0">
                <a:solidFill>
                  <a:srgbClr val="C00000"/>
                </a:solidFill>
                <a:highlight>
                  <a:srgbClr val="FFFF00"/>
                </a:highlight>
              </a:rPr>
              <a:t> </a:t>
            </a:r>
            <a:r>
              <a:rPr lang="ko-KR" altLang="en-US" sz="1100" b="1" dirty="0">
                <a:solidFill>
                  <a:srgbClr val="C00000"/>
                </a:solidFill>
                <a:highlight>
                  <a:srgbClr val="FFFF00"/>
                </a:highlight>
              </a:rPr>
              <a:t>출력</a:t>
            </a:r>
            <a:r>
              <a:rPr lang="en-US" altLang="ko-KR" sz="1100" b="1" dirty="0">
                <a:solidFill>
                  <a:srgbClr val="C00000"/>
                </a:solidFill>
                <a:highlight>
                  <a:srgbClr val="FFFF00"/>
                </a:highlight>
              </a:rPr>
              <a:t>)</a:t>
            </a:r>
            <a:endParaRPr lang="ko-KR" altLang="en-US" sz="1100" b="1" dirty="0">
              <a:solidFill>
                <a:srgbClr val="C00000"/>
              </a:solidFill>
              <a:highlight>
                <a:srgbClr val="FFFF00"/>
              </a:highlight>
            </a:endParaRPr>
          </a:p>
        </p:txBody>
      </p:sp>
      <p:sp>
        <p:nvSpPr>
          <p:cNvPr id="99" name="TextBox 98">
            <a:extLst>
              <a:ext uri="{FF2B5EF4-FFF2-40B4-BE49-F238E27FC236}">
                <a16:creationId xmlns:a16="http://schemas.microsoft.com/office/drawing/2014/main" id="{F93DB6B9-1F05-430C-B0EC-92EE23214274}"/>
              </a:ext>
            </a:extLst>
          </p:cNvPr>
          <p:cNvSpPr txBox="1"/>
          <p:nvPr/>
        </p:nvSpPr>
        <p:spPr>
          <a:xfrm>
            <a:off x="3777385" y="4129214"/>
            <a:ext cx="1268296" cy="430887"/>
          </a:xfrm>
          <a:prstGeom prst="rect">
            <a:avLst/>
          </a:prstGeom>
          <a:noFill/>
        </p:spPr>
        <p:txBody>
          <a:bodyPr wrap="none" rtlCol="0">
            <a:spAutoFit/>
          </a:bodyPr>
          <a:lstStyle/>
          <a:p>
            <a:pPr algn="ctr"/>
            <a:r>
              <a:rPr lang="en-US" altLang="ko-KR" sz="1100" b="1" dirty="0" err="1">
                <a:solidFill>
                  <a:srgbClr val="C00000"/>
                </a:solidFill>
              </a:rPr>
              <a:t>softmax</a:t>
            </a:r>
            <a:r>
              <a:rPr lang="en-US" altLang="ko-KR" sz="1100" b="1" dirty="0">
                <a:solidFill>
                  <a:srgbClr val="C00000"/>
                </a:solidFill>
              </a:rPr>
              <a:t> </a:t>
            </a:r>
            <a:r>
              <a:rPr lang="ko-KR" altLang="en-US" sz="1100" b="1" dirty="0">
                <a:solidFill>
                  <a:srgbClr val="C00000"/>
                </a:solidFill>
              </a:rPr>
              <a:t>이용 </a:t>
            </a:r>
            <a:r>
              <a:rPr lang="en-US" altLang="ko-KR" sz="1100" b="1" dirty="0">
                <a:solidFill>
                  <a:srgbClr val="C00000"/>
                </a:solidFill>
              </a:rPr>
              <a:t>X</a:t>
            </a:r>
            <a:r>
              <a:rPr lang="ko-KR" altLang="en-US" sz="1100" b="1" dirty="0">
                <a:solidFill>
                  <a:srgbClr val="C00000"/>
                </a:solidFill>
              </a:rPr>
              <a:t> </a:t>
            </a:r>
            <a:endParaRPr lang="en-US" altLang="ko-KR" sz="1100" b="1" dirty="0">
              <a:solidFill>
                <a:srgbClr val="C00000"/>
              </a:solidFill>
            </a:endParaRPr>
          </a:p>
          <a:p>
            <a:pPr algn="ctr"/>
            <a:r>
              <a:rPr lang="en-US" altLang="ko-KR" sz="1100" b="1" dirty="0">
                <a:solidFill>
                  <a:srgbClr val="C00000"/>
                </a:solidFill>
              </a:rPr>
              <a:t>(Value </a:t>
            </a:r>
            <a:r>
              <a:rPr lang="ko-KR" altLang="en-US" sz="1100" b="1" dirty="0">
                <a:solidFill>
                  <a:srgbClr val="C00000"/>
                </a:solidFill>
              </a:rPr>
              <a:t>출력</a:t>
            </a:r>
            <a:r>
              <a:rPr lang="en-US" altLang="ko-KR" sz="1100" b="1" dirty="0">
                <a:solidFill>
                  <a:srgbClr val="C00000"/>
                </a:solidFill>
              </a:rPr>
              <a:t>)</a:t>
            </a:r>
            <a:endParaRPr lang="ko-KR" altLang="en-US" sz="1100" b="1" dirty="0">
              <a:solidFill>
                <a:srgbClr val="C00000"/>
              </a:solidFill>
            </a:endParaRPr>
          </a:p>
        </p:txBody>
      </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2377FEBB-DDE1-44B9-9848-0DA719A14ED0}"/>
                  </a:ext>
                </a:extLst>
              </p:cNvPr>
              <p:cNvSpPr txBox="1"/>
              <p:nvPr/>
            </p:nvSpPr>
            <p:spPr>
              <a:xfrm>
                <a:off x="625224" y="5645267"/>
                <a:ext cx="5092741" cy="338554"/>
              </a:xfrm>
              <a:prstGeom prst="rect">
                <a:avLst/>
              </a:prstGeom>
              <a:noFill/>
            </p:spPr>
            <p:txBody>
              <a:bodyPr wrap="none" rtlCol="0">
                <a:spAutoFit/>
              </a:bodyPr>
              <a:lstStyle/>
              <a:p>
                <a14:m>
                  <m:oMath xmlns:m="http://schemas.openxmlformats.org/officeDocument/2006/math">
                    <m:r>
                      <m:rPr>
                        <m:nor/>
                      </m:rPr>
                      <a:rPr lang="en-US" altLang="ko-KR" sz="1600" b="1" smtClean="0">
                        <a:latin typeface="Cambria Math" panose="02040503050406030204" pitchFamily="18" charset="0"/>
                      </a:rPr>
                      <m:t>Q</m:t>
                    </m:r>
                    <m:r>
                      <a:rPr lang="en-US" altLang="ko-KR" sz="1600" b="1" i="1" smtClean="0">
                        <a:latin typeface="Cambria Math" panose="02040503050406030204" pitchFamily="18" charset="0"/>
                      </a:rPr>
                      <m:t>(</m:t>
                    </m:r>
                    <m:sSub>
                      <m:sSubPr>
                        <m:ctrlPr>
                          <a:rPr lang="en-US" altLang="ko-KR" sz="1600" b="1" i="1">
                            <a:latin typeface="Cambria Math" panose="02040503050406030204" pitchFamily="18" charset="0"/>
                          </a:rPr>
                        </m:ctrlPr>
                      </m:sSubPr>
                      <m:e>
                        <m:r>
                          <m:rPr>
                            <m:nor/>
                          </m:rPr>
                          <a:rPr lang="en-US" altLang="ko-KR" sz="1600" b="1" i="0" smtClean="0">
                            <a:latin typeface="Cambria Math" panose="02040503050406030204" pitchFamily="18" charset="0"/>
                          </a:rPr>
                          <m:t>S</m:t>
                        </m:r>
                      </m:e>
                      <m:sub>
                        <m:r>
                          <a:rPr lang="en-US" altLang="ko-KR" sz="1600" b="1" i="1" smtClean="0">
                            <a:latin typeface="Cambria Math" panose="02040503050406030204" pitchFamily="18" charset="0"/>
                          </a:rPr>
                          <m:t>𝒕</m:t>
                        </m:r>
                      </m:sub>
                    </m:sSub>
                    <m:r>
                      <a:rPr lang="en-US" altLang="ko-KR" sz="1600" b="1" i="1" smtClean="0">
                        <a:latin typeface="Cambria Math" panose="02040503050406030204" pitchFamily="18" charset="0"/>
                      </a:rPr>
                      <m:t>,</m:t>
                    </m:r>
                    <m:sSub>
                      <m:sSubPr>
                        <m:ctrlPr>
                          <a:rPr lang="en-US" altLang="ko-KR" sz="1600" b="1" i="1">
                            <a:latin typeface="Cambria Math" panose="02040503050406030204" pitchFamily="18" charset="0"/>
                          </a:rPr>
                        </m:ctrlPr>
                      </m:sSubPr>
                      <m:e>
                        <m:r>
                          <m:rPr>
                            <m:nor/>
                          </m:rPr>
                          <a:rPr lang="en-US" altLang="ko-KR" sz="1600" b="1" i="0" smtClean="0">
                            <a:latin typeface="Cambria Math" panose="02040503050406030204" pitchFamily="18" charset="0"/>
                          </a:rPr>
                          <m:t>A</m:t>
                        </m:r>
                      </m:e>
                      <m:sub>
                        <m:r>
                          <a:rPr lang="en-US" altLang="ko-KR" sz="1600" b="1" i="1">
                            <a:latin typeface="Cambria Math" panose="02040503050406030204" pitchFamily="18" charset="0"/>
                          </a:rPr>
                          <m:t>𝒕</m:t>
                        </m:r>
                      </m:sub>
                    </m:sSub>
                    <m:r>
                      <a:rPr lang="en-US" altLang="ko-KR" sz="1600" b="1" i="1" smtClean="0">
                        <a:latin typeface="Cambria Math" panose="02040503050406030204" pitchFamily="18" charset="0"/>
                      </a:rPr>
                      <m:t>)</m:t>
                    </m:r>
                    <m:r>
                      <m:rPr>
                        <m:nor/>
                      </m:rPr>
                      <a:rPr lang="en-US" altLang="ko-KR" sz="1600" b="1" i="0" smtClean="0">
                        <a:latin typeface="Cambria Math" panose="02040503050406030204" pitchFamily="18" charset="0"/>
                      </a:rPr>
                      <m:t> </m:t>
                    </m:r>
                    <m:r>
                      <a:rPr lang="en-US" altLang="ko-KR" sz="1600" b="1" i="1" smtClean="0">
                        <a:latin typeface="Cambria Math" panose="02040503050406030204" pitchFamily="18" charset="0"/>
                        <a:ea typeface="Cambria Math" panose="02040503050406030204" pitchFamily="18" charset="0"/>
                      </a:rPr>
                      <m:t>←</m:t>
                    </m:r>
                    <m:r>
                      <m:rPr>
                        <m:nor/>
                      </m:rPr>
                      <a:rPr lang="en-US" altLang="ko-KR" sz="1600" b="1">
                        <a:latin typeface="Cambria Math" panose="02040503050406030204" pitchFamily="18" charset="0"/>
                      </a:rPr>
                      <m:t>Q</m:t>
                    </m:r>
                    <m:r>
                      <a:rPr lang="en-US" altLang="ko-KR" sz="1600" b="1" i="1">
                        <a:latin typeface="Cambria Math" panose="02040503050406030204" pitchFamily="18" charset="0"/>
                      </a:rPr>
                      <m:t>(</m:t>
                    </m:r>
                    <m:sSub>
                      <m:sSubPr>
                        <m:ctrlPr>
                          <a:rPr lang="en-US" altLang="ko-KR" sz="1600" b="1" i="1">
                            <a:latin typeface="Cambria Math" panose="02040503050406030204" pitchFamily="18" charset="0"/>
                          </a:rPr>
                        </m:ctrlPr>
                      </m:sSubPr>
                      <m:e>
                        <m:r>
                          <m:rPr>
                            <m:nor/>
                          </m:rPr>
                          <a:rPr lang="en-US" altLang="ko-KR" sz="1600" b="1">
                            <a:latin typeface="Cambria Math" panose="02040503050406030204" pitchFamily="18" charset="0"/>
                          </a:rPr>
                          <m:t>S</m:t>
                        </m:r>
                      </m:e>
                      <m:sub>
                        <m:r>
                          <a:rPr lang="en-US" altLang="ko-KR" sz="1600" b="1" i="1">
                            <a:latin typeface="Cambria Math" panose="02040503050406030204" pitchFamily="18" charset="0"/>
                          </a:rPr>
                          <m:t>𝒕</m:t>
                        </m:r>
                      </m:sub>
                    </m:sSub>
                    <m:r>
                      <a:rPr lang="en-US" altLang="ko-KR" sz="1600" b="1" i="1" smtClean="0">
                        <a:latin typeface="Cambria Math" panose="02040503050406030204" pitchFamily="18" charset="0"/>
                      </a:rPr>
                      <m:t>,</m:t>
                    </m:r>
                    <m:sSub>
                      <m:sSubPr>
                        <m:ctrlPr>
                          <a:rPr lang="en-US" altLang="ko-KR" sz="1600" b="1" i="1">
                            <a:latin typeface="Cambria Math" panose="02040503050406030204" pitchFamily="18" charset="0"/>
                          </a:rPr>
                        </m:ctrlPr>
                      </m:sSubPr>
                      <m:e>
                        <m:r>
                          <m:rPr>
                            <m:nor/>
                          </m:rPr>
                          <a:rPr lang="en-US" altLang="ko-KR" sz="1600" b="1">
                            <a:latin typeface="Cambria Math" panose="02040503050406030204" pitchFamily="18" charset="0"/>
                          </a:rPr>
                          <m:t>A</m:t>
                        </m:r>
                      </m:e>
                      <m:sub>
                        <m:r>
                          <a:rPr lang="en-US" altLang="ko-KR" sz="1600" b="1" i="1">
                            <a:latin typeface="Cambria Math" panose="02040503050406030204" pitchFamily="18" charset="0"/>
                          </a:rPr>
                          <m:t>𝒕</m:t>
                        </m:r>
                      </m:sub>
                    </m:sSub>
                    <m:r>
                      <a:rPr lang="en-US" altLang="ko-KR" sz="1600" b="1" i="1">
                        <a:latin typeface="Cambria Math" panose="02040503050406030204" pitchFamily="18" charset="0"/>
                      </a:rPr>
                      <m:t>)</m:t>
                    </m:r>
                  </m:oMath>
                </a14:m>
                <a:r>
                  <a:rPr lang="en-US" altLang="ko-KR" sz="1600" b="1" dirty="0">
                    <a:solidFill>
                      <a:schemeClr val="tx1"/>
                    </a:solidFill>
                  </a:rPr>
                  <a:t>+</a:t>
                </a:r>
                <a14:m>
                  <m:oMath xmlns:m="http://schemas.openxmlformats.org/officeDocument/2006/math">
                    <m:r>
                      <a:rPr lang="ko-KR" altLang="en-US" sz="1600" b="1" i="1" dirty="0" smtClean="0">
                        <a:latin typeface="Cambria Math" panose="02040503050406030204" pitchFamily="18" charset="0"/>
                        <a:ea typeface="Cambria Math" panose="02040503050406030204" pitchFamily="18" charset="0"/>
                      </a:rPr>
                      <m:t>𝜶</m:t>
                    </m:r>
                  </m:oMath>
                </a14:m>
                <a:r>
                  <a:rPr lang="en-US" altLang="ko-KR" sz="1600" b="1" dirty="0">
                    <a:solidFill>
                      <a:schemeClr val="tx1"/>
                    </a:solidFill>
                  </a:rPr>
                  <a:t>(</a:t>
                </a:r>
                <a14:m>
                  <m:oMath xmlns:m="http://schemas.openxmlformats.org/officeDocument/2006/math">
                    <m:r>
                      <a:rPr lang="en-US" altLang="ko-KR" sz="1600" b="1" i="1" smtClean="0">
                        <a:solidFill>
                          <a:srgbClr val="C00000"/>
                        </a:solidFill>
                        <a:latin typeface="Cambria Math" panose="02040503050406030204" pitchFamily="18" charset="0"/>
                      </a:rPr>
                      <m:t>𝑹</m:t>
                    </m:r>
                    <m:r>
                      <a:rPr lang="en-US" altLang="ko-KR" sz="1600" b="1" i="0" smtClean="0">
                        <a:solidFill>
                          <a:srgbClr val="C00000"/>
                        </a:solidFill>
                        <a:latin typeface="Cambria Math" panose="02040503050406030204" pitchFamily="18" charset="0"/>
                      </a:rPr>
                      <m:t>+</m:t>
                    </m:r>
                    <m:r>
                      <a:rPr lang="ko-KR" altLang="en-US" sz="1600" b="1" i="1">
                        <a:solidFill>
                          <a:srgbClr val="C00000"/>
                        </a:solidFill>
                        <a:latin typeface="Cambria Math" panose="02040503050406030204" pitchFamily="18" charset="0"/>
                      </a:rPr>
                      <m:t>𝜸</m:t>
                    </m:r>
                    <m:r>
                      <m:rPr>
                        <m:nor/>
                      </m:rPr>
                      <a:rPr lang="en-US" altLang="ko-KR" sz="1600" b="1">
                        <a:solidFill>
                          <a:srgbClr val="C00000"/>
                        </a:solidFill>
                        <a:latin typeface="Cambria Math" panose="02040503050406030204" pitchFamily="18" charset="0"/>
                      </a:rPr>
                      <m:t>Q</m:t>
                    </m:r>
                    <m:r>
                      <a:rPr lang="en-US" altLang="ko-KR" sz="1600" b="1" i="1">
                        <a:solidFill>
                          <a:srgbClr val="C00000"/>
                        </a:solidFill>
                        <a:latin typeface="Cambria Math" panose="02040503050406030204" pitchFamily="18" charset="0"/>
                      </a:rPr>
                      <m:t>(</m:t>
                    </m:r>
                    <m:sSub>
                      <m:sSubPr>
                        <m:ctrlPr>
                          <a:rPr lang="en-US" altLang="ko-KR" sz="1600" b="1" i="1">
                            <a:solidFill>
                              <a:srgbClr val="C00000"/>
                            </a:solidFill>
                            <a:latin typeface="Cambria Math" panose="02040503050406030204" pitchFamily="18" charset="0"/>
                          </a:rPr>
                        </m:ctrlPr>
                      </m:sSubPr>
                      <m:e>
                        <m:r>
                          <m:rPr>
                            <m:nor/>
                          </m:rPr>
                          <a:rPr lang="en-US" altLang="ko-KR" sz="1600" b="1">
                            <a:solidFill>
                              <a:srgbClr val="C00000"/>
                            </a:solidFill>
                            <a:latin typeface="Cambria Math" panose="02040503050406030204" pitchFamily="18" charset="0"/>
                          </a:rPr>
                          <m:t>S</m:t>
                        </m:r>
                      </m:e>
                      <m:sub>
                        <m:r>
                          <a:rPr lang="en-US" altLang="ko-KR" sz="1600" b="1" i="1">
                            <a:solidFill>
                              <a:srgbClr val="C00000"/>
                            </a:solidFill>
                            <a:latin typeface="Cambria Math" panose="02040503050406030204" pitchFamily="18" charset="0"/>
                          </a:rPr>
                          <m:t>𝒕</m:t>
                        </m:r>
                        <m:r>
                          <a:rPr lang="en-US" altLang="ko-KR" sz="1600" b="1" i="1" smtClean="0">
                            <a:solidFill>
                              <a:srgbClr val="C00000"/>
                            </a:solidFill>
                            <a:latin typeface="Cambria Math" panose="02040503050406030204" pitchFamily="18" charset="0"/>
                          </a:rPr>
                          <m:t>+</m:t>
                        </m:r>
                        <m:r>
                          <a:rPr lang="en-US" altLang="ko-KR" sz="1600" b="1" i="1" smtClean="0">
                            <a:solidFill>
                              <a:srgbClr val="C00000"/>
                            </a:solidFill>
                            <a:latin typeface="Cambria Math" panose="02040503050406030204" pitchFamily="18" charset="0"/>
                          </a:rPr>
                          <m:t>𝟏</m:t>
                        </m:r>
                      </m:sub>
                    </m:sSub>
                    <m:r>
                      <a:rPr lang="en-US" altLang="ko-KR" sz="1600" b="1" i="1" smtClean="0">
                        <a:solidFill>
                          <a:srgbClr val="C00000"/>
                        </a:solidFill>
                        <a:latin typeface="Cambria Math" panose="02040503050406030204" pitchFamily="18" charset="0"/>
                      </a:rPr>
                      <m:t>,</m:t>
                    </m:r>
                    <m:sSub>
                      <m:sSubPr>
                        <m:ctrlPr>
                          <a:rPr lang="en-US" altLang="ko-KR" sz="1600" b="1" i="1" smtClean="0">
                            <a:solidFill>
                              <a:srgbClr val="C00000"/>
                            </a:solidFill>
                            <a:latin typeface="Cambria Math" panose="02040503050406030204" pitchFamily="18" charset="0"/>
                          </a:rPr>
                        </m:ctrlPr>
                      </m:sSubPr>
                      <m:e>
                        <m:r>
                          <m:rPr>
                            <m:nor/>
                          </m:rPr>
                          <a:rPr lang="en-US" altLang="ko-KR" sz="1600" b="1">
                            <a:solidFill>
                              <a:srgbClr val="C00000"/>
                            </a:solidFill>
                            <a:latin typeface="Cambria Math" panose="02040503050406030204" pitchFamily="18" charset="0"/>
                          </a:rPr>
                          <m:t>A</m:t>
                        </m:r>
                      </m:e>
                      <m:sub>
                        <m:r>
                          <a:rPr lang="en-US" altLang="ko-KR" sz="1600" b="1" i="1">
                            <a:solidFill>
                              <a:srgbClr val="C00000"/>
                            </a:solidFill>
                            <a:latin typeface="Cambria Math" panose="02040503050406030204" pitchFamily="18" charset="0"/>
                          </a:rPr>
                          <m:t>𝒕</m:t>
                        </m:r>
                        <m:r>
                          <a:rPr lang="en-US" altLang="ko-KR" sz="1600" b="1" i="1" smtClean="0">
                            <a:solidFill>
                              <a:srgbClr val="C00000"/>
                            </a:solidFill>
                            <a:latin typeface="Cambria Math" panose="02040503050406030204" pitchFamily="18" charset="0"/>
                          </a:rPr>
                          <m:t>+</m:t>
                        </m:r>
                        <m:r>
                          <a:rPr lang="en-US" altLang="ko-KR" sz="1600" b="1" i="1" smtClean="0">
                            <a:solidFill>
                              <a:srgbClr val="C00000"/>
                            </a:solidFill>
                            <a:latin typeface="Cambria Math" panose="02040503050406030204" pitchFamily="18" charset="0"/>
                          </a:rPr>
                          <m:t>𝟏</m:t>
                        </m:r>
                      </m:sub>
                    </m:sSub>
                    <m:r>
                      <a:rPr lang="en-US" altLang="ko-KR" sz="1600" b="1" i="1">
                        <a:solidFill>
                          <a:srgbClr val="C00000"/>
                        </a:solidFill>
                        <a:latin typeface="Cambria Math" panose="02040503050406030204" pitchFamily="18" charset="0"/>
                      </a:rPr>
                      <m:t>)</m:t>
                    </m:r>
                    <m:r>
                      <a:rPr lang="en-US" altLang="ko-KR" sz="1600" b="1" i="0" dirty="0" smtClean="0">
                        <a:latin typeface="Cambria Math" panose="02040503050406030204" pitchFamily="18" charset="0"/>
                      </a:rPr>
                      <m:t>−</m:t>
                    </m:r>
                    <m:r>
                      <m:rPr>
                        <m:nor/>
                      </m:rPr>
                      <a:rPr lang="en-US" altLang="ko-KR" sz="1600" b="1">
                        <a:latin typeface="Cambria Math" panose="02040503050406030204" pitchFamily="18" charset="0"/>
                      </a:rPr>
                      <m:t>Q</m:t>
                    </m:r>
                    <m:r>
                      <a:rPr lang="en-US" altLang="ko-KR" sz="1600" b="1" i="1">
                        <a:latin typeface="Cambria Math" panose="02040503050406030204" pitchFamily="18" charset="0"/>
                      </a:rPr>
                      <m:t>(</m:t>
                    </m:r>
                    <m:sSub>
                      <m:sSubPr>
                        <m:ctrlPr>
                          <a:rPr lang="en-US" altLang="ko-KR" sz="1600" b="1" i="1">
                            <a:latin typeface="Cambria Math" panose="02040503050406030204" pitchFamily="18" charset="0"/>
                          </a:rPr>
                        </m:ctrlPr>
                      </m:sSubPr>
                      <m:e>
                        <m:r>
                          <m:rPr>
                            <m:nor/>
                          </m:rPr>
                          <a:rPr lang="en-US" altLang="ko-KR" sz="1600" b="1">
                            <a:latin typeface="Cambria Math" panose="02040503050406030204" pitchFamily="18" charset="0"/>
                          </a:rPr>
                          <m:t>S</m:t>
                        </m:r>
                      </m:e>
                      <m:sub>
                        <m:r>
                          <a:rPr lang="en-US" altLang="ko-KR" sz="1600" b="1" i="1">
                            <a:latin typeface="Cambria Math" panose="02040503050406030204" pitchFamily="18" charset="0"/>
                          </a:rPr>
                          <m:t>𝒕</m:t>
                        </m:r>
                      </m:sub>
                    </m:sSub>
                    <m:r>
                      <a:rPr lang="en-US" altLang="ko-KR" sz="1600" b="1" i="1" smtClean="0">
                        <a:latin typeface="Cambria Math" panose="02040503050406030204" pitchFamily="18" charset="0"/>
                      </a:rPr>
                      <m:t>,</m:t>
                    </m:r>
                    <m:sSub>
                      <m:sSubPr>
                        <m:ctrlPr>
                          <a:rPr lang="en-US" altLang="ko-KR" sz="1600" b="1" i="1">
                            <a:latin typeface="Cambria Math" panose="02040503050406030204" pitchFamily="18" charset="0"/>
                          </a:rPr>
                        </m:ctrlPr>
                      </m:sSubPr>
                      <m:e>
                        <m:r>
                          <m:rPr>
                            <m:nor/>
                          </m:rPr>
                          <a:rPr lang="en-US" altLang="ko-KR" sz="1600" b="1">
                            <a:latin typeface="Cambria Math" panose="02040503050406030204" pitchFamily="18" charset="0"/>
                          </a:rPr>
                          <m:t>A</m:t>
                        </m:r>
                      </m:e>
                      <m:sub>
                        <m:r>
                          <a:rPr lang="en-US" altLang="ko-KR" sz="1600" b="1" i="1">
                            <a:latin typeface="Cambria Math" panose="02040503050406030204" pitchFamily="18" charset="0"/>
                          </a:rPr>
                          <m:t>𝒕</m:t>
                        </m:r>
                      </m:sub>
                    </m:sSub>
                    <m:r>
                      <a:rPr lang="en-US" altLang="ko-KR" sz="1600" b="1" i="1">
                        <a:latin typeface="Cambria Math" panose="02040503050406030204" pitchFamily="18" charset="0"/>
                      </a:rPr>
                      <m:t>)</m:t>
                    </m:r>
                  </m:oMath>
                </a14:m>
                <a:r>
                  <a:rPr lang="en-US" altLang="ko-KR" sz="1600" b="1" dirty="0">
                    <a:solidFill>
                      <a:schemeClr val="tx1"/>
                    </a:solidFill>
                  </a:rPr>
                  <a:t>)</a:t>
                </a:r>
                <a:endParaRPr lang="ko-KR" altLang="en-US" sz="1600" b="1" dirty="0">
                  <a:solidFill>
                    <a:schemeClr val="tx1"/>
                  </a:solidFill>
                </a:endParaRPr>
              </a:p>
            </p:txBody>
          </p:sp>
        </mc:Choice>
        <mc:Fallback xmlns="">
          <p:sp>
            <p:nvSpPr>
              <p:cNvPr id="101" name="TextBox 100">
                <a:extLst>
                  <a:ext uri="{FF2B5EF4-FFF2-40B4-BE49-F238E27FC236}">
                    <a16:creationId xmlns:a16="http://schemas.microsoft.com/office/drawing/2014/main" id="{2377FEBB-DDE1-44B9-9848-0DA719A14ED0}"/>
                  </a:ext>
                </a:extLst>
              </p:cNvPr>
              <p:cNvSpPr txBox="1">
                <a:spLocks noRot="1" noChangeAspect="1" noMove="1" noResize="1" noEditPoints="1" noAdjustHandles="1" noChangeArrowheads="1" noChangeShapeType="1" noTextEdit="1"/>
              </p:cNvSpPr>
              <p:nvPr/>
            </p:nvSpPr>
            <p:spPr>
              <a:xfrm>
                <a:off x="625224" y="5645267"/>
                <a:ext cx="5092741" cy="338554"/>
              </a:xfrm>
              <a:prstGeom prst="rect">
                <a:avLst/>
              </a:prstGeom>
              <a:blipFill>
                <a:blip r:embed="rId4"/>
                <a:stretch>
                  <a:fillRect t="-5357" b="-214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13B7D0F9-4146-4F53-8662-27A2A6A0F94B}"/>
                  </a:ext>
                </a:extLst>
              </p:cNvPr>
              <p:cNvSpPr txBox="1"/>
              <p:nvPr/>
            </p:nvSpPr>
            <p:spPr>
              <a:xfrm>
                <a:off x="360562" y="6192303"/>
                <a:ext cx="5881225" cy="344838"/>
              </a:xfrm>
              <a:prstGeom prst="rect">
                <a:avLst/>
              </a:prstGeom>
              <a:noFill/>
            </p:spPr>
            <p:txBody>
              <a:bodyPr wrap="none" rtlCol="0">
                <a:spAutoFit/>
              </a:bodyPr>
              <a:lstStyle/>
              <a:p>
                <a14:m>
                  <m:oMath xmlns:m="http://schemas.openxmlformats.org/officeDocument/2006/math">
                    <m:r>
                      <a:rPr lang="en-US" altLang="ko-KR" sz="1600" b="1" i="1" smtClean="0">
                        <a:latin typeface="Cambria Math" panose="02040503050406030204" pitchFamily="18" charset="0"/>
                      </a:rPr>
                      <m:t>𝑴𝑺𝑬</m:t>
                    </m:r>
                    <m:r>
                      <a:rPr lang="en-US" altLang="ko-KR" sz="1600" b="1" i="1" smtClean="0">
                        <a:latin typeface="Cambria Math" panose="02040503050406030204" pitchFamily="18" charset="0"/>
                      </a:rPr>
                      <m:t>= </m:t>
                    </m:r>
                    <m:sSup>
                      <m:sSupPr>
                        <m:ctrlPr>
                          <a:rPr lang="en-US" altLang="ko-KR" sz="1600" b="1" i="1" smtClean="0">
                            <a:latin typeface="Cambria Math" panose="02040503050406030204" pitchFamily="18" charset="0"/>
                          </a:rPr>
                        </m:ctrlPr>
                      </m:sSupPr>
                      <m:e>
                        <m:r>
                          <a:rPr lang="en-US" altLang="ko-KR" sz="1600" b="1" i="1" smtClean="0">
                            <a:latin typeface="Cambria Math" panose="02040503050406030204" pitchFamily="18" charset="0"/>
                          </a:rPr>
                          <m:t>(</m:t>
                        </m:r>
                        <m:r>
                          <a:rPr lang="ko-KR" altLang="en-US" sz="1600" b="1" i="1">
                            <a:latin typeface="Cambria Math" panose="02040503050406030204" pitchFamily="18" charset="0"/>
                          </a:rPr>
                          <m:t>정</m:t>
                        </m:r>
                        <m:r>
                          <a:rPr lang="ko-KR" altLang="en-US" sz="1600" b="1" i="1" smtClean="0">
                            <a:latin typeface="Cambria Math" panose="02040503050406030204" pitchFamily="18" charset="0"/>
                          </a:rPr>
                          <m:t>답</m:t>
                        </m:r>
                        <m:r>
                          <a:rPr lang="en-US" altLang="ko-KR" sz="1600" b="1" i="1" smtClean="0">
                            <a:latin typeface="Cambria Math" panose="02040503050406030204" pitchFamily="18" charset="0"/>
                          </a:rPr>
                          <m:t> − </m:t>
                        </m:r>
                        <m:r>
                          <a:rPr lang="ko-KR" altLang="en-US" sz="1600" b="1" i="1">
                            <a:latin typeface="Cambria Math" panose="02040503050406030204" pitchFamily="18" charset="0"/>
                          </a:rPr>
                          <m:t>예</m:t>
                        </m:r>
                        <m:r>
                          <a:rPr lang="ko-KR" altLang="en-US" sz="1600" b="1" i="1" smtClean="0">
                            <a:latin typeface="Cambria Math" panose="02040503050406030204" pitchFamily="18" charset="0"/>
                          </a:rPr>
                          <m:t>측</m:t>
                        </m:r>
                        <m:r>
                          <a:rPr lang="en-US" altLang="ko-KR" sz="1600" b="1" i="1" smtClean="0">
                            <a:latin typeface="Cambria Math" panose="02040503050406030204" pitchFamily="18" charset="0"/>
                          </a:rPr>
                          <m:t>)</m:t>
                        </m:r>
                      </m:e>
                      <m:sup>
                        <m:r>
                          <a:rPr lang="en-US" altLang="ko-KR" sz="1600" b="1" i="1" smtClean="0">
                            <a:latin typeface="Cambria Math" panose="02040503050406030204" pitchFamily="18" charset="0"/>
                          </a:rPr>
                          <m:t>𝟐</m:t>
                        </m:r>
                      </m:sup>
                    </m:sSup>
                    <m:r>
                      <a:rPr lang="en-US" altLang="ko-KR" sz="1600" b="1" i="1" smtClean="0">
                        <a:latin typeface="Cambria Math" panose="02040503050406030204" pitchFamily="18" charset="0"/>
                      </a:rPr>
                      <m:t> =</m:t>
                    </m:r>
                  </m:oMath>
                </a14:m>
                <a:r>
                  <a:rPr lang="en-US" altLang="ko-KR" sz="1600" b="1" dirty="0"/>
                  <a:t> </a:t>
                </a:r>
                <a14:m>
                  <m:oMath xmlns:m="http://schemas.openxmlformats.org/officeDocument/2006/math">
                    <m:sSup>
                      <m:sSupPr>
                        <m:ctrlPr>
                          <a:rPr lang="en-US" altLang="ko-KR" sz="1600" b="1" i="1">
                            <a:latin typeface="Cambria Math" panose="02040503050406030204" pitchFamily="18" charset="0"/>
                          </a:rPr>
                        </m:ctrlPr>
                      </m:sSupPr>
                      <m:e>
                        <m:r>
                          <a:rPr lang="en-US" altLang="ko-KR" sz="1600" b="1" i="1">
                            <a:latin typeface="Cambria Math" panose="02040503050406030204" pitchFamily="18" charset="0"/>
                          </a:rPr>
                          <m:t>(</m:t>
                        </m:r>
                        <m:sSub>
                          <m:sSubPr>
                            <m:ctrlPr>
                              <a:rPr lang="en-US" altLang="ko-KR" sz="1600" b="1" i="1" smtClean="0">
                                <a:solidFill>
                                  <a:srgbClr val="C00000"/>
                                </a:solidFill>
                                <a:latin typeface="Cambria Math" panose="02040503050406030204" pitchFamily="18" charset="0"/>
                              </a:rPr>
                            </m:ctrlPr>
                          </m:sSubPr>
                          <m:e>
                            <m:r>
                              <m:rPr>
                                <m:nor/>
                              </m:rPr>
                              <a:rPr lang="en-US" altLang="ko-KR" sz="1600" b="1" i="0" smtClean="0">
                                <a:solidFill>
                                  <a:srgbClr val="C00000"/>
                                </a:solidFill>
                                <a:latin typeface="Cambria Math" panose="02040503050406030204" pitchFamily="18" charset="0"/>
                              </a:rPr>
                              <m:t>R</m:t>
                            </m:r>
                          </m:e>
                          <m:sub>
                            <m:r>
                              <a:rPr lang="en-US" altLang="ko-KR" sz="1600" b="1" i="1">
                                <a:solidFill>
                                  <a:srgbClr val="C00000"/>
                                </a:solidFill>
                                <a:latin typeface="Cambria Math" panose="02040503050406030204" pitchFamily="18" charset="0"/>
                              </a:rPr>
                              <m:t>𝒕</m:t>
                            </m:r>
                            <m:r>
                              <a:rPr lang="en-US" altLang="ko-KR" sz="1600" b="1" i="1" smtClean="0">
                                <a:solidFill>
                                  <a:srgbClr val="C00000"/>
                                </a:solidFill>
                                <a:latin typeface="Cambria Math" panose="02040503050406030204" pitchFamily="18" charset="0"/>
                              </a:rPr>
                              <m:t>+</m:t>
                            </m:r>
                            <m:r>
                              <a:rPr lang="en-US" altLang="ko-KR" sz="1600" b="1" i="1" smtClean="0">
                                <a:solidFill>
                                  <a:srgbClr val="C00000"/>
                                </a:solidFill>
                                <a:latin typeface="Cambria Math" panose="02040503050406030204" pitchFamily="18" charset="0"/>
                              </a:rPr>
                              <m:t>𝟏</m:t>
                            </m:r>
                          </m:sub>
                        </m:sSub>
                        <m:r>
                          <a:rPr lang="en-US" altLang="ko-KR" sz="1600" b="1">
                            <a:solidFill>
                              <a:srgbClr val="C00000"/>
                            </a:solidFill>
                            <a:latin typeface="Cambria Math" panose="02040503050406030204" pitchFamily="18" charset="0"/>
                          </a:rPr>
                          <m:t>+</m:t>
                        </m:r>
                        <m:r>
                          <a:rPr lang="ko-KR" altLang="en-US" sz="1600" b="1" i="1">
                            <a:solidFill>
                              <a:srgbClr val="C00000"/>
                            </a:solidFill>
                            <a:latin typeface="Cambria Math" panose="02040503050406030204" pitchFamily="18" charset="0"/>
                          </a:rPr>
                          <m:t>𝜸</m:t>
                        </m:r>
                        <m:r>
                          <m:rPr>
                            <m:nor/>
                          </m:rPr>
                          <a:rPr lang="en-US" altLang="ko-KR" sz="1600" b="1">
                            <a:solidFill>
                              <a:srgbClr val="C00000"/>
                            </a:solidFill>
                            <a:latin typeface="Cambria Math" panose="02040503050406030204" pitchFamily="18" charset="0"/>
                          </a:rPr>
                          <m:t>Q</m:t>
                        </m:r>
                        <m:r>
                          <a:rPr lang="en-US" altLang="ko-KR" sz="1600" b="1" i="1">
                            <a:solidFill>
                              <a:srgbClr val="C00000"/>
                            </a:solidFill>
                            <a:latin typeface="Cambria Math" panose="02040503050406030204" pitchFamily="18" charset="0"/>
                          </a:rPr>
                          <m:t>(</m:t>
                        </m:r>
                        <m:sSub>
                          <m:sSubPr>
                            <m:ctrlPr>
                              <a:rPr lang="en-US" altLang="ko-KR" sz="1600" b="1" i="1">
                                <a:solidFill>
                                  <a:srgbClr val="C00000"/>
                                </a:solidFill>
                                <a:latin typeface="Cambria Math" panose="02040503050406030204" pitchFamily="18" charset="0"/>
                              </a:rPr>
                            </m:ctrlPr>
                          </m:sSubPr>
                          <m:e>
                            <m:r>
                              <m:rPr>
                                <m:nor/>
                              </m:rPr>
                              <a:rPr lang="en-US" altLang="ko-KR" sz="1600" b="1">
                                <a:solidFill>
                                  <a:srgbClr val="C00000"/>
                                </a:solidFill>
                                <a:latin typeface="Cambria Math" panose="02040503050406030204" pitchFamily="18" charset="0"/>
                              </a:rPr>
                              <m:t>S</m:t>
                            </m:r>
                          </m:e>
                          <m:sub>
                            <m:r>
                              <a:rPr lang="en-US" altLang="ko-KR" sz="1600" b="1" i="1">
                                <a:solidFill>
                                  <a:srgbClr val="C00000"/>
                                </a:solidFill>
                                <a:latin typeface="Cambria Math" panose="02040503050406030204" pitchFamily="18" charset="0"/>
                              </a:rPr>
                              <m:t>𝒕</m:t>
                            </m:r>
                            <m:r>
                              <a:rPr lang="en-US" altLang="ko-KR" sz="1600" b="1" i="1">
                                <a:solidFill>
                                  <a:srgbClr val="C00000"/>
                                </a:solidFill>
                                <a:latin typeface="Cambria Math" panose="02040503050406030204" pitchFamily="18" charset="0"/>
                              </a:rPr>
                              <m:t>+</m:t>
                            </m:r>
                            <m:r>
                              <a:rPr lang="en-US" altLang="ko-KR" sz="1600" b="1" i="1">
                                <a:solidFill>
                                  <a:srgbClr val="C00000"/>
                                </a:solidFill>
                                <a:latin typeface="Cambria Math" panose="02040503050406030204" pitchFamily="18" charset="0"/>
                              </a:rPr>
                              <m:t>𝟏</m:t>
                            </m:r>
                          </m:sub>
                        </m:sSub>
                        <m:r>
                          <a:rPr lang="en-US" altLang="ko-KR" sz="1600" b="1" i="1">
                            <a:solidFill>
                              <a:srgbClr val="C00000"/>
                            </a:solidFill>
                            <a:latin typeface="Cambria Math" panose="02040503050406030204" pitchFamily="18" charset="0"/>
                          </a:rPr>
                          <m:t>,</m:t>
                        </m:r>
                        <m:sSub>
                          <m:sSubPr>
                            <m:ctrlPr>
                              <a:rPr lang="en-US" altLang="ko-KR" sz="1600" b="1" i="1">
                                <a:solidFill>
                                  <a:srgbClr val="C00000"/>
                                </a:solidFill>
                                <a:latin typeface="Cambria Math" panose="02040503050406030204" pitchFamily="18" charset="0"/>
                              </a:rPr>
                            </m:ctrlPr>
                          </m:sSubPr>
                          <m:e>
                            <m:r>
                              <m:rPr>
                                <m:nor/>
                              </m:rPr>
                              <a:rPr lang="en-US" altLang="ko-KR" sz="1600" b="1">
                                <a:solidFill>
                                  <a:srgbClr val="C00000"/>
                                </a:solidFill>
                                <a:latin typeface="Cambria Math" panose="02040503050406030204" pitchFamily="18" charset="0"/>
                              </a:rPr>
                              <m:t>A</m:t>
                            </m:r>
                          </m:e>
                          <m:sub>
                            <m:r>
                              <a:rPr lang="en-US" altLang="ko-KR" sz="1600" b="1" i="1">
                                <a:solidFill>
                                  <a:srgbClr val="C00000"/>
                                </a:solidFill>
                                <a:latin typeface="Cambria Math" panose="02040503050406030204" pitchFamily="18" charset="0"/>
                              </a:rPr>
                              <m:t>𝒕</m:t>
                            </m:r>
                            <m:r>
                              <a:rPr lang="en-US" altLang="ko-KR" sz="1600" b="1" i="1">
                                <a:solidFill>
                                  <a:srgbClr val="C00000"/>
                                </a:solidFill>
                                <a:latin typeface="Cambria Math" panose="02040503050406030204" pitchFamily="18" charset="0"/>
                              </a:rPr>
                              <m:t>+</m:t>
                            </m:r>
                            <m:r>
                              <a:rPr lang="en-US" altLang="ko-KR" sz="1600" b="1" i="1">
                                <a:solidFill>
                                  <a:srgbClr val="C00000"/>
                                </a:solidFill>
                                <a:latin typeface="Cambria Math" panose="02040503050406030204" pitchFamily="18" charset="0"/>
                              </a:rPr>
                              <m:t>𝟏</m:t>
                            </m:r>
                          </m:sub>
                        </m:sSub>
                        <m:r>
                          <a:rPr lang="en-US" altLang="ko-KR" sz="1600" b="1" i="1">
                            <a:solidFill>
                              <a:srgbClr val="C00000"/>
                            </a:solidFill>
                            <a:latin typeface="Cambria Math" panose="02040503050406030204" pitchFamily="18" charset="0"/>
                          </a:rPr>
                          <m:t>)</m:t>
                        </m:r>
                        <m:r>
                          <a:rPr lang="en-US" altLang="ko-KR" sz="1600" b="1" dirty="0">
                            <a:latin typeface="Cambria Math" panose="02040503050406030204" pitchFamily="18" charset="0"/>
                          </a:rPr>
                          <m:t>−</m:t>
                        </m:r>
                        <m:r>
                          <m:rPr>
                            <m:nor/>
                          </m:rPr>
                          <a:rPr lang="en-US" altLang="ko-KR" sz="1600" b="1">
                            <a:latin typeface="Cambria Math" panose="02040503050406030204" pitchFamily="18" charset="0"/>
                          </a:rPr>
                          <m:t>Q</m:t>
                        </m:r>
                        <m:r>
                          <a:rPr lang="en-US" altLang="ko-KR" sz="1600" b="1" i="1">
                            <a:latin typeface="Cambria Math" panose="02040503050406030204" pitchFamily="18" charset="0"/>
                          </a:rPr>
                          <m:t>(</m:t>
                        </m:r>
                        <m:sSub>
                          <m:sSubPr>
                            <m:ctrlPr>
                              <a:rPr lang="en-US" altLang="ko-KR" sz="1600" b="1" i="1">
                                <a:latin typeface="Cambria Math" panose="02040503050406030204" pitchFamily="18" charset="0"/>
                              </a:rPr>
                            </m:ctrlPr>
                          </m:sSubPr>
                          <m:e>
                            <m:r>
                              <m:rPr>
                                <m:nor/>
                              </m:rPr>
                              <a:rPr lang="en-US" altLang="ko-KR" sz="1600" b="1">
                                <a:latin typeface="Cambria Math" panose="02040503050406030204" pitchFamily="18" charset="0"/>
                              </a:rPr>
                              <m:t>S</m:t>
                            </m:r>
                          </m:e>
                          <m:sub>
                            <m:r>
                              <a:rPr lang="en-US" altLang="ko-KR" sz="1600" b="1" i="1">
                                <a:latin typeface="Cambria Math" panose="02040503050406030204" pitchFamily="18" charset="0"/>
                              </a:rPr>
                              <m:t>𝒕</m:t>
                            </m:r>
                          </m:sub>
                        </m:sSub>
                        <m:r>
                          <a:rPr lang="en-US" altLang="ko-KR" sz="1600" b="1" i="1">
                            <a:latin typeface="Cambria Math" panose="02040503050406030204" pitchFamily="18" charset="0"/>
                          </a:rPr>
                          <m:t>,</m:t>
                        </m:r>
                        <m:sSub>
                          <m:sSubPr>
                            <m:ctrlPr>
                              <a:rPr lang="en-US" altLang="ko-KR" sz="1600" b="1" i="1">
                                <a:latin typeface="Cambria Math" panose="02040503050406030204" pitchFamily="18" charset="0"/>
                              </a:rPr>
                            </m:ctrlPr>
                          </m:sSubPr>
                          <m:e>
                            <m:r>
                              <m:rPr>
                                <m:nor/>
                              </m:rPr>
                              <a:rPr lang="en-US" altLang="ko-KR" sz="1600" b="1">
                                <a:latin typeface="Cambria Math" panose="02040503050406030204" pitchFamily="18" charset="0"/>
                              </a:rPr>
                              <m:t>A</m:t>
                            </m:r>
                          </m:e>
                          <m:sub>
                            <m:r>
                              <a:rPr lang="en-US" altLang="ko-KR" sz="1600" b="1" i="1">
                                <a:latin typeface="Cambria Math" panose="02040503050406030204" pitchFamily="18" charset="0"/>
                              </a:rPr>
                              <m:t>𝒕</m:t>
                            </m:r>
                          </m:sub>
                        </m:sSub>
                        <m:r>
                          <a:rPr lang="en-US" altLang="ko-KR" sz="1600" b="1" i="1">
                            <a:latin typeface="Cambria Math" panose="02040503050406030204" pitchFamily="18" charset="0"/>
                          </a:rPr>
                          <m:t>))</m:t>
                        </m:r>
                      </m:e>
                      <m:sup>
                        <m:r>
                          <a:rPr lang="en-US" altLang="ko-KR" sz="1600" b="1" i="1">
                            <a:latin typeface="Cambria Math" panose="02040503050406030204" pitchFamily="18" charset="0"/>
                          </a:rPr>
                          <m:t>𝟐</m:t>
                        </m:r>
                      </m:sup>
                    </m:sSup>
                  </m:oMath>
                </a14:m>
                <a:endParaRPr lang="ko-KR" altLang="en-US" sz="1600" b="1" dirty="0">
                  <a:solidFill>
                    <a:schemeClr val="tx1"/>
                  </a:solidFill>
                </a:endParaRPr>
              </a:p>
            </p:txBody>
          </p:sp>
        </mc:Choice>
        <mc:Fallback xmlns="">
          <p:sp>
            <p:nvSpPr>
              <p:cNvPr id="103" name="TextBox 102">
                <a:extLst>
                  <a:ext uri="{FF2B5EF4-FFF2-40B4-BE49-F238E27FC236}">
                    <a16:creationId xmlns:a16="http://schemas.microsoft.com/office/drawing/2014/main" id="{13B7D0F9-4146-4F53-8662-27A2A6A0F94B}"/>
                  </a:ext>
                </a:extLst>
              </p:cNvPr>
              <p:cNvSpPr txBox="1">
                <a:spLocks noRot="1" noChangeAspect="1" noMove="1" noResize="1" noEditPoints="1" noAdjustHandles="1" noChangeArrowheads="1" noChangeShapeType="1" noTextEdit="1"/>
              </p:cNvSpPr>
              <p:nvPr/>
            </p:nvSpPr>
            <p:spPr>
              <a:xfrm>
                <a:off x="360562" y="6192303"/>
                <a:ext cx="5881225" cy="344838"/>
              </a:xfrm>
              <a:prstGeom prst="rect">
                <a:avLst/>
              </a:prstGeom>
              <a:blipFill>
                <a:blip r:embed="rId5"/>
                <a:stretch>
                  <a:fillRect b="-14286"/>
                </a:stretch>
              </a:blipFill>
            </p:spPr>
            <p:txBody>
              <a:bodyPr/>
              <a:lstStyle/>
              <a:p>
                <a:r>
                  <a:rPr lang="ko-KR" altLang="en-US">
                    <a:noFill/>
                  </a:rPr>
                  <a:t> </a:t>
                </a:r>
              </a:p>
            </p:txBody>
          </p:sp>
        </mc:Fallback>
      </mc:AlternateContent>
      <p:sp>
        <p:nvSpPr>
          <p:cNvPr id="105" name="TextBox 104">
            <a:extLst>
              <a:ext uri="{FF2B5EF4-FFF2-40B4-BE49-F238E27FC236}">
                <a16:creationId xmlns:a16="http://schemas.microsoft.com/office/drawing/2014/main" id="{05ACF2CF-47DC-4000-BDF0-F6CEFEDDE18C}"/>
              </a:ext>
            </a:extLst>
          </p:cNvPr>
          <p:cNvSpPr txBox="1"/>
          <p:nvPr/>
        </p:nvSpPr>
        <p:spPr>
          <a:xfrm>
            <a:off x="2356843" y="6590670"/>
            <a:ext cx="1789272" cy="261610"/>
          </a:xfrm>
          <a:prstGeom prst="rect">
            <a:avLst/>
          </a:prstGeom>
          <a:noFill/>
        </p:spPr>
        <p:txBody>
          <a:bodyPr wrap="none" rtlCol="0">
            <a:spAutoFit/>
          </a:bodyPr>
          <a:lstStyle/>
          <a:p>
            <a:pPr algn="ctr"/>
            <a:r>
              <a:rPr lang="en-US" altLang="ko-KR" sz="1100" b="1" dirty="0">
                <a:solidFill>
                  <a:srgbClr val="C00000"/>
                </a:solidFill>
              </a:rPr>
              <a:t>Deep SARSA</a:t>
            </a:r>
            <a:r>
              <a:rPr lang="ko-KR" altLang="en-US" sz="1100" b="1" dirty="0">
                <a:solidFill>
                  <a:srgbClr val="C00000"/>
                </a:solidFill>
              </a:rPr>
              <a:t>의 오류함수</a:t>
            </a:r>
          </a:p>
        </p:txBody>
      </p:sp>
      <p:sp>
        <p:nvSpPr>
          <p:cNvPr id="112" name="TextBox 111">
            <a:extLst>
              <a:ext uri="{FF2B5EF4-FFF2-40B4-BE49-F238E27FC236}">
                <a16:creationId xmlns:a16="http://schemas.microsoft.com/office/drawing/2014/main" id="{A9C0E732-7D72-4EE3-A3D7-72F907E48E2E}"/>
              </a:ext>
            </a:extLst>
          </p:cNvPr>
          <p:cNvSpPr txBox="1"/>
          <p:nvPr/>
        </p:nvSpPr>
        <p:spPr>
          <a:xfrm>
            <a:off x="8086778" y="5587571"/>
            <a:ext cx="2402196" cy="923330"/>
          </a:xfrm>
          <a:prstGeom prst="rect">
            <a:avLst/>
          </a:prstGeom>
          <a:noFill/>
        </p:spPr>
        <p:txBody>
          <a:bodyPr wrap="square">
            <a:spAutoFit/>
          </a:bodyPr>
          <a:lstStyle/>
          <a:p>
            <a:r>
              <a:rPr lang="en-US" altLang="ko-KR" b="1" dirty="0">
                <a:solidFill>
                  <a:schemeClr val="accent6"/>
                </a:solidFill>
              </a:rPr>
              <a:t>Policy Optimization</a:t>
            </a:r>
          </a:p>
          <a:p>
            <a:pPr marL="285750" indent="-285750">
              <a:buFontTx/>
              <a:buChar char="-"/>
            </a:pPr>
            <a:r>
              <a:rPr lang="en-US" altLang="ko-KR" b="1" dirty="0">
                <a:solidFill>
                  <a:schemeClr val="accent6"/>
                </a:solidFill>
              </a:rPr>
              <a:t>TRPO</a:t>
            </a:r>
          </a:p>
          <a:p>
            <a:pPr marL="285750" indent="-285750">
              <a:buFontTx/>
              <a:buChar char="-"/>
            </a:pPr>
            <a:r>
              <a:rPr lang="en-US" altLang="ko-KR" b="1" dirty="0">
                <a:solidFill>
                  <a:schemeClr val="accent6"/>
                </a:solidFill>
              </a:rPr>
              <a:t>PPO…</a:t>
            </a:r>
          </a:p>
        </p:txBody>
      </p:sp>
      <p:sp>
        <p:nvSpPr>
          <p:cNvPr id="6" name="TextBox 5">
            <a:extLst>
              <a:ext uri="{FF2B5EF4-FFF2-40B4-BE49-F238E27FC236}">
                <a16:creationId xmlns:a16="http://schemas.microsoft.com/office/drawing/2014/main" id="{1B3916CA-07FD-4AD4-9F87-F94C87414C3E}"/>
              </a:ext>
            </a:extLst>
          </p:cNvPr>
          <p:cNvSpPr txBox="1"/>
          <p:nvPr/>
        </p:nvSpPr>
        <p:spPr>
          <a:xfrm>
            <a:off x="2555615" y="5996264"/>
            <a:ext cx="1391727" cy="261610"/>
          </a:xfrm>
          <a:prstGeom prst="rect">
            <a:avLst/>
          </a:prstGeom>
          <a:noFill/>
        </p:spPr>
        <p:txBody>
          <a:bodyPr wrap="none" rtlCol="0">
            <a:spAutoFit/>
          </a:bodyPr>
          <a:lstStyle/>
          <a:p>
            <a:pPr algn="ctr"/>
            <a:r>
              <a:rPr lang="en-US" altLang="ko-KR" sz="1100" b="1" dirty="0">
                <a:solidFill>
                  <a:srgbClr val="C00000"/>
                </a:solidFill>
              </a:rPr>
              <a:t>SARSA</a:t>
            </a:r>
            <a:r>
              <a:rPr lang="ko-KR" altLang="en-US" sz="1100" b="1" dirty="0">
                <a:solidFill>
                  <a:srgbClr val="C00000"/>
                </a:solidFill>
              </a:rPr>
              <a:t>의 오류함수</a:t>
            </a:r>
          </a:p>
        </p:txBody>
      </p:sp>
    </p:spTree>
    <p:extLst>
      <p:ext uri="{BB962C8B-B14F-4D97-AF65-F5344CB8AC3E}">
        <p14:creationId xmlns:p14="http://schemas.microsoft.com/office/powerpoint/2010/main" val="32184228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9133069" cy="369332"/>
          </a:xfrm>
          <a:prstGeom prst="rect">
            <a:avLst/>
          </a:prstGeom>
        </p:spPr>
        <p:txBody>
          <a:bodyPr wrap="square">
            <a:spAutoFit/>
          </a:bodyPr>
          <a:lstStyle/>
          <a:p>
            <a:pPr marL="285750" indent="-285750">
              <a:buFont typeface="Wingdings" panose="05000000000000000000" pitchFamily="2" charset="2"/>
              <a:buChar char="§"/>
              <a:defRPr/>
            </a:pPr>
            <a:r>
              <a:rPr lang="en-US" altLang="ko-KR" b="1" dirty="0">
                <a:solidFill>
                  <a:schemeClr val="accent6">
                    <a:lumMod val="75000"/>
                  </a:schemeClr>
                </a:solidFill>
              </a:rPr>
              <a:t>DQN (Playing Atari with Deep Reinforcement Learning, 2013 DeepMind)</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1D79B17-65F1-464E-95C7-7C061249B26F}"/>
                  </a:ext>
                </a:extLst>
              </p:cNvPr>
              <p:cNvSpPr txBox="1"/>
              <p:nvPr/>
            </p:nvSpPr>
            <p:spPr>
              <a:xfrm>
                <a:off x="757212" y="1642888"/>
                <a:ext cx="11205662" cy="1754326"/>
              </a:xfrm>
              <a:prstGeom prst="rect">
                <a:avLst/>
              </a:prstGeom>
              <a:noFill/>
            </p:spPr>
            <p:txBody>
              <a:bodyPr wrap="square" rtlCol="0">
                <a:spAutoFit/>
              </a:bodyPr>
              <a:lstStyle/>
              <a:p>
                <a:pPr marL="342900" indent="-342900">
                  <a:buFont typeface="Arial" panose="020B0604020202020204" pitchFamily="34" charset="0"/>
                  <a:buChar char="•"/>
                </a:pPr>
                <a:r>
                  <a:rPr lang="en-US" altLang="ko-KR" b="1" dirty="0"/>
                  <a:t>Q-Learning</a:t>
                </a:r>
                <a:r>
                  <a:rPr lang="ko-KR" altLang="en-US" b="1" dirty="0"/>
                  <a:t>과 </a:t>
                </a:r>
                <a:r>
                  <a:rPr lang="en-US" altLang="ko-KR" b="1" dirty="0"/>
                  <a:t>DNN</a:t>
                </a:r>
                <a:r>
                  <a:rPr lang="ko-KR" altLang="en-US" b="1" dirty="0"/>
                  <a:t>을 사용하려면 </a:t>
                </a:r>
                <a:r>
                  <a:rPr lang="en-US" altLang="ko-KR" b="1" dirty="0"/>
                  <a:t>Deep SARSA</a:t>
                </a:r>
                <a:r>
                  <a:rPr lang="ko-KR" altLang="en-US" b="1" dirty="0"/>
                  <a:t>와 다르게 </a:t>
                </a:r>
                <a:r>
                  <a:rPr lang="en-US" altLang="ko-KR" b="1" dirty="0"/>
                  <a:t>“</a:t>
                </a:r>
                <a:r>
                  <a:rPr lang="en-US" altLang="ko-KR" b="1" dirty="0">
                    <a:solidFill>
                      <a:srgbClr val="002060"/>
                    </a:solidFill>
                  </a:rPr>
                  <a:t>Experience Replay</a:t>
                </a:r>
                <a:r>
                  <a:rPr lang="en-US" altLang="ko-KR" b="1" dirty="0"/>
                  <a:t>”</a:t>
                </a:r>
                <a:r>
                  <a:rPr lang="ko-KR" altLang="en-US" b="1" dirty="0"/>
                  <a:t>라는 장치 필요</a:t>
                </a:r>
                <a:endParaRPr lang="en-US" altLang="ko-KR" b="1" dirty="0"/>
              </a:p>
              <a:p>
                <a:pPr marL="800100" lvl="1" indent="-342900">
                  <a:buFont typeface="Arial" panose="020B0604020202020204" pitchFamily="34" charset="0"/>
                  <a:buChar char="•"/>
                </a:pPr>
                <a:r>
                  <a:rPr lang="ko-KR" altLang="en-US" dirty="0"/>
                  <a:t>리플레이 메모리를 사용함으로써 얻는 이점</a:t>
                </a:r>
                <a:endParaRPr lang="en-US" altLang="ko-KR" dirty="0"/>
              </a:p>
              <a:p>
                <a:pPr marL="1257300" lvl="2" indent="-342900">
                  <a:buFont typeface="Arial" panose="020B0604020202020204" pitchFamily="34" charset="0"/>
                  <a:buChar char="•"/>
                </a:pPr>
                <a:r>
                  <a:rPr lang="ko-KR" altLang="en-US" dirty="0"/>
                  <a:t>원래 </a:t>
                </a:r>
                <a:r>
                  <a:rPr lang="en-US" altLang="ko-KR" dirty="0"/>
                  <a:t>sample </a:t>
                </a:r>
                <a:r>
                  <a:rPr lang="en-US" altLang="ko-KR" dirty="0">
                    <a:solidFill>
                      <a:schemeClr val="tx1"/>
                    </a:solidFill>
                  </a:rPr>
                  <a:t>(s, a, r, s’) </a:t>
                </a:r>
                <a:r>
                  <a:rPr lang="ko-KR" altLang="en-US" dirty="0">
                    <a:solidFill>
                      <a:schemeClr val="tx1"/>
                    </a:solidFill>
                  </a:rPr>
                  <a:t>끼리 상관관계가 강하다</a:t>
                </a:r>
                <a:r>
                  <a:rPr lang="en-US" altLang="ko-KR" dirty="0">
                    <a:solidFill>
                      <a:schemeClr val="tx1"/>
                    </a:solidFill>
                  </a:rPr>
                  <a:t>. </a:t>
                </a:r>
                <a14:m>
                  <m:oMath xmlns:m="http://schemas.openxmlformats.org/officeDocument/2006/math">
                    <m:r>
                      <a:rPr lang="en-US" altLang="ko-KR" b="0" i="1" smtClean="0">
                        <a:solidFill>
                          <a:schemeClr val="tx1"/>
                        </a:solidFill>
                        <a:latin typeface="Cambria Math" panose="02040503050406030204" pitchFamily="18" charset="0"/>
                        <a:ea typeface="Cambria Math" panose="02040503050406030204" pitchFamily="18" charset="0"/>
                      </a:rPr>
                      <m:t>→</m:t>
                    </m:r>
                  </m:oMath>
                </a14:m>
                <a:r>
                  <a:rPr lang="en-US" altLang="ko-KR" dirty="0">
                    <a:solidFill>
                      <a:schemeClr val="tx1"/>
                    </a:solidFill>
                  </a:rPr>
                  <a:t> </a:t>
                </a:r>
                <a:r>
                  <a:rPr lang="ko-KR" altLang="en-US" b="1" dirty="0">
                    <a:solidFill>
                      <a:srgbClr val="0070C0"/>
                    </a:solidFill>
                  </a:rPr>
                  <a:t>해소 </a:t>
                </a:r>
                <a:r>
                  <a:rPr lang="en-US" altLang="ko-KR" b="1" dirty="0">
                    <a:solidFill>
                      <a:srgbClr val="0070C0"/>
                    </a:solidFill>
                  </a:rPr>
                  <a:t>(e.g. SARSA</a:t>
                </a:r>
                <a:r>
                  <a:rPr lang="ko-KR" altLang="en-US" b="1" dirty="0">
                    <a:solidFill>
                      <a:srgbClr val="0070C0"/>
                    </a:solidFill>
                  </a:rPr>
                  <a:t>의 문제점</a:t>
                </a:r>
                <a:r>
                  <a:rPr lang="en-US" altLang="ko-KR" b="1" dirty="0">
                    <a:solidFill>
                      <a:srgbClr val="0070C0"/>
                    </a:solidFill>
                  </a:rPr>
                  <a:t>)</a:t>
                </a:r>
              </a:p>
              <a:p>
                <a:pPr marL="1257300" lvl="2" indent="-342900">
                  <a:buFont typeface="Arial" panose="020B0604020202020204" pitchFamily="34" charset="0"/>
                  <a:buChar char="•"/>
                </a:pPr>
                <a:r>
                  <a:rPr lang="ko-KR" altLang="en-US" dirty="0">
                    <a:solidFill>
                      <a:schemeClr val="tx1"/>
                    </a:solidFill>
                  </a:rPr>
                  <a:t>샘플 하나로 인공신경망을 업데이트하는 것이 아니라 </a:t>
                </a:r>
                <a:r>
                  <a:rPr lang="en-US" altLang="ko-KR" dirty="0">
                    <a:solidFill>
                      <a:schemeClr val="tx1"/>
                    </a:solidFill>
                  </a:rPr>
                  <a:t>"</a:t>
                </a:r>
                <a:r>
                  <a:rPr lang="ko-KR" altLang="en-US" dirty="0">
                    <a:solidFill>
                      <a:schemeClr val="tx1"/>
                    </a:solidFill>
                  </a:rPr>
                  <a:t>리플레이 메모리에서 추출한 여러 개의 샘플을 통해 업데이트하므로 </a:t>
                </a:r>
                <a:r>
                  <a:rPr lang="ko-KR" altLang="en-US" b="1" dirty="0">
                    <a:solidFill>
                      <a:srgbClr val="0070C0"/>
                    </a:solidFill>
                  </a:rPr>
                  <a:t>학습이 안정적임</a:t>
                </a:r>
                <a:endParaRPr lang="en-US" altLang="ko-KR" b="1" dirty="0">
                  <a:solidFill>
                    <a:srgbClr val="0070C0"/>
                  </a:solidFill>
                </a:endParaRPr>
              </a:p>
              <a:p>
                <a:pPr lvl="2"/>
                <a:endParaRPr lang="en-US" altLang="ko-KR" b="1" dirty="0"/>
              </a:p>
            </p:txBody>
          </p:sp>
        </mc:Choice>
        <mc:Fallback xmlns="">
          <p:sp>
            <p:nvSpPr>
              <p:cNvPr id="10" name="TextBox 9">
                <a:extLst>
                  <a:ext uri="{FF2B5EF4-FFF2-40B4-BE49-F238E27FC236}">
                    <a16:creationId xmlns:a16="http://schemas.microsoft.com/office/drawing/2014/main" id="{A1D79B17-65F1-464E-95C7-7C061249B26F}"/>
                  </a:ext>
                </a:extLst>
              </p:cNvPr>
              <p:cNvSpPr txBox="1">
                <a:spLocks noRot="1" noChangeAspect="1" noMove="1" noResize="1" noEditPoints="1" noAdjustHandles="1" noChangeArrowheads="1" noChangeShapeType="1" noTextEdit="1"/>
              </p:cNvSpPr>
              <p:nvPr/>
            </p:nvSpPr>
            <p:spPr>
              <a:xfrm>
                <a:off x="757212" y="1642888"/>
                <a:ext cx="11205662" cy="1754326"/>
              </a:xfrm>
              <a:prstGeom prst="rect">
                <a:avLst/>
              </a:prstGeom>
              <a:blipFill>
                <a:blip r:embed="rId2"/>
                <a:stretch>
                  <a:fillRect l="-326" t="-2091"/>
                </a:stretch>
              </a:blipFill>
            </p:spPr>
            <p:txBody>
              <a:bodyPr/>
              <a:lstStyle/>
              <a:p>
                <a:r>
                  <a:rPr lang="ko-KR" altLang="en-US">
                    <a:noFill/>
                  </a:rPr>
                  <a:t> </a:t>
                </a:r>
              </a:p>
            </p:txBody>
          </p:sp>
        </mc:Fallback>
      </mc:AlternateContent>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46</a:t>
            </a:fld>
            <a:endParaRPr lang="ko-KR" altLang="en-US" dirty="0"/>
          </a:p>
        </p:txBody>
      </p: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13B7D0F9-4146-4F53-8662-27A2A6A0F94B}"/>
                  </a:ext>
                </a:extLst>
              </p:cNvPr>
              <p:cNvSpPr txBox="1"/>
              <p:nvPr/>
            </p:nvSpPr>
            <p:spPr>
              <a:xfrm>
                <a:off x="5535024" y="4514674"/>
                <a:ext cx="6427850" cy="435119"/>
              </a:xfrm>
              <a:prstGeom prst="rect">
                <a:avLst/>
              </a:prstGeom>
              <a:noFill/>
            </p:spPr>
            <p:txBody>
              <a:bodyPr wrap="none" rtlCol="0">
                <a:spAutoFit/>
              </a:bodyPr>
              <a:lstStyle/>
              <a:p>
                <a14:m>
                  <m:oMath xmlns:m="http://schemas.openxmlformats.org/officeDocument/2006/math">
                    <m:r>
                      <a:rPr lang="en-US" altLang="ko-KR" sz="1600" b="1" i="1" smtClean="0">
                        <a:latin typeface="Cambria Math" panose="02040503050406030204" pitchFamily="18" charset="0"/>
                      </a:rPr>
                      <m:t>𝑴𝑺𝑬</m:t>
                    </m:r>
                    <m:r>
                      <a:rPr lang="en-US" altLang="ko-KR" sz="1600" b="1" i="1" smtClean="0">
                        <a:latin typeface="Cambria Math" panose="02040503050406030204" pitchFamily="18" charset="0"/>
                      </a:rPr>
                      <m:t>= </m:t>
                    </m:r>
                    <m:sSup>
                      <m:sSupPr>
                        <m:ctrlPr>
                          <a:rPr lang="en-US" altLang="ko-KR" sz="1600" b="1" i="1" smtClean="0">
                            <a:latin typeface="Cambria Math" panose="02040503050406030204" pitchFamily="18" charset="0"/>
                          </a:rPr>
                        </m:ctrlPr>
                      </m:sSupPr>
                      <m:e>
                        <m:r>
                          <a:rPr lang="en-US" altLang="ko-KR" sz="1600" b="1" i="1" smtClean="0">
                            <a:latin typeface="Cambria Math" panose="02040503050406030204" pitchFamily="18" charset="0"/>
                          </a:rPr>
                          <m:t>(</m:t>
                        </m:r>
                        <m:r>
                          <a:rPr lang="ko-KR" altLang="en-US" sz="1600" b="1" i="1">
                            <a:latin typeface="Cambria Math" panose="02040503050406030204" pitchFamily="18" charset="0"/>
                          </a:rPr>
                          <m:t>정</m:t>
                        </m:r>
                        <m:r>
                          <a:rPr lang="ko-KR" altLang="en-US" sz="1600" b="1" i="1" smtClean="0">
                            <a:latin typeface="Cambria Math" panose="02040503050406030204" pitchFamily="18" charset="0"/>
                          </a:rPr>
                          <m:t>답</m:t>
                        </m:r>
                        <m:r>
                          <a:rPr lang="en-US" altLang="ko-KR" sz="1600" b="1" i="1" smtClean="0">
                            <a:latin typeface="Cambria Math" panose="02040503050406030204" pitchFamily="18" charset="0"/>
                          </a:rPr>
                          <m:t> − </m:t>
                        </m:r>
                        <m:r>
                          <a:rPr lang="ko-KR" altLang="en-US" sz="1600" b="1" i="1">
                            <a:latin typeface="Cambria Math" panose="02040503050406030204" pitchFamily="18" charset="0"/>
                          </a:rPr>
                          <m:t>예</m:t>
                        </m:r>
                        <m:r>
                          <a:rPr lang="ko-KR" altLang="en-US" sz="1600" b="1" i="1" smtClean="0">
                            <a:latin typeface="Cambria Math" panose="02040503050406030204" pitchFamily="18" charset="0"/>
                          </a:rPr>
                          <m:t>측</m:t>
                        </m:r>
                        <m:r>
                          <a:rPr lang="en-US" altLang="ko-KR" sz="1600" b="1" i="1" smtClean="0">
                            <a:latin typeface="Cambria Math" panose="02040503050406030204" pitchFamily="18" charset="0"/>
                          </a:rPr>
                          <m:t>)</m:t>
                        </m:r>
                      </m:e>
                      <m:sup>
                        <m:r>
                          <a:rPr lang="en-US" altLang="ko-KR" sz="1600" b="1" i="1" smtClean="0">
                            <a:latin typeface="Cambria Math" panose="02040503050406030204" pitchFamily="18" charset="0"/>
                          </a:rPr>
                          <m:t>𝟐</m:t>
                        </m:r>
                      </m:sup>
                    </m:sSup>
                    <m:r>
                      <a:rPr lang="en-US" altLang="ko-KR" sz="1600" b="1" i="1" smtClean="0">
                        <a:latin typeface="Cambria Math" panose="02040503050406030204" pitchFamily="18" charset="0"/>
                      </a:rPr>
                      <m:t> =</m:t>
                    </m:r>
                  </m:oMath>
                </a14:m>
                <a:r>
                  <a:rPr lang="en-US" altLang="ko-KR" sz="1600" b="1" dirty="0"/>
                  <a:t> </a:t>
                </a:r>
                <a14:m>
                  <m:oMath xmlns:m="http://schemas.openxmlformats.org/officeDocument/2006/math">
                    <m:sSup>
                      <m:sSupPr>
                        <m:ctrlPr>
                          <a:rPr lang="en-US" altLang="ko-KR" sz="1600" b="1" i="1">
                            <a:latin typeface="Cambria Math" panose="02040503050406030204" pitchFamily="18" charset="0"/>
                          </a:rPr>
                        </m:ctrlPr>
                      </m:sSupPr>
                      <m:e>
                        <m:r>
                          <a:rPr lang="en-US" altLang="ko-KR" sz="1600" b="1" i="1">
                            <a:latin typeface="Cambria Math" panose="02040503050406030204" pitchFamily="18" charset="0"/>
                          </a:rPr>
                          <m:t>(</m:t>
                        </m:r>
                        <m:sSub>
                          <m:sSubPr>
                            <m:ctrlPr>
                              <a:rPr lang="en-US" altLang="ko-KR" sz="1600" b="1" i="1" smtClean="0">
                                <a:solidFill>
                                  <a:srgbClr val="C00000"/>
                                </a:solidFill>
                                <a:latin typeface="Cambria Math" panose="02040503050406030204" pitchFamily="18" charset="0"/>
                              </a:rPr>
                            </m:ctrlPr>
                          </m:sSubPr>
                          <m:e>
                            <m:r>
                              <m:rPr>
                                <m:nor/>
                              </m:rPr>
                              <a:rPr lang="en-US" altLang="ko-KR" sz="1600" b="1" i="0" smtClean="0">
                                <a:solidFill>
                                  <a:srgbClr val="C00000"/>
                                </a:solidFill>
                                <a:latin typeface="Cambria Math" panose="02040503050406030204" pitchFamily="18" charset="0"/>
                              </a:rPr>
                              <m:t>R</m:t>
                            </m:r>
                          </m:e>
                          <m:sub>
                            <m:r>
                              <a:rPr lang="en-US" altLang="ko-KR" sz="1600" b="1" i="1">
                                <a:solidFill>
                                  <a:srgbClr val="C00000"/>
                                </a:solidFill>
                                <a:latin typeface="Cambria Math" panose="02040503050406030204" pitchFamily="18" charset="0"/>
                              </a:rPr>
                              <m:t>𝒕</m:t>
                            </m:r>
                            <m:r>
                              <a:rPr lang="en-US" altLang="ko-KR" sz="1600" b="1" i="1" smtClean="0">
                                <a:solidFill>
                                  <a:srgbClr val="C00000"/>
                                </a:solidFill>
                                <a:latin typeface="Cambria Math" panose="02040503050406030204" pitchFamily="18" charset="0"/>
                              </a:rPr>
                              <m:t>+</m:t>
                            </m:r>
                            <m:r>
                              <a:rPr lang="en-US" altLang="ko-KR" sz="1600" b="1" i="1" smtClean="0">
                                <a:solidFill>
                                  <a:srgbClr val="C00000"/>
                                </a:solidFill>
                                <a:latin typeface="Cambria Math" panose="02040503050406030204" pitchFamily="18" charset="0"/>
                              </a:rPr>
                              <m:t>𝟏</m:t>
                            </m:r>
                          </m:sub>
                        </m:sSub>
                        <m:r>
                          <a:rPr lang="en-US" altLang="ko-KR" sz="1600" b="1">
                            <a:solidFill>
                              <a:srgbClr val="C00000"/>
                            </a:solidFill>
                            <a:latin typeface="Cambria Math" panose="02040503050406030204" pitchFamily="18" charset="0"/>
                          </a:rPr>
                          <m:t>+</m:t>
                        </m:r>
                        <m:r>
                          <a:rPr lang="ko-KR" altLang="en-US" sz="1600" b="1" i="1">
                            <a:solidFill>
                              <a:srgbClr val="C00000"/>
                            </a:solidFill>
                            <a:latin typeface="Cambria Math" panose="02040503050406030204" pitchFamily="18" charset="0"/>
                          </a:rPr>
                          <m:t>𝜸</m:t>
                        </m:r>
                        <m:func>
                          <m:funcPr>
                            <m:ctrlPr>
                              <a:rPr lang="en-US" altLang="ko-KR" sz="1600" b="1" i="1" dirty="0" smtClean="0">
                                <a:solidFill>
                                  <a:srgbClr val="C00000"/>
                                </a:solidFill>
                                <a:latin typeface="Cambria Math" panose="02040503050406030204" pitchFamily="18" charset="0"/>
                              </a:rPr>
                            </m:ctrlPr>
                          </m:funcPr>
                          <m:fName>
                            <m:limLow>
                              <m:limLowPr>
                                <m:ctrlPr>
                                  <a:rPr lang="en-US" altLang="ko-KR" sz="1600" b="1" i="1" dirty="0">
                                    <a:solidFill>
                                      <a:srgbClr val="C00000"/>
                                    </a:solidFill>
                                    <a:latin typeface="Cambria Math" panose="02040503050406030204" pitchFamily="18" charset="0"/>
                                  </a:rPr>
                                </m:ctrlPr>
                              </m:limLowPr>
                              <m:e>
                                <m:r>
                                  <m:rPr>
                                    <m:sty m:val="p"/>
                                  </m:rPr>
                                  <a:rPr lang="en-US" altLang="ko-KR" sz="1600" dirty="0">
                                    <a:solidFill>
                                      <a:srgbClr val="C00000"/>
                                    </a:solidFill>
                                    <a:latin typeface="Cambria Math" panose="02040503050406030204" pitchFamily="18" charset="0"/>
                                  </a:rPr>
                                  <m:t>max</m:t>
                                </m:r>
                              </m:e>
                              <m:lim>
                                <m:sSup>
                                  <m:sSupPr>
                                    <m:ctrlPr>
                                      <a:rPr lang="en-US" altLang="ko-KR" sz="1600" i="1" dirty="0">
                                        <a:solidFill>
                                          <a:srgbClr val="C00000"/>
                                        </a:solidFill>
                                        <a:latin typeface="Cambria Math" panose="02040503050406030204" pitchFamily="18" charset="0"/>
                                      </a:rPr>
                                    </m:ctrlPr>
                                  </m:sSupPr>
                                  <m:e>
                                    <m:r>
                                      <m:rPr>
                                        <m:nor/>
                                      </m:rPr>
                                      <a:rPr lang="en-US" altLang="ko-KR" sz="1600" dirty="0">
                                        <a:solidFill>
                                          <a:srgbClr val="C00000"/>
                                        </a:solidFill>
                                      </a:rPr>
                                      <m:t>a</m:t>
                                    </m:r>
                                  </m:e>
                                  <m:sup>
                                    <m:r>
                                      <a:rPr lang="en-US" altLang="ko-KR" sz="1600" i="1" dirty="0">
                                        <a:solidFill>
                                          <a:srgbClr val="C00000"/>
                                        </a:solidFill>
                                        <a:latin typeface="Cambria Math" panose="02040503050406030204" pitchFamily="18" charset="0"/>
                                      </a:rPr>
                                      <m:t>′</m:t>
                                    </m:r>
                                  </m:sup>
                                </m:sSup>
                              </m:lim>
                            </m:limLow>
                          </m:fName>
                          <m:e>
                            <m:r>
                              <m:rPr>
                                <m:nor/>
                              </m:rPr>
                              <a:rPr lang="en-US" altLang="ko-KR" sz="1600" b="1">
                                <a:solidFill>
                                  <a:srgbClr val="C00000"/>
                                </a:solidFill>
                                <a:latin typeface="Cambria Math" panose="02040503050406030204" pitchFamily="18" charset="0"/>
                              </a:rPr>
                              <m:t>Q</m:t>
                            </m:r>
                            <m:d>
                              <m:dPr>
                                <m:ctrlPr>
                                  <a:rPr lang="en-US" altLang="ko-KR" sz="1600" b="1" i="1">
                                    <a:solidFill>
                                      <a:srgbClr val="C00000"/>
                                    </a:solidFill>
                                    <a:latin typeface="Cambria Math" panose="02040503050406030204" pitchFamily="18" charset="0"/>
                                  </a:rPr>
                                </m:ctrlPr>
                              </m:dPr>
                              <m:e>
                                <m:sSub>
                                  <m:sSubPr>
                                    <m:ctrlPr>
                                      <a:rPr lang="en-US" altLang="ko-KR" sz="1600" b="1" i="1">
                                        <a:solidFill>
                                          <a:srgbClr val="C00000"/>
                                        </a:solidFill>
                                        <a:latin typeface="Cambria Math" panose="02040503050406030204" pitchFamily="18" charset="0"/>
                                      </a:rPr>
                                    </m:ctrlPr>
                                  </m:sSubPr>
                                  <m:e>
                                    <m:r>
                                      <m:rPr>
                                        <m:nor/>
                                      </m:rPr>
                                      <a:rPr lang="en-US" altLang="ko-KR" sz="1600" b="1">
                                        <a:solidFill>
                                          <a:srgbClr val="C00000"/>
                                        </a:solidFill>
                                        <a:latin typeface="Cambria Math" panose="02040503050406030204" pitchFamily="18" charset="0"/>
                                      </a:rPr>
                                      <m:t>S</m:t>
                                    </m:r>
                                  </m:e>
                                  <m:sub>
                                    <m:r>
                                      <a:rPr lang="en-US" altLang="ko-KR" sz="1600" b="1" i="1">
                                        <a:solidFill>
                                          <a:srgbClr val="C00000"/>
                                        </a:solidFill>
                                        <a:latin typeface="Cambria Math" panose="02040503050406030204" pitchFamily="18" charset="0"/>
                                      </a:rPr>
                                      <m:t>𝒕</m:t>
                                    </m:r>
                                    <m:r>
                                      <a:rPr lang="en-US" altLang="ko-KR" sz="1600" b="1" i="1">
                                        <a:solidFill>
                                          <a:srgbClr val="C00000"/>
                                        </a:solidFill>
                                        <a:latin typeface="Cambria Math" panose="02040503050406030204" pitchFamily="18" charset="0"/>
                                      </a:rPr>
                                      <m:t>+</m:t>
                                    </m:r>
                                    <m:r>
                                      <a:rPr lang="en-US" altLang="ko-KR" sz="1600" b="1" i="1">
                                        <a:solidFill>
                                          <a:srgbClr val="C00000"/>
                                        </a:solidFill>
                                        <a:latin typeface="Cambria Math" panose="02040503050406030204" pitchFamily="18" charset="0"/>
                                      </a:rPr>
                                      <m:t>𝟏</m:t>
                                    </m:r>
                                  </m:sub>
                                </m:sSub>
                                <m:r>
                                  <a:rPr lang="en-US" altLang="ko-KR" sz="1600" b="1" i="1">
                                    <a:solidFill>
                                      <a:srgbClr val="C00000"/>
                                    </a:solidFill>
                                    <a:latin typeface="Cambria Math" panose="02040503050406030204" pitchFamily="18" charset="0"/>
                                  </a:rPr>
                                  <m:t>,</m:t>
                                </m:r>
                                <m:sSup>
                                  <m:sSupPr>
                                    <m:ctrlPr>
                                      <a:rPr lang="en-US" altLang="ko-KR" sz="1600" b="1" i="1">
                                        <a:solidFill>
                                          <a:srgbClr val="C00000"/>
                                        </a:solidFill>
                                        <a:latin typeface="Cambria Math" panose="02040503050406030204" pitchFamily="18" charset="0"/>
                                      </a:rPr>
                                    </m:ctrlPr>
                                  </m:sSupPr>
                                  <m:e>
                                    <m:r>
                                      <m:rPr>
                                        <m:nor/>
                                      </m:rPr>
                                      <a:rPr lang="en-US" altLang="ko-KR" sz="1600" dirty="0">
                                        <a:solidFill>
                                          <a:srgbClr val="C00000"/>
                                        </a:solidFill>
                                      </a:rPr>
                                      <m:t>a</m:t>
                                    </m:r>
                                  </m:e>
                                  <m:sup>
                                    <m:r>
                                      <a:rPr lang="en-US" altLang="ko-KR" sz="1600" b="1" i="1" dirty="0">
                                        <a:solidFill>
                                          <a:srgbClr val="C00000"/>
                                        </a:solidFill>
                                        <a:latin typeface="Cambria Math" panose="02040503050406030204" pitchFamily="18" charset="0"/>
                                      </a:rPr>
                                      <m:t>′</m:t>
                                    </m:r>
                                  </m:sup>
                                </m:sSup>
                                <m:r>
                                  <a:rPr lang="en-US" altLang="ko-KR" sz="1600" b="1" i="1" smtClean="0">
                                    <a:solidFill>
                                      <a:srgbClr val="C00000"/>
                                    </a:solidFill>
                                    <a:latin typeface="Cambria Math" panose="02040503050406030204" pitchFamily="18" charset="0"/>
                                  </a:rPr>
                                  <m:t>,</m:t>
                                </m:r>
                                <m:r>
                                  <a:rPr lang="ko-KR" altLang="en-US" sz="1600" b="1" i="1">
                                    <a:solidFill>
                                      <a:srgbClr val="C00000"/>
                                    </a:solidFill>
                                    <a:latin typeface="Cambria Math" panose="02040503050406030204" pitchFamily="18" charset="0"/>
                                  </a:rPr>
                                  <m:t>𝜽</m:t>
                                </m:r>
                              </m:e>
                            </m:d>
                          </m:e>
                        </m:func>
                        <m:r>
                          <a:rPr lang="en-US" altLang="ko-KR" sz="1600" b="1" dirty="0">
                            <a:latin typeface="Cambria Math" panose="02040503050406030204" pitchFamily="18" charset="0"/>
                          </a:rPr>
                          <m:t>−</m:t>
                        </m:r>
                        <m:r>
                          <m:rPr>
                            <m:nor/>
                          </m:rPr>
                          <a:rPr lang="en-US" altLang="ko-KR" sz="1600" b="1">
                            <a:latin typeface="Cambria Math" panose="02040503050406030204" pitchFamily="18" charset="0"/>
                          </a:rPr>
                          <m:t>Q</m:t>
                        </m:r>
                        <m:r>
                          <a:rPr lang="en-US" altLang="ko-KR" sz="1600" b="1" i="1">
                            <a:latin typeface="Cambria Math" panose="02040503050406030204" pitchFamily="18" charset="0"/>
                          </a:rPr>
                          <m:t>(</m:t>
                        </m:r>
                        <m:sSub>
                          <m:sSubPr>
                            <m:ctrlPr>
                              <a:rPr lang="en-US" altLang="ko-KR" sz="1600" b="1" i="1">
                                <a:latin typeface="Cambria Math" panose="02040503050406030204" pitchFamily="18" charset="0"/>
                              </a:rPr>
                            </m:ctrlPr>
                          </m:sSubPr>
                          <m:e>
                            <m:r>
                              <m:rPr>
                                <m:nor/>
                              </m:rPr>
                              <a:rPr lang="en-US" altLang="ko-KR" sz="1600" b="1">
                                <a:latin typeface="Cambria Math" panose="02040503050406030204" pitchFamily="18" charset="0"/>
                              </a:rPr>
                              <m:t>S</m:t>
                            </m:r>
                          </m:e>
                          <m:sub>
                            <m:r>
                              <a:rPr lang="en-US" altLang="ko-KR" sz="1600" b="1" i="1">
                                <a:latin typeface="Cambria Math" panose="02040503050406030204" pitchFamily="18" charset="0"/>
                              </a:rPr>
                              <m:t>𝒕</m:t>
                            </m:r>
                          </m:sub>
                        </m:sSub>
                        <m:r>
                          <a:rPr lang="en-US" altLang="ko-KR" sz="1600" b="1" i="1">
                            <a:latin typeface="Cambria Math" panose="02040503050406030204" pitchFamily="18" charset="0"/>
                          </a:rPr>
                          <m:t>,</m:t>
                        </m:r>
                        <m:sSub>
                          <m:sSubPr>
                            <m:ctrlPr>
                              <a:rPr lang="en-US" altLang="ko-KR" sz="1600" b="1" i="1">
                                <a:latin typeface="Cambria Math" panose="02040503050406030204" pitchFamily="18" charset="0"/>
                              </a:rPr>
                            </m:ctrlPr>
                          </m:sSubPr>
                          <m:e>
                            <m:r>
                              <m:rPr>
                                <m:nor/>
                              </m:rPr>
                              <a:rPr lang="en-US" altLang="ko-KR" sz="1600" b="1">
                                <a:latin typeface="Cambria Math" panose="02040503050406030204" pitchFamily="18" charset="0"/>
                              </a:rPr>
                              <m:t>A</m:t>
                            </m:r>
                          </m:e>
                          <m:sub>
                            <m:r>
                              <a:rPr lang="en-US" altLang="ko-KR" sz="1600" b="1" i="1">
                                <a:latin typeface="Cambria Math" panose="02040503050406030204" pitchFamily="18" charset="0"/>
                              </a:rPr>
                              <m:t>𝒕</m:t>
                            </m:r>
                          </m:sub>
                        </m:sSub>
                        <m:r>
                          <a:rPr lang="en-US" altLang="ko-KR" sz="1600" b="1" i="1" smtClean="0">
                            <a:latin typeface="Cambria Math" panose="02040503050406030204" pitchFamily="18" charset="0"/>
                          </a:rPr>
                          <m:t>,</m:t>
                        </m:r>
                        <m:r>
                          <a:rPr lang="ko-KR" altLang="en-US" sz="1600" b="1" i="1" smtClean="0">
                            <a:solidFill>
                              <a:schemeClr val="tx1"/>
                            </a:solidFill>
                            <a:latin typeface="Cambria Math" panose="02040503050406030204" pitchFamily="18" charset="0"/>
                          </a:rPr>
                          <m:t>𝜽</m:t>
                        </m:r>
                        <m:r>
                          <a:rPr lang="en-US" altLang="ko-KR" sz="1600" b="1" i="1">
                            <a:latin typeface="Cambria Math" panose="02040503050406030204" pitchFamily="18" charset="0"/>
                          </a:rPr>
                          <m:t>))</m:t>
                        </m:r>
                      </m:e>
                      <m:sup>
                        <m:r>
                          <a:rPr lang="en-US" altLang="ko-KR" sz="1600" b="1" i="1">
                            <a:latin typeface="Cambria Math" panose="02040503050406030204" pitchFamily="18" charset="0"/>
                          </a:rPr>
                          <m:t>𝟐</m:t>
                        </m:r>
                      </m:sup>
                    </m:sSup>
                  </m:oMath>
                </a14:m>
                <a:endParaRPr lang="ko-KR" altLang="en-US" sz="1600" b="1" dirty="0">
                  <a:solidFill>
                    <a:schemeClr val="tx1"/>
                  </a:solidFill>
                </a:endParaRPr>
              </a:p>
            </p:txBody>
          </p:sp>
        </mc:Choice>
        <mc:Fallback xmlns="">
          <p:sp>
            <p:nvSpPr>
              <p:cNvPr id="103" name="TextBox 102">
                <a:extLst>
                  <a:ext uri="{FF2B5EF4-FFF2-40B4-BE49-F238E27FC236}">
                    <a16:creationId xmlns:a16="http://schemas.microsoft.com/office/drawing/2014/main" id="{13B7D0F9-4146-4F53-8662-27A2A6A0F94B}"/>
                  </a:ext>
                </a:extLst>
              </p:cNvPr>
              <p:cNvSpPr txBox="1">
                <a:spLocks noRot="1" noChangeAspect="1" noMove="1" noResize="1" noEditPoints="1" noAdjustHandles="1" noChangeArrowheads="1" noChangeShapeType="1" noTextEdit="1"/>
              </p:cNvSpPr>
              <p:nvPr/>
            </p:nvSpPr>
            <p:spPr>
              <a:xfrm>
                <a:off x="5535024" y="4514674"/>
                <a:ext cx="6427850" cy="435119"/>
              </a:xfrm>
              <a:prstGeom prst="rect">
                <a:avLst/>
              </a:prstGeom>
              <a:blipFill>
                <a:blip r:embed="rId3"/>
                <a:stretch>
                  <a:fillRect/>
                </a:stretch>
              </a:blipFill>
            </p:spPr>
            <p:txBody>
              <a:bodyPr/>
              <a:lstStyle/>
              <a:p>
                <a:r>
                  <a:rPr lang="ko-KR" altLang="en-US">
                    <a:noFill/>
                  </a:rPr>
                  <a:t> </a:t>
                </a:r>
              </a:p>
            </p:txBody>
          </p:sp>
        </mc:Fallback>
      </mc:AlternateContent>
      <p:sp>
        <p:nvSpPr>
          <p:cNvPr id="105" name="TextBox 104">
            <a:extLst>
              <a:ext uri="{FF2B5EF4-FFF2-40B4-BE49-F238E27FC236}">
                <a16:creationId xmlns:a16="http://schemas.microsoft.com/office/drawing/2014/main" id="{05ACF2CF-47DC-4000-BDF0-F6CEFEDDE18C}"/>
              </a:ext>
            </a:extLst>
          </p:cNvPr>
          <p:cNvSpPr txBox="1"/>
          <p:nvPr/>
        </p:nvSpPr>
        <p:spPr>
          <a:xfrm>
            <a:off x="7792596" y="4913041"/>
            <a:ext cx="1266693" cy="261610"/>
          </a:xfrm>
          <a:prstGeom prst="rect">
            <a:avLst/>
          </a:prstGeom>
          <a:noFill/>
        </p:spPr>
        <p:txBody>
          <a:bodyPr wrap="none" rtlCol="0">
            <a:spAutoFit/>
          </a:bodyPr>
          <a:lstStyle/>
          <a:p>
            <a:pPr algn="ctr"/>
            <a:r>
              <a:rPr lang="en-US" altLang="ko-KR" sz="1100" b="1" dirty="0">
                <a:solidFill>
                  <a:srgbClr val="C00000"/>
                </a:solidFill>
              </a:rPr>
              <a:t>DQN</a:t>
            </a:r>
            <a:r>
              <a:rPr lang="ko-KR" altLang="en-US" sz="1100" b="1" dirty="0">
                <a:solidFill>
                  <a:srgbClr val="C00000"/>
                </a:solidFill>
              </a:rPr>
              <a:t>의 오류함수</a:t>
            </a:r>
          </a:p>
        </p:txBody>
      </p:sp>
      <p:pic>
        <p:nvPicPr>
          <p:cNvPr id="6" name="그림 5">
            <a:extLst>
              <a:ext uri="{FF2B5EF4-FFF2-40B4-BE49-F238E27FC236}">
                <a16:creationId xmlns:a16="http://schemas.microsoft.com/office/drawing/2014/main" id="{309F4592-053E-4DE5-9C5B-15F38260A167}"/>
              </a:ext>
            </a:extLst>
          </p:cNvPr>
          <p:cNvPicPr>
            <a:picLocks noChangeAspect="1"/>
          </p:cNvPicPr>
          <p:nvPr/>
        </p:nvPicPr>
        <p:blipFill>
          <a:blip r:embed="rId4"/>
          <a:stretch>
            <a:fillRect/>
          </a:stretch>
        </p:blipFill>
        <p:spPr>
          <a:xfrm>
            <a:off x="1431864" y="3262737"/>
            <a:ext cx="3653985" cy="2840925"/>
          </a:xfrm>
          <a:prstGeom prst="rect">
            <a:avLst/>
          </a:prstGeom>
        </p:spPr>
      </p:pic>
      <p:sp>
        <p:nvSpPr>
          <p:cNvPr id="11" name="TextBox 10">
            <a:extLst>
              <a:ext uri="{FF2B5EF4-FFF2-40B4-BE49-F238E27FC236}">
                <a16:creationId xmlns:a16="http://schemas.microsoft.com/office/drawing/2014/main" id="{EC0948B6-0382-4308-8481-64CE83B28675}"/>
              </a:ext>
            </a:extLst>
          </p:cNvPr>
          <p:cNvSpPr txBox="1"/>
          <p:nvPr/>
        </p:nvSpPr>
        <p:spPr>
          <a:xfrm>
            <a:off x="921173" y="3725932"/>
            <a:ext cx="1351652" cy="276999"/>
          </a:xfrm>
          <a:prstGeom prst="rect">
            <a:avLst/>
          </a:prstGeom>
          <a:noFill/>
        </p:spPr>
        <p:txBody>
          <a:bodyPr wrap="none" rtlCol="0">
            <a:spAutoFit/>
          </a:bodyPr>
          <a:lstStyle/>
          <a:p>
            <a:r>
              <a:rPr lang="ko-KR" altLang="en-US" sz="1200" b="1" dirty="0">
                <a:solidFill>
                  <a:srgbClr val="C00000"/>
                </a:solidFill>
              </a:rPr>
              <a:t>① </a:t>
            </a:r>
            <a:r>
              <a:rPr lang="en-US" altLang="ko-KR" sz="1200" b="1" dirty="0">
                <a:solidFill>
                  <a:srgbClr val="C00000"/>
                </a:solidFill>
              </a:rPr>
              <a:t>Agent</a:t>
            </a:r>
            <a:r>
              <a:rPr lang="ko-KR" altLang="en-US" sz="1200" b="1" dirty="0">
                <a:solidFill>
                  <a:srgbClr val="C00000"/>
                </a:solidFill>
              </a:rPr>
              <a:t>가 탐험</a:t>
            </a:r>
          </a:p>
        </p:txBody>
      </p:sp>
      <p:sp>
        <p:nvSpPr>
          <p:cNvPr id="12" name="TextBox 11">
            <a:extLst>
              <a:ext uri="{FF2B5EF4-FFF2-40B4-BE49-F238E27FC236}">
                <a16:creationId xmlns:a16="http://schemas.microsoft.com/office/drawing/2014/main" id="{24298389-5C5B-42FB-B426-3B7CA1CF0EE8}"/>
              </a:ext>
            </a:extLst>
          </p:cNvPr>
          <p:cNvSpPr txBox="1"/>
          <p:nvPr/>
        </p:nvSpPr>
        <p:spPr>
          <a:xfrm>
            <a:off x="2727300" y="3148957"/>
            <a:ext cx="1063112" cy="276999"/>
          </a:xfrm>
          <a:prstGeom prst="rect">
            <a:avLst/>
          </a:prstGeom>
          <a:noFill/>
        </p:spPr>
        <p:txBody>
          <a:bodyPr wrap="none" rtlCol="0">
            <a:spAutoFit/>
          </a:bodyPr>
          <a:lstStyle/>
          <a:p>
            <a:r>
              <a:rPr lang="ko-KR" altLang="en-US" sz="1200" b="1" dirty="0">
                <a:solidFill>
                  <a:srgbClr val="C00000"/>
                </a:solidFill>
              </a:rPr>
              <a:t>② 샘플 저장</a:t>
            </a:r>
          </a:p>
        </p:txBody>
      </p:sp>
      <p:sp>
        <p:nvSpPr>
          <p:cNvPr id="13" name="TextBox 12">
            <a:extLst>
              <a:ext uri="{FF2B5EF4-FFF2-40B4-BE49-F238E27FC236}">
                <a16:creationId xmlns:a16="http://schemas.microsoft.com/office/drawing/2014/main" id="{28BC52AF-44EB-4BC8-A356-8DC6CAB0929B}"/>
              </a:ext>
            </a:extLst>
          </p:cNvPr>
          <p:cNvSpPr txBox="1"/>
          <p:nvPr/>
        </p:nvSpPr>
        <p:spPr>
          <a:xfrm>
            <a:off x="2645539" y="5965162"/>
            <a:ext cx="1326004" cy="276999"/>
          </a:xfrm>
          <a:prstGeom prst="rect">
            <a:avLst/>
          </a:prstGeom>
          <a:noFill/>
        </p:spPr>
        <p:txBody>
          <a:bodyPr wrap="none" rtlCol="0">
            <a:spAutoFit/>
          </a:bodyPr>
          <a:lstStyle/>
          <a:p>
            <a:r>
              <a:rPr lang="ko-KR" altLang="en-US" sz="1200" b="1" dirty="0">
                <a:solidFill>
                  <a:srgbClr val="C00000"/>
                </a:solidFill>
              </a:rPr>
              <a:t>③ </a:t>
            </a:r>
            <a:r>
              <a:rPr lang="en-US" altLang="ko-KR" sz="1200" b="1" dirty="0">
                <a:solidFill>
                  <a:srgbClr val="C00000"/>
                </a:solidFill>
              </a:rPr>
              <a:t>random</a:t>
            </a:r>
            <a:r>
              <a:rPr lang="ko-KR" altLang="en-US" sz="1200" b="1" dirty="0">
                <a:solidFill>
                  <a:srgbClr val="C00000"/>
                </a:solidFill>
              </a:rPr>
              <a:t> 추출</a:t>
            </a:r>
          </a:p>
        </p:txBody>
      </p:sp>
      <p:sp>
        <p:nvSpPr>
          <p:cNvPr id="14" name="TextBox 13">
            <a:extLst>
              <a:ext uri="{FF2B5EF4-FFF2-40B4-BE49-F238E27FC236}">
                <a16:creationId xmlns:a16="http://schemas.microsoft.com/office/drawing/2014/main" id="{C0806F04-A29D-4368-A226-ED472EAE2649}"/>
              </a:ext>
            </a:extLst>
          </p:cNvPr>
          <p:cNvSpPr txBox="1"/>
          <p:nvPr/>
        </p:nvSpPr>
        <p:spPr>
          <a:xfrm>
            <a:off x="921173" y="5382025"/>
            <a:ext cx="2244525" cy="276999"/>
          </a:xfrm>
          <a:prstGeom prst="rect">
            <a:avLst/>
          </a:prstGeom>
          <a:noFill/>
        </p:spPr>
        <p:txBody>
          <a:bodyPr wrap="none" rtlCol="0">
            <a:spAutoFit/>
          </a:bodyPr>
          <a:lstStyle/>
          <a:p>
            <a:r>
              <a:rPr lang="ko-KR" altLang="en-US" sz="1200" b="1" dirty="0">
                <a:solidFill>
                  <a:srgbClr val="C00000"/>
                </a:solidFill>
              </a:rPr>
              <a:t>④ 추출된 </a:t>
            </a:r>
            <a:r>
              <a:rPr lang="en-US" altLang="ko-KR" sz="1200" b="1" dirty="0">
                <a:solidFill>
                  <a:srgbClr val="C00000"/>
                </a:solidFill>
              </a:rPr>
              <a:t>data</a:t>
            </a:r>
            <a:r>
              <a:rPr lang="ko-KR" altLang="en-US" sz="1200" b="1" dirty="0">
                <a:solidFill>
                  <a:srgbClr val="C00000"/>
                </a:solidFill>
              </a:rPr>
              <a:t>로 </a:t>
            </a:r>
            <a:r>
              <a:rPr lang="en-US" altLang="ko-KR" sz="1200" b="1" dirty="0">
                <a:solidFill>
                  <a:srgbClr val="C00000"/>
                </a:solidFill>
              </a:rPr>
              <a:t>Agent </a:t>
            </a:r>
            <a:r>
              <a:rPr lang="ko-KR" altLang="en-US" sz="1200" b="1" dirty="0">
                <a:solidFill>
                  <a:srgbClr val="C00000"/>
                </a:solidFill>
              </a:rPr>
              <a:t>학습</a:t>
            </a:r>
          </a:p>
        </p:txBody>
      </p:sp>
      <p:sp>
        <p:nvSpPr>
          <p:cNvPr id="15" name="TextBox 14">
            <a:extLst>
              <a:ext uri="{FF2B5EF4-FFF2-40B4-BE49-F238E27FC236}">
                <a16:creationId xmlns:a16="http://schemas.microsoft.com/office/drawing/2014/main" id="{1557E5C6-47CE-4B2E-B2EB-AC46E5A25D2F}"/>
              </a:ext>
            </a:extLst>
          </p:cNvPr>
          <p:cNvSpPr txBox="1"/>
          <p:nvPr/>
        </p:nvSpPr>
        <p:spPr>
          <a:xfrm>
            <a:off x="317294" y="6400560"/>
            <a:ext cx="10836621" cy="461665"/>
          </a:xfrm>
          <a:prstGeom prst="rect">
            <a:avLst/>
          </a:prstGeom>
          <a:noFill/>
        </p:spPr>
        <p:txBody>
          <a:bodyPr wrap="none" rtlCol="0">
            <a:spAutoFit/>
          </a:bodyPr>
          <a:lstStyle/>
          <a:p>
            <a:r>
              <a:rPr lang="en-US" altLang="ko-KR" sz="1200" b="1" i="1" dirty="0"/>
              <a:t>Q)</a:t>
            </a:r>
            <a:r>
              <a:rPr lang="ko-KR" altLang="en-US" sz="1200" b="1" i="1" dirty="0"/>
              <a:t> 리플레이 메모리가 꽉 차면 어떤 샘플을 삭제해야 할까</a:t>
            </a:r>
            <a:r>
              <a:rPr lang="en-US" altLang="ko-KR" sz="1200" b="1" i="1" dirty="0"/>
              <a:t>?</a:t>
            </a:r>
          </a:p>
          <a:p>
            <a:r>
              <a:rPr lang="en-US" altLang="ko-KR" sz="1200" b="1" i="1" dirty="0"/>
              <a:t>A) </a:t>
            </a:r>
            <a:r>
              <a:rPr lang="ko-KR" altLang="en-US" sz="1200" b="1" i="1" dirty="0"/>
              <a:t>제일 처음에 들어온 샘플부터 메모리를 삭제</a:t>
            </a:r>
            <a:r>
              <a:rPr lang="en-US" altLang="ko-KR" sz="1200" b="1" i="1" dirty="0"/>
              <a:t>(FIFO) </a:t>
            </a:r>
            <a:r>
              <a:rPr lang="ko-KR" altLang="en-US" sz="1200" b="1" i="1" dirty="0"/>
              <a:t>→</a:t>
            </a:r>
            <a:r>
              <a:rPr lang="en-US" altLang="ko-KR" sz="1200" b="1" i="1" dirty="0"/>
              <a:t> Agent</a:t>
            </a:r>
            <a:r>
              <a:rPr lang="ko-KR" altLang="en-US" sz="1200" b="1" i="1" dirty="0"/>
              <a:t>가 학습을 하면 점점 높은 점수를 받게 되면 더 좋은 샘플들이 리플레이 메모리에 저장된다</a:t>
            </a:r>
            <a:r>
              <a:rPr lang="en-US" altLang="ko-KR" sz="1200" b="1" i="1" dirty="0"/>
              <a:t>.</a:t>
            </a:r>
          </a:p>
        </p:txBody>
      </p:sp>
      <p:cxnSp>
        <p:nvCxnSpPr>
          <p:cNvPr id="70" name="직선 연결선 69">
            <a:extLst>
              <a:ext uri="{FF2B5EF4-FFF2-40B4-BE49-F238E27FC236}">
                <a16:creationId xmlns:a16="http://schemas.microsoft.com/office/drawing/2014/main" id="{397807C9-65C1-419F-8B8A-392C67E65BB0}"/>
              </a:ext>
            </a:extLst>
          </p:cNvPr>
          <p:cNvCxnSpPr>
            <a:cxnSpLocks/>
          </p:cNvCxnSpPr>
          <p:nvPr/>
        </p:nvCxnSpPr>
        <p:spPr>
          <a:xfrm flipH="1">
            <a:off x="381593" y="6371480"/>
            <a:ext cx="11261767" cy="0"/>
          </a:xfrm>
          <a:prstGeom prst="line">
            <a:avLst/>
          </a:prstGeom>
          <a:ln w="25400"/>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F9E91A30-605B-4E2B-9D21-7DC7294597C6}"/>
              </a:ext>
            </a:extLst>
          </p:cNvPr>
          <p:cNvSpPr txBox="1"/>
          <p:nvPr/>
        </p:nvSpPr>
        <p:spPr>
          <a:xfrm>
            <a:off x="6909125" y="3819283"/>
            <a:ext cx="2792752" cy="261610"/>
          </a:xfrm>
          <a:prstGeom prst="rect">
            <a:avLst/>
          </a:prstGeom>
          <a:noFill/>
        </p:spPr>
        <p:txBody>
          <a:bodyPr wrap="none" rtlCol="0">
            <a:spAutoFit/>
          </a:bodyPr>
          <a:lstStyle/>
          <a:p>
            <a:pPr algn="ctr"/>
            <a:r>
              <a:rPr lang="en-US" altLang="ko-KR" sz="1100" b="1" dirty="0">
                <a:solidFill>
                  <a:srgbClr val="C00000"/>
                </a:solidFill>
              </a:rPr>
              <a:t>“Q-Learning” </a:t>
            </a:r>
            <a:r>
              <a:rPr lang="ko-KR" altLang="en-US" sz="1100" b="1" dirty="0">
                <a:solidFill>
                  <a:srgbClr val="C00000"/>
                </a:solidFill>
              </a:rPr>
              <a:t>에서 </a:t>
            </a:r>
            <a:r>
              <a:rPr lang="en-US" altLang="ko-KR" sz="1100" b="1" dirty="0">
                <a:solidFill>
                  <a:srgbClr val="C00000"/>
                </a:solidFill>
              </a:rPr>
              <a:t>Q-function</a:t>
            </a:r>
            <a:r>
              <a:rPr lang="ko-KR" altLang="en-US" sz="1100" b="1" dirty="0">
                <a:solidFill>
                  <a:srgbClr val="C00000"/>
                </a:solidFill>
              </a:rPr>
              <a:t> 업데이트</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7A1AB98-146A-44C1-93D2-204A25E8D7C4}"/>
                  </a:ext>
                </a:extLst>
              </p:cNvPr>
              <p:cNvSpPr txBox="1"/>
              <p:nvPr/>
            </p:nvSpPr>
            <p:spPr>
              <a:xfrm>
                <a:off x="5535024" y="3381572"/>
                <a:ext cx="6318909" cy="456087"/>
              </a:xfrm>
              <a:prstGeom prst="rect">
                <a:avLst/>
              </a:prstGeom>
              <a:noFill/>
            </p:spPr>
            <p:txBody>
              <a:bodyPr wrap="none" rtlCol="0">
                <a:spAutoFit/>
              </a:bodyPr>
              <a:lstStyle/>
              <a:p>
                <a14:m>
                  <m:oMath xmlns:m="http://schemas.openxmlformats.org/officeDocument/2006/math">
                    <m:r>
                      <m:rPr>
                        <m:nor/>
                      </m:rPr>
                      <a:rPr lang="en-US" altLang="ko-KR" b="1" smtClean="0">
                        <a:latin typeface="Cambria Math" panose="02040503050406030204" pitchFamily="18" charset="0"/>
                      </a:rPr>
                      <m:t>Q</m:t>
                    </m:r>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i="0" smtClean="0">
                            <a:latin typeface="Cambria Math" panose="02040503050406030204" pitchFamily="18" charset="0"/>
                          </a:rPr>
                          <m:t>S</m:t>
                        </m:r>
                      </m:e>
                      <m:sub>
                        <m:r>
                          <a:rPr lang="en-US" altLang="ko-KR" b="1" i="1" smtClean="0">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i="0" smtClean="0">
                            <a:latin typeface="Cambria Math" panose="02040503050406030204" pitchFamily="18" charset="0"/>
                          </a:rPr>
                          <m:t>A</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r>
                      <m:rPr>
                        <m:nor/>
                      </m:rPr>
                      <a:rPr lang="en-US" altLang="ko-KR" b="1" i="0" smtClean="0">
                        <a:latin typeface="Cambria Math" panose="02040503050406030204" pitchFamily="18" charset="0"/>
                      </a:rPr>
                      <m:t> </m:t>
                    </m:r>
                    <m:r>
                      <a:rPr lang="en-US" altLang="ko-KR" b="1" i="1" smtClean="0">
                        <a:latin typeface="Cambria Math" panose="02040503050406030204" pitchFamily="18" charset="0"/>
                        <a:ea typeface="Cambria Math" panose="02040503050406030204" pitchFamily="18" charset="0"/>
                      </a:rPr>
                      <m:t>←</m:t>
                    </m:r>
                    <m:r>
                      <m:rPr>
                        <m:nor/>
                      </m:rPr>
                      <a:rPr lang="en-US" altLang="ko-KR" b="1">
                        <a:latin typeface="Cambria Math" panose="02040503050406030204" pitchFamily="18" charset="0"/>
                      </a:rPr>
                      <m:t>Q</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A</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 +</a:t>
                </a:r>
                <a14:m>
                  <m:oMath xmlns:m="http://schemas.openxmlformats.org/officeDocument/2006/math">
                    <m:r>
                      <a:rPr lang="ko-KR" altLang="en-US" b="1" i="1" dirty="0" smtClean="0">
                        <a:latin typeface="Cambria Math" panose="02040503050406030204" pitchFamily="18" charset="0"/>
                        <a:ea typeface="Cambria Math" panose="02040503050406030204" pitchFamily="18" charset="0"/>
                      </a:rPr>
                      <m:t>𝜶</m:t>
                    </m:r>
                  </m:oMath>
                </a14:m>
                <a:r>
                  <a:rPr lang="en-US" altLang="ko-KR" b="1" dirty="0">
                    <a:solidFill>
                      <a:schemeClr val="tx1"/>
                    </a:solidFill>
                  </a:rPr>
                  <a:t>(</a:t>
                </a:r>
                <a14:m>
                  <m:oMath xmlns:m="http://schemas.openxmlformats.org/officeDocument/2006/math">
                    <m:sSub>
                      <m:sSubPr>
                        <m:ctrlPr>
                          <a:rPr lang="en-US" altLang="ko-KR" b="1" i="1">
                            <a:solidFill>
                              <a:srgbClr val="C00000"/>
                            </a:solidFill>
                            <a:latin typeface="Cambria Math" panose="02040503050406030204" pitchFamily="18" charset="0"/>
                          </a:rPr>
                        </m:ctrlPr>
                      </m:sSubPr>
                      <m:e>
                        <m:r>
                          <m:rPr>
                            <m:nor/>
                          </m:rPr>
                          <a:rPr lang="en-US" altLang="ko-KR" b="1">
                            <a:solidFill>
                              <a:srgbClr val="C00000"/>
                            </a:solidFill>
                            <a:latin typeface="Cambria Math" panose="02040503050406030204" pitchFamily="18" charset="0"/>
                          </a:rPr>
                          <m:t>R</m:t>
                        </m:r>
                      </m:e>
                      <m:sub>
                        <m:r>
                          <a:rPr lang="en-US" altLang="ko-KR" b="1" i="1">
                            <a:solidFill>
                              <a:srgbClr val="C00000"/>
                            </a:solidFill>
                            <a:latin typeface="Cambria Math" panose="02040503050406030204" pitchFamily="18" charset="0"/>
                          </a:rPr>
                          <m:t>𝒕</m:t>
                        </m:r>
                        <m:r>
                          <a:rPr lang="en-US" altLang="ko-KR" b="1" i="1">
                            <a:solidFill>
                              <a:srgbClr val="C00000"/>
                            </a:solidFill>
                            <a:latin typeface="Cambria Math" panose="02040503050406030204" pitchFamily="18" charset="0"/>
                          </a:rPr>
                          <m:t>+</m:t>
                        </m:r>
                        <m:r>
                          <a:rPr lang="en-US" altLang="ko-KR" b="1" i="1">
                            <a:solidFill>
                              <a:srgbClr val="C00000"/>
                            </a:solidFill>
                            <a:latin typeface="Cambria Math" panose="02040503050406030204" pitchFamily="18" charset="0"/>
                          </a:rPr>
                          <m:t>𝟏</m:t>
                        </m:r>
                      </m:sub>
                    </m:sSub>
                    <m:r>
                      <a:rPr lang="en-US" altLang="ko-KR" b="1" i="0" smtClean="0">
                        <a:solidFill>
                          <a:srgbClr val="C00000"/>
                        </a:solidFill>
                        <a:latin typeface="Cambria Math" panose="02040503050406030204" pitchFamily="18" charset="0"/>
                      </a:rPr>
                      <m:t>+</m:t>
                    </m:r>
                    <m:r>
                      <a:rPr lang="ko-KR" altLang="en-US" b="1" i="1" smtClean="0">
                        <a:solidFill>
                          <a:srgbClr val="C00000"/>
                        </a:solidFill>
                        <a:latin typeface="Cambria Math" panose="02040503050406030204" pitchFamily="18" charset="0"/>
                      </a:rPr>
                      <m:t>𝜸</m:t>
                    </m:r>
                    <m:func>
                      <m:funcPr>
                        <m:ctrlPr>
                          <a:rPr lang="en-US" altLang="ko-KR" b="1" i="1" dirty="0">
                            <a:solidFill>
                              <a:srgbClr val="C00000"/>
                            </a:solidFill>
                            <a:latin typeface="Cambria Math" panose="02040503050406030204" pitchFamily="18" charset="0"/>
                          </a:rPr>
                        </m:ctrlPr>
                      </m:funcPr>
                      <m:fName>
                        <m:limLow>
                          <m:limLowPr>
                            <m:ctrlPr>
                              <a:rPr lang="en-US" altLang="ko-KR" b="1" i="1" dirty="0">
                                <a:solidFill>
                                  <a:srgbClr val="C00000"/>
                                </a:solidFill>
                                <a:latin typeface="Cambria Math" panose="02040503050406030204" pitchFamily="18" charset="0"/>
                              </a:rPr>
                            </m:ctrlPr>
                          </m:limLowPr>
                          <m:e>
                            <m:r>
                              <m:rPr>
                                <m:sty m:val="p"/>
                              </m:rPr>
                              <a:rPr lang="en-US" altLang="ko-KR" dirty="0">
                                <a:solidFill>
                                  <a:srgbClr val="C00000"/>
                                </a:solidFill>
                                <a:latin typeface="Cambria Math" panose="02040503050406030204" pitchFamily="18" charset="0"/>
                              </a:rPr>
                              <m:t>max</m:t>
                            </m:r>
                          </m:e>
                          <m:lim>
                            <m:r>
                              <m:rPr>
                                <m:nor/>
                              </m:rPr>
                              <a:rPr lang="en-US" altLang="ko-KR" dirty="0">
                                <a:solidFill>
                                  <a:srgbClr val="C00000"/>
                                </a:solidFill>
                              </a:rPr>
                              <m:t>a</m:t>
                            </m:r>
                            <m:r>
                              <a:rPr lang="en-US" altLang="ko-KR" b="0" i="1" dirty="0" smtClean="0">
                                <a:solidFill>
                                  <a:srgbClr val="C00000"/>
                                </a:solidFill>
                                <a:latin typeface="Cambria Math" panose="02040503050406030204" pitchFamily="18" charset="0"/>
                              </a:rPr>
                              <m:t>′</m:t>
                            </m:r>
                          </m:lim>
                        </m:limLow>
                      </m:fName>
                      <m:e>
                        <m:r>
                          <m:rPr>
                            <m:nor/>
                          </m:rPr>
                          <a:rPr lang="en-US" altLang="ko-KR" b="1">
                            <a:solidFill>
                              <a:srgbClr val="C00000"/>
                            </a:solidFill>
                            <a:latin typeface="Cambria Math" panose="02040503050406030204" pitchFamily="18" charset="0"/>
                          </a:rPr>
                          <m:t>Q</m:t>
                        </m:r>
                        <m:r>
                          <a:rPr lang="en-US" altLang="ko-KR" b="1" i="1">
                            <a:solidFill>
                              <a:srgbClr val="C00000"/>
                            </a:solidFill>
                            <a:latin typeface="Cambria Math" panose="02040503050406030204" pitchFamily="18" charset="0"/>
                          </a:rPr>
                          <m:t>(</m:t>
                        </m:r>
                        <m:sSub>
                          <m:sSubPr>
                            <m:ctrlPr>
                              <a:rPr lang="en-US" altLang="ko-KR" b="1" i="1">
                                <a:solidFill>
                                  <a:srgbClr val="C00000"/>
                                </a:solidFill>
                                <a:latin typeface="Cambria Math" panose="02040503050406030204" pitchFamily="18" charset="0"/>
                              </a:rPr>
                            </m:ctrlPr>
                          </m:sSubPr>
                          <m:e>
                            <m:r>
                              <m:rPr>
                                <m:nor/>
                              </m:rPr>
                              <a:rPr lang="en-US" altLang="ko-KR" b="1">
                                <a:solidFill>
                                  <a:srgbClr val="C00000"/>
                                </a:solidFill>
                                <a:latin typeface="Cambria Math" panose="02040503050406030204" pitchFamily="18" charset="0"/>
                              </a:rPr>
                              <m:t>S</m:t>
                            </m:r>
                          </m:e>
                          <m:sub>
                            <m:r>
                              <a:rPr lang="en-US" altLang="ko-KR" b="1" i="1">
                                <a:solidFill>
                                  <a:srgbClr val="C00000"/>
                                </a:solidFill>
                                <a:latin typeface="Cambria Math" panose="02040503050406030204" pitchFamily="18" charset="0"/>
                              </a:rPr>
                              <m:t>𝒕</m:t>
                            </m:r>
                            <m:r>
                              <a:rPr lang="en-US" altLang="ko-KR" b="1" i="1">
                                <a:solidFill>
                                  <a:srgbClr val="C00000"/>
                                </a:solidFill>
                                <a:latin typeface="Cambria Math" panose="02040503050406030204" pitchFamily="18" charset="0"/>
                              </a:rPr>
                              <m:t>+</m:t>
                            </m:r>
                            <m:r>
                              <a:rPr lang="en-US" altLang="ko-KR" b="1" i="1">
                                <a:solidFill>
                                  <a:srgbClr val="C00000"/>
                                </a:solidFill>
                                <a:latin typeface="Cambria Math" panose="02040503050406030204" pitchFamily="18" charset="0"/>
                              </a:rPr>
                              <m:t>𝟏</m:t>
                            </m:r>
                          </m:sub>
                        </m:sSub>
                        <m:r>
                          <a:rPr lang="en-US" altLang="ko-KR" b="1" i="1">
                            <a:solidFill>
                              <a:srgbClr val="C00000"/>
                            </a:solidFill>
                            <a:latin typeface="Cambria Math" panose="02040503050406030204" pitchFamily="18" charset="0"/>
                          </a:rPr>
                          <m:t>,</m:t>
                        </m:r>
                        <m:r>
                          <m:rPr>
                            <m:nor/>
                          </m:rPr>
                          <a:rPr lang="en-US" altLang="ko-KR" dirty="0">
                            <a:solidFill>
                              <a:srgbClr val="C00000"/>
                            </a:solidFill>
                          </a:rPr>
                          <m:t>a</m:t>
                        </m:r>
                        <m:r>
                          <a:rPr lang="en-US" altLang="ko-KR" b="1" i="1">
                            <a:solidFill>
                              <a:srgbClr val="C00000"/>
                            </a:solidFill>
                            <a:latin typeface="Cambria Math" panose="02040503050406030204" pitchFamily="18" charset="0"/>
                          </a:rPr>
                          <m:t>′)</m:t>
                        </m:r>
                      </m:e>
                    </m:func>
                    <m:r>
                      <a:rPr lang="en-US" altLang="ko-KR" b="1" i="0" dirty="0" smtClean="0">
                        <a:latin typeface="Cambria Math" panose="02040503050406030204" pitchFamily="18" charset="0"/>
                      </a:rPr>
                      <m:t>−</m:t>
                    </m:r>
                    <m:r>
                      <m:rPr>
                        <m:nor/>
                      </m:rPr>
                      <a:rPr lang="en-US" altLang="ko-KR" b="1">
                        <a:latin typeface="Cambria Math" panose="02040503050406030204" pitchFamily="18" charset="0"/>
                      </a:rPr>
                      <m:t>Q</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A</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a:t>
                </a:r>
                <a:endParaRPr lang="ko-KR" altLang="en-US" b="1" dirty="0">
                  <a:solidFill>
                    <a:schemeClr val="tx1"/>
                  </a:solidFill>
                </a:endParaRPr>
              </a:p>
            </p:txBody>
          </p:sp>
        </mc:Choice>
        <mc:Fallback xmlns="">
          <p:sp>
            <p:nvSpPr>
              <p:cNvPr id="22" name="TextBox 21">
                <a:extLst>
                  <a:ext uri="{FF2B5EF4-FFF2-40B4-BE49-F238E27FC236}">
                    <a16:creationId xmlns:a16="http://schemas.microsoft.com/office/drawing/2014/main" id="{F7A1AB98-146A-44C1-93D2-204A25E8D7C4}"/>
                  </a:ext>
                </a:extLst>
              </p:cNvPr>
              <p:cNvSpPr txBox="1">
                <a:spLocks noRot="1" noChangeAspect="1" noMove="1" noResize="1" noEditPoints="1" noAdjustHandles="1" noChangeArrowheads="1" noChangeShapeType="1" noTextEdit="1"/>
              </p:cNvSpPr>
              <p:nvPr/>
            </p:nvSpPr>
            <p:spPr>
              <a:xfrm>
                <a:off x="5535024" y="3381572"/>
                <a:ext cx="6318909" cy="456087"/>
              </a:xfrm>
              <a:prstGeom prst="rect">
                <a:avLst/>
              </a:prstGeom>
              <a:blipFill>
                <a:blip r:embed="rId5"/>
                <a:stretch>
                  <a:fillRect l="-193" t="-9333" b="-2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EBD25CE-75F5-4CE9-A0C9-C6A79BB6C91B}"/>
                  </a:ext>
                </a:extLst>
              </p:cNvPr>
              <p:cNvSpPr txBox="1"/>
              <p:nvPr/>
            </p:nvSpPr>
            <p:spPr>
              <a:xfrm>
                <a:off x="5535024" y="5618559"/>
                <a:ext cx="6588342" cy="450636"/>
              </a:xfrm>
              <a:prstGeom prst="rect">
                <a:avLst/>
              </a:prstGeom>
              <a:noFill/>
            </p:spPr>
            <p:txBody>
              <a:bodyPr wrap="none" rtlCol="0">
                <a:spAutoFit/>
              </a:bodyPr>
              <a:lstStyle/>
              <a:p>
                <a14:m>
                  <m:oMath xmlns:m="http://schemas.openxmlformats.org/officeDocument/2006/math">
                    <m:r>
                      <a:rPr lang="en-US" altLang="ko-KR" sz="1600" b="1" i="1" smtClean="0">
                        <a:latin typeface="Cambria Math" panose="02040503050406030204" pitchFamily="18" charset="0"/>
                      </a:rPr>
                      <m:t>𝑴𝑺𝑬</m:t>
                    </m:r>
                    <m:r>
                      <a:rPr lang="en-US" altLang="ko-KR" sz="1600" b="1" i="1" smtClean="0">
                        <a:latin typeface="Cambria Math" panose="02040503050406030204" pitchFamily="18" charset="0"/>
                      </a:rPr>
                      <m:t>= </m:t>
                    </m:r>
                    <m:sSup>
                      <m:sSupPr>
                        <m:ctrlPr>
                          <a:rPr lang="en-US" altLang="ko-KR" sz="1600" b="1" i="1" smtClean="0">
                            <a:latin typeface="Cambria Math" panose="02040503050406030204" pitchFamily="18" charset="0"/>
                          </a:rPr>
                        </m:ctrlPr>
                      </m:sSupPr>
                      <m:e>
                        <m:r>
                          <a:rPr lang="en-US" altLang="ko-KR" sz="1600" b="1" i="1" smtClean="0">
                            <a:latin typeface="Cambria Math" panose="02040503050406030204" pitchFamily="18" charset="0"/>
                          </a:rPr>
                          <m:t>(</m:t>
                        </m:r>
                        <m:r>
                          <a:rPr lang="ko-KR" altLang="en-US" sz="1600" b="1" i="1">
                            <a:latin typeface="Cambria Math" panose="02040503050406030204" pitchFamily="18" charset="0"/>
                          </a:rPr>
                          <m:t>정</m:t>
                        </m:r>
                        <m:r>
                          <a:rPr lang="ko-KR" altLang="en-US" sz="1600" b="1" i="1" smtClean="0">
                            <a:latin typeface="Cambria Math" panose="02040503050406030204" pitchFamily="18" charset="0"/>
                          </a:rPr>
                          <m:t>답</m:t>
                        </m:r>
                        <m:r>
                          <a:rPr lang="en-US" altLang="ko-KR" sz="1600" b="1" i="1" smtClean="0">
                            <a:latin typeface="Cambria Math" panose="02040503050406030204" pitchFamily="18" charset="0"/>
                          </a:rPr>
                          <m:t> − </m:t>
                        </m:r>
                        <m:r>
                          <a:rPr lang="ko-KR" altLang="en-US" sz="1600" b="1" i="1">
                            <a:latin typeface="Cambria Math" panose="02040503050406030204" pitchFamily="18" charset="0"/>
                          </a:rPr>
                          <m:t>예</m:t>
                        </m:r>
                        <m:r>
                          <a:rPr lang="ko-KR" altLang="en-US" sz="1600" b="1" i="1" smtClean="0">
                            <a:latin typeface="Cambria Math" panose="02040503050406030204" pitchFamily="18" charset="0"/>
                          </a:rPr>
                          <m:t>측</m:t>
                        </m:r>
                        <m:r>
                          <a:rPr lang="en-US" altLang="ko-KR" sz="1600" b="1" i="1" smtClean="0">
                            <a:latin typeface="Cambria Math" panose="02040503050406030204" pitchFamily="18" charset="0"/>
                          </a:rPr>
                          <m:t>)</m:t>
                        </m:r>
                      </m:e>
                      <m:sup>
                        <m:r>
                          <a:rPr lang="en-US" altLang="ko-KR" sz="1600" b="1" i="1" smtClean="0">
                            <a:latin typeface="Cambria Math" panose="02040503050406030204" pitchFamily="18" charset="0"/>
                          </a:rPr>
                          <m:t>𝟐</m:t>
                        </m:r>
                      </m:sup>
                    </m:sSup>
                    <m:r>
                      <a:rPr lang="en-US" altLang="ko-KR" sz="1600" b="1" i="1" smtClean="0">
                        <a:latin typeface="Cambria Math" panose="02040503050406030204" pitchFamily="18" charset="0"/>
                      </a:rPr>
                      <m:t> =</m:t>
                    </m:r>
                  </m:oMath>
                </a14:m>
                <a:r>
                  <a:rPr lang="en-US" altLang="ko-KR" sz="1600" b="1" dirty="0"/>
                  <a:t> </a:t>
                </a:r>
                <a14:m>
                  <m:oMath xmlns:m="http://schemas.openxmlformats.org/officeDocument/2006/math">
                    <m:sSup>
                      <m:sSupPr>
                        <m:ctrlPr>
                          <a:rPr lang="en-US" altLang="ko-KR" sz="1600" b="1" i="1">
                            <a:latin typeface="Cambria Math" panose="02040503050406030204" pitchFamily="18" charset="0"/>
                          </a:rPr>
                        </m:ctrlPr>
                      </m:sSupPr>
                      <m:e>
                        <m:r>
                          <a:rPr lang="en-US" altLang="ko-KR" sz="1600" b="1" i="1">
                            <a:latin typeface="Cambria Math" panose="02040503050406030204" pitchFamily="18" charset="0"/>
                          </a:rPr>
                          <m:t>(</m:t>
                        </m:r>
                        <m:sSub>
                          <m:sSubPr>
                            <m:ctrlPr>
                              <a:rPr lang="en-US" altLang="ko-KR" sz="1600" b="1" i="1" smtClean="0">
                                <a:solidFill>
                                  <a:srgbClr val="C00000"/>
                                </a:solidFill>
                                <a:latin typeface="Cambria Math" panose="02040503050406030204" pitchFamily="18" charset="0"/>
                              </a:rPr>
                            </m:ctrlPr>
                          </m:sSubPr>
                          <m:e>
                            <m:r>
                              <m:rPr>
                                <m:nor/>
                              </m:rPr>
                              <a:rPr lang="en-US" altLang="ko-KR" sz="1600" b="1" i="0" smtClean="0">
                                <a:solidFill>
                                  <a:srgbClr val="C00000"/>
                                </a:solidFill>
                                <a:latin typeface="Cambria Math" panose="02040503050406030204" pitchFamily="18" charset="0"/>
                              </a:rPr>
                              <m:t>R</m:t>
                            </m:r>
                          </m:e>
                          <m:sub>
                            <m:r>
                              <a:rPr lang="en-US" altLang="ko-KR" sz="1600" b="1" i="1">
                                <a:solidFill>
                                  <a:srgbClr val="C00000"/>
                                </a:solidFill>
                                <a:latin typeface="Cambria Math" panose="02040503050406030204" pitchFamily="18" charset="0"/>
                              </a:rPr>
                              <m:t>𝒕</m:t>
                            </m:r>
                            <m:r>
                              <a:rPr lang="en-US" altLang="ko-KR" sz="1600" b="1" i="1" smtClean="0">
                                <a:solidFill>
                                  <a:srgbClr val="C00000"/>
                                </a:solidFill>
                                <a:latin typeface="Cambria Math" panose="02040503050406030204" pitchFamily="18" charset="0"/>
                              </a:rPr>
                              <m:t>+</m:t>
                            </m:r>
                            <m:r>
                              <a:rPr lang="en-US" altLang="ko-KR" sz="1600" b="1" i="1" smtClean="0">
                                <a:solidFill>
                                  <a:srgbClr val="C00000"/>
                                </a:solidFill>
                                <a:latin typeface="Cambria Math" panose="02040503050406030204" pitchFamily="18" charset="0"/>
                              </a:rPr>
                              <m:t>𝟏</m:t>
                            </m:r>
                          </m:sub>
                        </m:sSub>
                        <m:r>
                          <a:rPr lang="en-US" altLang="ko-KR" sz="1600" b="1">
                            <a:solidFill>
                              <a:srgbClr val="C00000"/>
                            </a:solidFill>
                            <a:latin typeface="Cambria Math" panose="02040503050406030204" pitchFamily="18" charset="0"/>
                          </a:rPr>
                          <m:t>+</m:t>
                        </m:r>
                        <m:r>
                          <a:rPr lang="ko-KR" altLang="en-US" sz="1600" b="1" i="1">
                            <a:solidFill>
                              <a:srgbClr val="C00000"/>
                            </a:solidFill>
                            <a:latin typeface="Cambria Math" panose="02040503050406030204" pitchFamily="18" charset="0"/>
                          </a:rPr>
                          <m:t>𝜸</m:t>
                        </m:r>
                        <m:func>
                          <m:funcPr>
                            <m:ctrlPr>
                              <a:rPr lang="en-US" altLang="ko-KR" sz="1600" b="1" i="1" dirty="0" smtClean="0">
                                <a:solidFill>
                                  <a:srgbClr val="C00000"/>
                                </a:solidFill>
                                <a:latin typeface="Cambria Math" panose="02040503050406030204" pitchFamily="18" charset="0"/>
                              </a:rPr>
                            </m:ctrlPr>
                          </m:funcPr>
                          <m:fName>
                            <m:limLow>
                              <m:limLowPr>
                                <m:ctrlPr>
                                  <a:rPr lang="en-US" altLang="ko-KR" sz="1600" b="1" i="1" dirty="0">
                                    <a:solidFill>
                                      <a:srgbClr val="C00000"/>
                                    </a:solidFill>
                                    <a:latin typeface="Cambria Math" panose="02040503050406030204" pitchFamily="18" charset="0"/>
                                  </a:rPr>
                                </m:ctrlPr>
                              </m:limLowPr>
                              <m:e>
                                <m:r>
                                  <m:rPr>
                                    <m:sty m:val="p"/>
                                  </m:rPr>
                                  <a:rPr lang="en-US" altLang="ko-KR" sz="1600" dirty="0">
                                    <a:solidFill>
                                      <a:srgbClr val="C00000"/>
                                    </a:solidFill>
                                    <a:latin typeface="Cambria Math" panose="02040503050406030204" pitchFamily="18" charset="0"/>
                                  </a:rPr>
                                  <m:t>max</m:t>
                                </m:r>
                              </m:e>
                              <m:lim>
                                <m:sSup>
                                  <m:sSupPr>
                                    <m:ctrlPr>
                                      <a:rPr lang="en-US" altLang="ko-KR" sz="1600" i="1" dirty="0">
                                        <a:solidFill>
                                          <a:srgbClr val="C00000"/>
                                        </a:solidFill>
                                        <a:latin typeface="Cambria Math" panose="02040503050406030204" pitchFamily="18" charset="0"/>
                                      </a:rPr>
                                    </m:ctrlPr>
                                  </m:sSupPr>
                                  <m:e>
                                    <m:r>
                                      <m:rPr>
                                        <m:nor/>
                                      </m:rPr>
                                      <a:rPr lang="en-US" altLang="ko-KR" sz="1600" dirty="0">
                                        <a:solidFill>
                                          <a:srgbClr val="C00000"/>
                                        </a:solidFill>
                                      </a:rPr>
                                      <m:t>a</m:t>
                                    </m:r>
                                  </m:e>
                                  <m:sup>
                                    <m:r>
                                      <a:rPr lang="en-US" altLang="ko-KR" sz="1600" i="1" dirty="0">
                                        <a:solidFill>
                                          <a:srgbClr val="C00000"/>
                                        </a:solidFill>
                                        <a:latin typeface="Cambria Math" panose="02040503050406030204" pitchFamily="18" charset="0"/>
                                      </a:rPr>
                                      <m:t>′</m:t>
                                    </m:r>
                                  </m:sup>
                                </m:sSup>
                              </m:lim>
                            </m:limLow>
                          </m:fName>
                          <m:e>
                            <m:r>
                              <m:rPr>
                                <m:nor/>
                              </m:rPr>
                              <a:rPr lang="en-US" altLang="ko-KR" sz="1600" b="1">
                                <a:solidFill>
                                  <a:srgbClr val="C00000"/>
                                </a:solidFill>
                                <a:latin typeface="Cambria Math" panose="02040503050406030204" pitchFamily="18" charset="0"/>
                              </a:rPr>
                              <m:t>Q</m:t>
                            </m:r>
                            <m:d>
                              <m:dPr>
                                <m:ctrlPr>
                                  <a:rPr lang="en-US" altLang="ko-KR" sz="1600" b="1" i="1" smtClean="0">
                                    <a:solidFill>
                                      <a:srgbClr val="C00000"/>
                                    </a:solidFill>
                                    <a:latin typeface="Cambria Math" panose="02040503050406030204" pitchFamily="18" charset="0"/>
                                  </a:rPr>
                                </m:ctrlPr>
                              </m:dPr>
                              <m:e>
                                <m:sSub>
                                  <m:sSubPr>
                                    <m:ctrlPr>
                                      <a:rPr lang="en-US" altLang="ko-KR" sz="1600" b="1" i="1">
                                        <a:solidFill>
                                          <a:srgbClr val="C00000"/>
                                        </a:solidFill>
                                        <a:latin typeface="Cambria Math" panose="02040503050406030204" pitchFamily="18" charset="0"/>
                                      </a:rPr>
                                    </m:ctrlPr>
                                  </m:sSubPr>
                                  <m:e>
                                    <m:r>
                                      <m:rPr>
                                        <m:nor/>
                                      </m:rPr>
                                      <a:rPr lang="en-US" altLang="ko-KR" sz="1600" b="1">
                                        <a:solidFill>
                                          <a:srgbClr val="C00000"/>
                                        </a:solidFill>
                                        <a:latin typeface="Cambria Math" panose="02040503050406030204" pitchFamily="18" charset="0"/>
                                      </a:rPr>
                                      <m:t>S</m:t>
                                    </m:r>
                                  </m:e>
                                  <m:sub>
                                    <m:r>
                                      <a:rPr lang="en-US" altLang="ko-KR" sz="1600" b="1" i="1">
                                        <a:solidFill>
                                          <a:srgbClr val="C00000"/>
                                        </a:solidFill>
                                        <a:latin typeface="Cambria Math" panose="02040503050406030204" pitchFamily="18" charset="0"/>
                                      </a:rPr>
                                      <m:t>𝒕</m:t>
                                    </m:r>
                                    <m:r>
                                      <a:rPr lang="en-US" altLang="ko-KR" sz="1600" b="1" i="1">
                                        <a:solidFill>
                                          <a:srgbClr val="C00000"/>
                                        </a:solidFill>
                                        <a:latin typeface="Cambria Math" panose="02040503050406030204" pitchFamily="18" charset="0"/>
                                      </a:rPr>
                                      <m:t>+</m:t>
                                    </m:r>
                                    <m:r>
                                      <a:rPr lang="en-US" altLang="ko-KR" sz="1600" b="1" i="1">
                                        <a:solidFill>
                                          <a:srgbClr val="C00000"/>
                                        </a:solidFill>
                                        <a:latin typeface="Cambria Math" panose="02040503050406030204" pitchFamily="18" charset="0"/>
                                      </a:rPr>
                                      <m:t>𝟏</m:t>
                                    </m:r>
                                  </m:sub>
                                </m:sSub>
                                <m:r>
                                  <a:rPr lang="en-US" altLang="ko-KR" sz="1600" b="1" i="1">
                                    <a:solidFill>
                                      <a:srgbClr val="C00000"/>
                                    </a:solidFill>
                                    <a:latin typeface="Cambria Math" panose="02040503050406030204" pitchFamily="18" charset="0"/>
                                  </a:rPr>
                                  <m:t>,</m:t>
                                </m:r>
                                <m:sSup>
                                  <m:sSupPr>
                                    <m:ctrlPr>
                                      <a:rPr lang="en-US" altLang="ko-KR" sz="1600" b="1" i="1">
                                        <a:solidFill>
                                          <a:srgbClr val="C00000"/>
                                        </a:solidFill>
                                        <a:latin typeface="Cambria Math" panose="02040503050406030204" pitchFamily="18" charset="0"/>
                                      </a:rPr>
                                    </m:ctrlPr>
                                  </m:sSupPr>
                                  <m:e>
                                    <m:r>
                                      <m:rPr>
                                        <m:nor/>
                                      </m:rPr>
                                      <a:rPr lang="en-US" altLang="ko-KR" sz="1600" dirty="0">
                                        <a:solidFill>
                                          <a:srgbClr val="C00000"/>
                                        </a:solidFill>
                                      </a:rPr>
                                      <m:t>a</m:t>
                                    </m:r>
                                  </m:e>
                                  <m:sup>
                                    <m:r>
                                      <a:rPr lang="en-US" altLang="ko-KR" sz="1600" b="1" i="1" dirty="0">
                                        <a:solidFill>
                                          <a:srgbClr val="C00000"/>
                                        </a:solidFill>
                                        <a:latin typeface="Cambria Math" panose="02040503050406030204" pitchFamily="18" charset="0"/>
                                      </a:rPr>
                                      <m:t>′</m:t>
                                    </m:r>
                                  </m:sup>
                                </m:sSup>
                                <m:r>
                                  <a:rPr lang="en-US" altLang="ko-KR" sz="1600" b="1" i="1" smtClean="0">
                                    <a:solidFill>
                                      <a:srgbClr val="C00000"/>
                                    </a:solidFill>
                                    <a:latin typeface="Cambria Math" panose="02040503050406030204" pitchFamily="18" charset="0"/>
                                  </a:rPr>
                                  <m:t>,</m:t>
                                </m:r>
                                <m:r>
                                  <a:rPr lang="ko-KR" altLang="en-US" sz="1600" b="1" i="1" smtClean="0">
                                    <a:solidFill>
                                      <a:srgbClr val="C00000"/>
                                    </a:solidFill>
                                    <a:latin typeface="Cambria Math" panose="02040503050406030204" pitchFamily="18" charset="0"/>
                                  </a:rPr>
                                  <m:t> </m:t>
                                </m:r>
                                <m:sSup>
                                  <m:sSupPr>
                                    <m:ctrlPr>
                                      <a:rPr lang="en-US" altLang="ko-KR" sz="1600" b="1" i="1" smtClean="0">
                                        <a:solidFill>
                                          <a:srgbClr val="C00000"/>
                                        </a:solidFill>
                                        <a:latin typeface="Cambria Math" panose="02040503050406030204" pitchFamily="18" charset="0"/>
                                      </a:rPr>
                                    </m:ctrlPr>
                                  </m:sSupPr>
                                  <m:e>
                                    <m:r>
                                      <a:rPr lang="ko-KR" altLang="en-US" sz="1600" b="1" i="1">
                                        <a:solidFill>
                                          <a:srgbClr val="C00000"/>
                                        </a:solidFill>
                                        <a:latin typeface="Cambria Math" panose="02040503050406030204" pitchFamily="18" charset="0"/>
                                      </a:rPr>
                                      <m:t>𝜽</m:t>
                                    </m:r>
                                  </m:e>
                                  <m:sup>
                                    <m:r>
                                      <a:rPr lang="en-US" altLang="ko-KR" sz="1600" b="1" i="1" smtClean="0">
                                        <a:solidFill>
                                          <a:srgbClr val="C00000"/>
                                        </a:solidFill>
                                        <a:latin typeface="Cambria Math" panose="02040503050406030204" pitchFamily="18" charset="0"/>
                                      </a:rPr>
                                      <m:t>−</m:t>
                                    </m:r>
                                  </m:sup>
                                </m:sSup>
                              </m:e>
                            </m:d>
                          </m:e>
                        </m:func>
                        <m:r>
                          <a:rPr lang="en-US" altLang="ko-KR" sz="1600" b="1" dirty="0">
                            <a:latin typeface="Cambria Math" panose="02040503050406030204" pitchFamily="18" charset="0"/>
                          </a:rPr>
                          <m:t>−</m:t>
                        </m:r>
                        <m:r>
                          <m:rPr>
                            <m:nor/>
                          </m:rPr>
                          <a:rPr lang="en-US" altLang="ko-KR" sz="1600" b="1">
                            <a:latin typeface="Cambria Math" panose="02040503050406030204" pitchFamily="18" charset="0"/>
                          </a:rPr>
                          <m:t>Q</m:t>
                        </m:r>
                        <m:r>
                          <a:rPr lang="en-US" altLang="ko-KR" sz="1600" b="1" i="1">
                            <a:latin typeface="Cambria Math" panose="02040503050406030204" pitchFamily="18" charset="0"/>
                          </a:rPr>
                          <m:t>(</m:t>
                        </m:r>
                        <m:sSub>
                          <m:sSubPr>
                            <m:ctrlPr>
                              <a:rPr lang="en-US" altLang="ko-KR" sz="1600" b="1" i="1">
                                <a:latin typeface="Cambria Math" panose="02040503050406030204" pitchFamily="18" charset="0"/>
                              </a:rPr>
                            </m:ctrlPr>
                          </m:sSubPr>
                          <m:e>
                            <m:r>
                              <m:rPr>
                                <m:nor/>
                              </m:rPr>
                              <a:rPr lang="en-US" altLang="ko-KR" sz="1600" b="1">
                                <a:latin typeface="Cambria Math" panose="02040503050406030204" pitchFamily="18" charset="0"/>
                              </a:rPr>
                              <m:t>S</m:t>
                            </m:r>
                          </m:e>
                          <m:sub>
                            <m:r>
                              <a:rPr lang="en-US" altLang="ko-KR" sz="1600" b="1" i="1">
                                <a:latin typeface="Cambria Math" panose="02040503050406030204" pitchFamily="18" charset="0"/>
                              </a:rPr>
                              <m:t>𝒕</m:t>
                            </m:r>
                          </m:sub>
                        </m:sSub>
                        <m:r>
                          <a:rPr lang="en-US" altLang="ko-KR" sz="1600" b="1" i="1">
                            <a:latin typeface="Cambria Math" panose="02040503050406030204" pitchFamily="18" charset="0"/>
                          </a:rPr>
                          <m:t>,</m:t>
                        </m:r>
                        <m:sSub>
                          <m:sSubPr>
                            <m:ctrlPr>
                              <a:rPr lang="en-US" altLang="ko-KR" sz="1600" b="1" i="1">
                                <a:latin typeface="Cambria Math" panose="02040503050406030204" pitchFamily="18" charset="0"/>
                              </a:rPr>
                            </m:ctrlPr>
                          </m:sSubPr>
                          <m:e>
                            <m:r>
                              <m:rPr>
                                <m:nor/>
                              </m:rPr>
                              <a:rPr lang="en-US" altLang="ko-KR" sz="1600" b="1">
                                <a:latin typeface="Cambria Math" panose="02040503050406030204" pitchFamily="18" charset="0"/>
                              </a:rPr>
                              <m:t>A</m:t>
                            </m:r>
                          </m:e>
                          <m:sub>
                            <m:r>
                              <a:rPr lang="en-US" altLang="ko-KR" sz="1600" b="1" i="1">
                                <a:latin typeface="Cambria Math" panose="02040503050406030204" pitchFamily="18" charset="0"/>
                              </a:rPr>
                              <m:t>𝒕</m:t>
                            </m:r>
                          </m:sub>
                        </m:sSub>
                        <m:r>
                          <a:rPr lang="en-US" altLang="ko-KR" sz="1600" b="1" i="1" smtClean="0">
                            <a:latin typeface="Cambria Math" panose="02040503050406030204" pitchFamily="18" charset="0"/>
                          </a:rPr>
                          <m:t>,</m:t>
                        </m:r>
                        <m:r>
                          <a:rPr lang="ko-KR" altLang="en-US" sz="1600" b="1" i="1" smtClean="0">
                            <a:solidFill>
                              <a:schemeClr val="tx1"/>
                            </a:solidFill>
                            <a:latin typeface="Cambria Math" panose="02040503050406030204" pitchFamily="18" charset="0"/>
                          </a:rPr>
                          <m:t>𝜽</m:t>
                        </m:r>
                        <m:r>
                          <a:rPr lang="en-US" altLang="ko-KR" sz="1600" b="1" i="1">
                            <a:latin typeface="Cambria Math" panose="02040503050406030204" pitchFamily="18" charset="0"/>
                          </a:rPr>
                          <m:t>))</m:t>
                        </m:r>
                      </m:e>
                      <m:sup>
                        <m:r>
                          <a:rPr lang="en-US" altLang="ko-KR" sz="1600" b="1" i="1">
                            <a:latin typeface="Cambria Math" panose="02040503050406030204" pitchFamily="18" charset="0"/>
                          </a:rPr>
                          <m:t>𝟐</m:t>
                        </m:r>
                      </m:sup>
                    </m:sSup>
                  </m:oMath>
                </a14:m>
                <a:endParaRPr lang="ko-KR" altLang="en-US" sz="1600" b="1" dirty="0">
                  <a:solidFill>
                    <a:schemeClr val="tx1"/>
                  </a:solidFill>
                </a:endParaRPr>
              </a:p>
            </p:txBody>
          </p:sp>
        </mc:Choice>
        <mc:Fallback xmlns="">
          <p:sp>
            <p:nvSpPr>
              <p:cNvPr id="26" name="TextBox 25">
                <a:extLst>
                  <a:ext uri="{FF2B5EF4-FFF2-40B4-BE49-F238E27FC236}">
                    <a16:creationId xmlns:a16="http://schemas.microsoft.com/office/drawing/2014/main" id="{3EBD25CE-75F5-4CE9-A0C9-C6A79BB6C91B}"/>
                  </a:ext>
                </a:extLst>
              </p:cNvPr>
              <p:cNvSpPr txBox="1">
                <a:spLocks noRot="1" noChangeAspect="1" noMove="1" noResize="1" noEditPoints="1" noAdjustHandles="1" noChangeArrowheads="1" noChangeShapeType="1" noTextEdit="1"/>
              </p:cNvSpPr>
              <p:nvPr/>
            </p:nvSpPr>
            <p:spPr>
              <a:xfrm>
                <a:off x="5535024" y="5618559"/>
                <a:ext cx="6588342" cy="450636"/>
              </a:xfrm>
              <a:prstGeom prst="rect">
                <a:avLst/>
              </a:prstGeom>
              <a:blipFill>
                <a:blip r:embed="rId6"/>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27C016E1-BA33-4179-A27A-3BB207D55CCA}"/>
              </a:ext>
            </a:extLst>
          </p:cNvPr>
          <p:cNvSpPr txBox="1"/>
          <p:nvPr/>
        </p:nvSpPr>
        <p:spPr>
          <a:xfrm>
            <a:off x="7197914" y="6075403"/>
            <a:ext cx="2993128" cy="261610"/>
          </a:xfrm>
          <a:prstGeom prst="rect">
            <a:avLst/>
          </a:prstGeom>
          <a:noFill/>
        </p:spPr>
        <p:txBody>
          <a:bodyPr wrap="none" rtlCol="0">
            <a:spAutoFit/>
          </a:bodyPr>
          <a:lstStyle/>
          <a:p>
            <a:pPr algn="ctr"/>
            <a:r>
              <a:rPr lang="en-US" altLang="ko-KR" sz="1100" b="1" dirty="0">
                <a:solidFill>
                  <a:srgbClr val="C00000"/>
                </a:solidFill>
              </a:rPr>
              <a:t>Target Network</a:t>
            </a:r>
            <a:r>
              <a:rPr lang="ko-KR" altLang="en-US" sz="1100" b="1" dirty="0">
                <a:solidFill>
                  <a:srgbClr val="C00000"/>
                </a:solidFill>
              </a:rPr>
              <a:t>를 이용한 </a:t>
            </a:r>
            <a:r>
              <a:rPr lang="en-US" altLang="ko-KR" sz="1100" b="1" dirty="0">
                <a:solidFill>
                  <a:srgbClr val="C00000"/>
                </a:solidFill>
              </a:rPr>
              <a:t>DQN</a:t>
            </a:r>
            <a:r>
              <a:rPr lang="ko-KR" altLang="en-US" sz="1100" b="1" dirty="0">
                <a:solidFill>
                  <a:srgbClr val="C00000"/>
                </a:solidFill>
              </a:rPr>
              <a:t>의 오류함수</a:t>
            </a:r>
          </a:p>
        </p:txBody>
      </p:sp>
      <p:sp>
        <p:nvSpPr>
          <p:cNvPr id="33" name="TextBox 32">
            <a:extLst>
              <a:ext uri="{FF2B5EF4-FFF2-40B4-BE49-F238E27FC236}">
                <a16:creationId xmlns:a16="http://schemas.microsoft.com/office/drawing/2014/main" id="{A1E1578F-0E39-4C8A-BB5E-EBC5C0F10A83}"/>
              </a:ext>
            </a:extLst>
          </p:cNvPr>
          <p:cNvSpPr txBox="1"/>
          <p:nvPr/>
        </p:nvSpPr>
        <p:spPr>
          <a:xfrm>
            <a:off x="5535024" y="5166581"/>
            <a:ext cx="6481261" cy="430887"/>
          </a:xfrm>
          <a:prstGeom prst="rect">
            <a:avLst/>
          </a:prstGeom>
          <a:noFill/>
        </p:spPr>
        <p:txBody>
          <a:bodyPr wrap="none" rtlCol="0">
            <a:spAutoFit/>
          </a:bodyPr>
          <a:lstStyle/>
          <a:p>
            <a:r>
              <a:rPr lang="en-US" altLang="ko-KR" sz="1100" b="1" dirty="0"/>
              <a:t>Bootstrap</a:t>
            </a:r>
            <a:r>
              <a:rPr lang="ko-KR" altLang="en-US" sz="1100" b="1" dirty="0"/>
              <a:t>의 문제점은 </a:t>
            </a:r>
            <a:r>
              <a:rPr lang="en-US" altLang="ko-KR" sz="1100" b="1" dirty="0"/>
              <a:t>Update</a:t>
            </a:r>
            <a:r>
              <a:rPr lang="ko-KR" altLang="en-US" sz="1100" b="1" dirty="0"/>
              <a:t>의 목표가 계속 변한다는 것</a:t>
            </a:r>
            <a:r>
              <a:rPr lang="en-US" altLang="ko-KR" sz="1100" b="1" dirty="0"/>
              <a:t>, </a:t>
            </a:r>
            <a:r>
              <a:rPr lang="ko-KR" altLang="en-US" sz="1100" b="1" dirty="0"/>
              <a:t>이를 방지하기 위해 정답을 만들어내는 </a:t>
            </a:r>
            <a:endParaRPr lang="en-US" altLang="ko-KR" sz="1100" b="1" dirty="0"/>
          </a:p>
          <a:p>
            <a:r>
              <a:rPr lang="ko-KR" altLang="en-US" sz="1100" b="1" dirty="0"/>
              <a:t>인공신경망을 일정 시간동안 유지</a:t>
            </a:r>
            <a:r>
              <a:rPr lang="en-US" altLang="ko-KR" sz="1100" b="1" dirty="0"/>
              <a:t>! (</a:t>
            </a:r>
            <a:r>
              <a:rPr lang="ko-KR" altLang="en-US" sz="1100" b="1" dirty="0"/>
              <a:t>타깃신경망을 따로 만들어서 정답에 해당하는 값을 구하자</a:t>
            </a:r>
            <a:r>
              <a:rPr lang="en-US" altLang="ko-KR" sz="1100" b="1" dirty="0"/>
              <a:t>)</a:t>
            </a:r>
            <a:endParaRPr lang="ko-KR" altLang="en-US" sz="1100" b="1" dirty="0"/>
          </a:p>
        </p:txBody>
      </p:sp>
      <p:sp>
        <p:nvSpPr>
          <p:cNvPr id="35" name="직사각형 34">
            <a:extLst>
              <a:ext uri="{FF2B5EF4-FFF2-40B4-BE49-F238E27FC236}">
                <a16:creationId xmlns:a16="http://schemas.microsoft.com/office/drawing/2014/main" id="{04E5DE91-657F-4BE8-86D4-6B802BBB31AA}"/>
              </a:ext>
            </a:extLst>
          </p:cNvPr>
          <p:cNvSpPr/>
          <p:nvPr/>
        </p:nvSpPr>
        <p:spPr>
          <a:xfrm>
            <a:off x="10191042" y="5723805"/>
            <a:ext cx="285921" cy="175948"/>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직사각형 36">
            <a:extLst>
              <a:ext uri="{FF2B5EF4-FFF2-40B4-BE49-F238E27FC236}">
                <a16:creationId xmlns:a16="http://schemas.microsoft.com/office/drawing/2014/main" id="{F00CD5AA-47A7-4F2A-B2ED-28A2CF85CA59}"/>
              </a:ext>
            </a:extLst>
          </p:cNvPr>
          <p:cNvSpPr/>
          <p:nvPr/>
        </p:nvSpPr>
        <p:spPr>
          <a:xfrm>
            <a:off x="7877138" y="5373811"/>
            <a:ext cx="3617256" cy="180089"/>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9825959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9133069"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a:solidFill>
                  <a:schemeClr val="accent6">
                    <a:lumMod val="75000"/>
                  </a:schemeClr>
                </a:solidFill>
              </a:rPr>
              <a:t>알고리즘 </a:t>
            </a:r>
            <a:r>
              <a:rPr lang="en-US" altLang="ko-KR" b="1" dirty="0">
                <a:solidFill>
                  <a:schemeClr val="accent6">
                    <a:lumMod val="75000"/>
                  </a:schemeClr>
                </a:solidFill>
              </a:rPr>
              <a:t>2 : Actor-Critic (A2C)</a:t>
            </a:r>
          </a:p>
        </p:txBody>
      </p:sp>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47</a:t>
            </a:fld>
            <a:endParaRPr lang="ko-KR" altLang="en-US" dirty="0"/>
          </a:p>
        </p:txBody>
      </p:sp>
      <p:cxnSp>
        <p:nvCxnSpPr>
          <p:cNvPr id="70" name="직선 연결선 69">
            <a:extLst>
              <a:ext uri="{FF2B5EF4-FFF2-40B4-BE49-F238E27FC236}">
                <a16:creationId xmlns:a16="http://schemas.microsoft.com/office/drawing/2014/main" id="{397807C9-65C1-419F-8B8A-392C67E65BB0}"/>
              </a:ext>
            </a:extLst>
          </p:cNvPr>
          <p:cNvCxnSpPr>
            <a:cxnSpLocks/>
          </p:cNvCxnSpPr>
          <p:nvPr/>
        </p:nvCxnSpPr>
        <p:spPr>
          <a:xfrm flipH="1">
            <a:off x="381593" y="6371480"/>
            <a:ext cx="11261767" cy="0"/>
          </a:xfrm>
          <a:prstGeom prst="line">
            <a:avLst/>
          </a:prstGeom>
          <a:ln w="25400"/>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1DEC8F41-2FBF-4906-B752-CDAD1648DAE4}"/>
              </a:ext>
            </a:extLst>
          </p:cNvPr>
          <p:cNvSpPr txBox="1"/>
          <p:nvPr/>
        </p:nvSpPr>
        <p:spPr>
          <a:xfrm>
            <a:off x="4120409" y="3332623"/>
            <a:ext cx="3947685" cy="369332"/>
          </a:xfrm>
          <a:prstGeom prst="rect">
            <a:avLst/>
          </a:prstGeom>
          <a:noFill/>
        </p:spPr>
        <p:txBody>
          <a:bodyPr wrap="square">
            <a:spAutoFit/>
          </a:bodyPr>
          <a:lstStyle/>
          <a:p>
            <a:r>
              <a:rPr lang="ko-KR" altLang="en-US" b="1" dirty="0">
                <a:solidFill>
                  <a:schemeClr val="accent6"/>
                </a:solidFill>
              </a:rPr>
              <a:t>최신 논문 연결고리</a:t>
            </a:r>
            <a:r>
              <a:rPr lang="en-US" altLang="ko-KR" b="1" dirty="0">
                <a:solidFill>
                  <a:schemeClr val="accent6"/>
                </a:solidFill>
              </a:rPr>
              <a:t>! </a:t>
            </a:r>
            <a:r>
              <a:rPr lang="ko-KR" altLang="en-US" b="1" dirty="0">
                <a:solidFill>
                  <a:schemeClr val="accent6"/>
                </a:solidFill>
              </a:rPr>
              <a:t>추후 다룰 예정</a:t>
            </a:r>
            <a:endParaRPr lang="ko-KR" altLang="en-US" dirty="0"/>
          </a:p>
        </p:txBody>
      </p:sp>
      <p:sp>
        <p:nvSpPr>
          <p:cNvPr id="6" name="TextBox 5">
            <a:extLst>
              <a:ext uri="{FF2B5EF4-FFF2-40B4-BE49-F238E27FC236}">
                <a16:creationId xmlns:a16="http://schemas.microsoft.com/office/drawing/2014/main" id="{802FACC8-5457-4DD3-9D6F-A410E861EAEF}"/>
              </a:ext>
            </a:extLst>
          </p:cNvPr>
          <p:cNvSpPr txBox="1"/>
          <p:nvPr/>
        </p:nvSpPr>
        <p:spPr>
          <a:xfrm>
            <a:off x="809839" y="1670986"/>
            <a:ext cx="11205662" cy="369332"/>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hlinkClick r:id="rId2"/>
              </a:rPr>
              <a:t>https://arxiv.org/pdf/1602.01783v2.pdf</a:t>
            </a:r>
            <a:endParaRPr lang="ko-KR" altLang="en-US" dirty="0"/>
          </a:p>
        </p:txBody>
      </p:sp>
    </p:spTree>
    <p:extLst>
      <p:ext uri="{BB962C8B-B14F-4D97-AF65-F5344CB8AC3E}">
        <p14:creationId xmlns:p14="http://schemas.microsoft.com/office/powerpoint/2010/main" val="2321097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381593" y="375799"/>
            <a:ext cx="9845672" cy="66247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dirty="0"/>
              <a:t>Playing Atari with Deep Reinforcement Learning</a:t>
            </a:r>
            <a:endParaRPr lang="ko-KR" altLang="en-US" sz="3200" b="1" dirty="0"/>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D2DEB12-94C6-490C-9B78-7590CEB8D6B2}"/>
              </a:ext>
            </a:extLst>
          </p:cNvPr>
          <p:cNvCxnSpPr>
            <a:cxnSpLocks/>
          </p:cNvCxnSpPr>
          <p:nvPr/>
        </p:nvCxnSpPr>
        <p:spPr>
          <a:xfrm flipH="1">
            <a:off x="381593" y="6403010"/>
            <a:ext cx="11261767" cy="0"/>
          </a:xfrm>
          <a:prstGeom prst="line">
            <a:avLst/>
          </a:prstGeom>
          <a:ln w="25400"/>
        </p:spPr>
        <p:style>
          <a:lnRef idx="1">
            <a:schemeClr val="dk1"/>
          </a:lnRef>
          <a:fillRef idx="0">
            <a:schemeClr val="dk1"/>
          </a:fillRef>
          <a:effectRef idx="0">
            <a:schemeClr val="dk1"/>
          </a:effectRef>
          <a:fontRef idx="minor">
            <a:schemeClr val="tx1"/>
          </a:fontRef>
        </p:style>
      </p:cxnSp>
      <p:sp>
        <p:nvSpPr>
          <p:cNvPr id="3" name="직사각형 2">
            <a:extLst>
              <a:ext uri="{FF2B5EF4-FFF2-40B4-BE49-F238E27FC236}">
                <a16:creationId xmlns:a16="http://schemas.microsoft.com/office/drawing/2014/main" id="{B2A1E029-CF56-4397-AD3C-9DD43CA3DA3D}"/>
              </a:ext>
            </a:extLst>
          </p:cNvPr>
          <p:cNvSpPr/>
          <p:nvPr/>
        </p:nvSpPr>
        <p:spPr>
          <a:xfrm>
            <a:off x="428013" y="1251145"/>
            <a:ext cx="5261443" cy="369332"/>
          </a:xfrm>
          <a:prstGeom prst="rect">
            <a:avLst/>
          </a:prstGeom>
        </p:spPr>
        <p:txBody>
          <a:bodyPr wrap="square">
            <a:spAutoFit/>
          </a:bodyPr>
          <a:lstStyle/>
          <a:p>
            <a:r>
              <a:rPr lang="en-US" altLang="ko-KR" b="1" dirty="0"/>
              <a:t>Introduction</a:t>
            </a:r>
            <a:endParaRPr lang="ko-KR" altLang="en-US" b="1" dirty="0"/>
          </a:p>
        </p:txBody>
      </p:sp>
      <p:sp>
        <p:nvSpPr>
          <p:cNvPr id="2" name="직사각형 1">
            <a:extLst>
              <a:ext uri="{FF2B5EF4-FFF2-40B4-BE49-F238E27FC236}">
                <a16:creationId xmlns:a16="http://schemas.microsoft.com/office/drawing/2014/main" id="{E9B31E5B-0662-470A-89D9-D24A64109B3D}"/>
              </a:ext>
            </a:extLst>
          </p:cNvPr>
          <p:cNvSpPr/>
          <p:nvPr/>
        </p:nvSpPr>
        <p:spPr>
          <a:xfrm>
            <a:off x="427138" y="1744525"/>
            <a:ext cx="11482922" cy="3293209"/>
          </a:xfrm>
          <a:prstGeom prst="rect">
            <a:avLst/>
          </a:prstGeom>
        </p:spPr>
        <p:txBody>
          <a:bodyPr wrap="square">
            <a:spAutoFit/>
          </a:bodyPr>
          <a:lstStyle/>
          <a:p>
            <a:pPr marL="285750" indent="-285750">
              <a:buFont typeface="Arial" panose="020B0604020202020204" pitchFamily="34" charset="0"/>
              <a:buChar char="•"/>
            </a:pPr>
            <a:r>
              <a:rPr lang="en-US" altLang="ko-KR" sz="1600" dirty="0"/>
              <a:t>However reinforcement learning presents several challenges from a deep learning perspective.</a:t>
            </a:r>
          </a:p>
          <a:p>
            <a:pPr marL="742950" lvl="1" indent="-285750">
              <a:buFont typeface="Arial" panose="020B0604020202020204" pitchFamily="34" charset="0"/>
              <a:buChar char="•"/>
            </a:pPr>
            <a:r>
              <a:rPr lang="en-US" altLang="ko-KR" sz="1600" dirty="0"/>
              <a:t>Firstly, most successful deep learning applications to date have required large amounts of hand labelled training data. </a:t>
            </a:r>
            <a:r>
              <a:rPr lang="en-US" altLang="ko-KR" sz="1600" b="1" dirty="0">
                <a:solidFill>
                  <a:srgbClr val="C00000"/>
                </a:solidFill>
              </a:rPr>
              <a:t>RL algorithms</a:t>
            </a:r>
            <a:r>
              <a:rPr lang="en-US" altLang="ko-KR" sz="1600" dirty="0"/>
              <a:t>, </a:t>
            </a:r>
            <a:r>
              <a:rPr lang="en-US" altLang="ko-KR" sz="1600" b="1" dirty="0">
                <a:solidFill>
                  <a:srgbClr val="C00000"/>
                </a:solidFill>
              </a:rPr>
              <a:t>on the other hand</a:t>
            </a:r>
            <a:r>
              <a:rPr lang="en-US" altLang="ko-KR" sz="1600" dirty="0"/>
              <a:t>, must be able to learn from </a:t>
            </a:r>
            <a:r>
              <a:rPr lang="en-US" altLang="ko-KR" sz="1600" b="1" dirty="0">
                <a:solidFill>
                  <a:srgbClr val="C00000"/>
                </a:solidFill>
              </a:rPr>
              <a:t>a scalar reward</a:t>
            </a:r>
            <a:r>
              <a:rPr lang="en-US" altLang="ko-KR" sz="1600" dirty="0"/>
              <a:t> signal that is frequently </a:t>
            </a:r>
            <a:r>
              <a:rPr lang="en-US" altLang="ko-KR" sz="1600" b="1" dirty="0">
                <a:solidFill>
                  <a:srgbClr val="C00000"/>
                </a:solidFill>
              </a:rPr>
              <a:t>sparse, noisy and delayed</a:t>
            </a:r>
            <a:r>
              <a:rPr lang="en-US" altLang="ko-KR" sz="1600" dirty="0"/>
              <a:t>. The delay between actions and resulting rewards, which can be thousands of timesteps long, seems particularly daunting when compared to the direct association between inputs and targets found in supervised learning.</a:t>
            </a:r>
          </a:p>
          <a:p>
            <a:pPr marL="1200150" lvl="2" indent="-285750">
              <a:buFont typeface="Arial" panose="020B0604020202020204" pitchFamily="34" charset="0"/>
              <a:buChar char="•"/>
            </a:pPr>
            <a:r>
              <a:rPr lang="en-US" altLang="ko-KR" sz="1600" b="1" dirty="0">
                <a:solidFill>
                  <a:srgbClr val="0070C0"/>
                </a:solidFill>
              </a:rPr>
              <a:t>CNN with a variant Q-learning</a:t>
            </a:r>
          </a:p>
          <a:p>
            <a:pPr lvl="1"/>
            <a:endParaRPr lang="en-US" altLang="ko-KR" sz="1600" dirty="0"/>
          </a:p>
          <a:p>
            <a:pPr marL="742950" lvl="1" indent="-285750">
              <a:buFont typeface="Arial" panose="020B0604020202020204" pitchFamily="34" charset="0"/>
              <a:buChar char="•"/>
            </a:pPr>
            <a:r>
              <a:rPr lang="en-US" altLang="ko-KR" sz="1600" dirty="0"/>
              <a:t>Another issue is that most deep learning algorithms assume the data samples to be </a:t>
            </a:r>
            <a:r>
              <a:rPr lang="en-US" altLang="ko-KR" sz="1600" b="1" dirty="0">
                <a:solidFill>
                  <a:srgbClr val="C00000"/>
                </a:solidFill>
              </a:rPr>
              <a:t>independent</a:t>
            </a:r>
            <a:r>
              <a:rPr lang="en-US" altLang="ko-KR" sz="1600" dirty="0"/>
              <a:t>, while in </a:t>
            </a:r>
            <a:r>
              <a:rPr lang="en-US" altLang="ko-KR" sz="1600" b="1" dirty="0">
                <a:solidFill>
                  <a:srgbClr val="C00000"/>
                </a:solidFill>
              </a:rPr>
              <a:t>reinforcement learning </a:t>
            </a:r>
            <a:r>
              <a:rPr lang="en-US" altLang="ko-KR" sz="1600" dirty="0"/>
              <a:t>one typically encounters </a:t>
            </a:r>
            <a:r>
              <a:rPr lang="en-US" altLang="ko-KR" sz="1600" b="1" dirty="0">
                <a:solidFill>
                  <a:srgbClr val="C00000"/>
                </a:solidFill>
              </a:rPr>
              <a:t>sequences of highly correlated states</a:t>
            </a:r>
            <a:r>
              <a:rPr lang="en-US" altLang="ko-KR" sz="1600" dirty="0"/>
              <a:t>. Furthermore, in RL the data distribution changes as the algorithm learns new </a:t>
            </a:r>
            <a:r>
              <a:rPr lang="en-US" altLang="ko-KR" sz="1600" dirty="0" err="1"/>
              <a:t>behaviours</a:t>
            </a:r>
            <a:r>
              <a:rPr lang="en-US" altLang="ko-KR" sz="1600" dirty="0"/>
              <a:t>, which can be problematic for deep learning methods that assume a fixed underlying distribution.</a:t>
            </a:r>
          </a:p>
          <a:p>
            <a:pPr marL="1200150" lvl="2" indent="-285750">
              <a:buFont typeface="Arial" panose="020B0604020202020204" pitchFamily="34" charset="0"/>
              <a:buChar char="•"/>
            </a:pPr>
            <a:r>
              <a:rPr lang="en-US" altLang="ko-KR" sz="1600" b="1" dirty="0">
                <a:solidFill>
                  <a:srgbClr val="0070C0"/>
                </a:solidFill>
              </a:rPr>
              <a:t>Experience replay</a:t>
            </a:r>
          </a:p>
        </p:txBody>
      </p:sp>
      <p:sp>
        <p:nvSpPr>
          <p:cNvPr id="6" name="슬라이드 번호 개체 틀 5">
            <a:extLst>
              <a:ext uri="{FF2B5EF4-FFF2-40B4-BE49-F238E27FC236}">
                <a16:creationId xmlns:a16="http://schemas.microsoft.com/office/drawing/2014/main" id="{22C245E4-0BC8-4AA1-9760-8926C9F03080}"/>
              </a:ext>
            </a:extLst>
          </p:cNvPr>
          <p:cNvSpPr>
            <a:spLocks noGrp="1"/>
          </p:cNvSpPr>
          <p:nvPr>
            <p:ph type="sldNum" sz="quarter" idx="12"/>
          </p:nvPr>
        </p:nvSpPr>
        <p:spPr/>
        <p:txBody>
          <a:bodyPr/>
          <a:lstStyle/>
          <a:p>
            <a:fld id="{7F1C8D6D-6533-4E78-8747-C5996EA27197}" type="slidenum">
              <a:rPr lang="ko-KR" altLang="en-US" smtClean="0"/>
              <a:t>5</a:t>
            </a:fld>
            <a:endParaRPr lang="ko-KR" altLang="en-US"/>
          </a:p>
        </p:txBody>
      </p:sp>
    </p:spTree>
    <p:extLst>
      <p:ext uri="{BB962C8B-B14F-4D97-AF65-F5344CB8AC3E}">
        <p14:creationId xmlns:p14="http://schemas.microsoft.com/office/powerpoint/2010/main" val="1162966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381593" y="375799"/>
            <a:ext cx="9845672" cy="66247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dirty="0"/>
              <a:t>Playing Atari with Deep Reinforcement Learning</a:t>
            </a:r>
            <a:endParaRPr lang="ko-KR" altLang="en-US" sz="3200" b="1" dirty="0"/>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D2DEB12-94C6-490C-9B78-7590CEB8D6B2}"/>
              </a:ext>
            </a:extLst>
          </p:cNvPr>
          <p:cNvCxnSpPr>
            <a:cxnSpLocks/>
          </p:cNvCxnSpPr>
          <p:nvPr/>
        </p:nvCxnSpPr>
        <p:spPr>
          <a:xfrm flipH="1">
            <a:off x="381593" y="6403010"/>
            <a:ext cx="11261767" cy="0"/>
          </a:xfrm>
          <a:prstGeom prst="line">
            <a:avLst/>
          </a:prstGeom>
          <a:ln w="25400"/>
        </p:spPr>
        <p:style>
          <a:lnRef idx="1">
            <a:schemeClr val="dk1"/>
          </a:lnRef>
          <a:fillRef idx="0">
            <a:schemeClr val="dk1"/>
          </a:fillRef>
          <a:effectRef idx="0">
            <a:schemeClr val="dk1"/>
          </a:effectRef>
          <a:fontRef idx="minor">
            <a:schemeClr val="tx1"/>
          </a:fontRef>
        </p:style>
      </p:cxnSp>
      <p:sp>
        <p:nvSpPr>
          <p:cNvPr id="3" name="직사각형 2">
            <a:extLst>
              <a:ext uri="{FF2B5EF4-FFF2-40B4-BE49-F238E27FC236}">
                <a16:creationId xmlns:a16="http://schemas.microsoft.com/office/drawing/2014/main" id="{B2A1E029-CF56-4397-AD3C-9DD43CA3DA3D}"/>
              </a:ext>
            </a:extLst>
          </p:cNvPr>
          <p:cNvSpPr/>
          <p:nvPr/>
        </p:nvSpPr>
        <p:spPr>
          <a:xfrm>
            <a:off x="428013" y="1251145"/>
            <a:ext cx="5261443" cy="369332"/>
          </a:xfrm>
          <a:prstGeom prst="rect">
            <a:avLst/>
          </a:prstGeom>
        </p:spPr>
        <p:txBody>
          <a:bodyPr wrap="square">
            <a:spAutoFit/>
          </a:bodyPr>
          <a:lstStyle/>
          <a:p>
            <a:r>
              <a:rPr lang="en-US" altLang="ko-KR" b="1" dirty="0"/>
              <a:t>Introduction</a:t>
            </a:r>
            <a:endParaRPr lang="ko-KR" altLang="en-US" b="1" dirty="0"/>
          </a:p>
        </p:txBody>
      </p:sp>
      <p:sp>
        <p:nvSpPr>
          <p:cNvPr id="9" name="직사각형 8">
            <a:extLst>
              <a:ext uri="{FF2B5EF4-FFF2-40B4-BE49-F238E27FC236}">
                <a16:creationId xmlns:a16="http://schemas.microsoft.com/office/drawing/2014/main" id="{7A0C44CB-B272-4734-9B24-DBE79FF85230}"/>
              </a:ext>
            </a:extLst>
          </p:cNvPr>
          <p:cNvSpPr/>
          <p:nvPr/>
        </p:nvSpPr>
        <p:spPr>
          <a:xfrm>
            <a:off x="427138" y="1744525"/>
            <a:ext cx="11482922" cy="2308324"/>
          </a:xfrm>
          <a:prstGeom prst="rect">
            <a:avLst/>
          </a:prstGeom>
        </p:spPr>
        <p:txBody>
          <a:bodyPr wrap="square">
            <a:spAutoFit/>
          </a:bodyPr>
          <a:lstStyle/>
          <a:p>
            <a:pPr marL="285750" indent="-285750">
              <a:buFont typeface="Arial" panose="020B0604020202020204" pitchFamily="34" charset="0"/>
              <a:buChar char="•"/>
            </a:pPr>
            <a:r>
              <a:rPr lang="en-US" altLang="ko-KR" sz="1600" dirty="0"/>
              <a:t>Challenge of RL (Learning to control agents directly from high-dimensional sensory inputs like vision and speech)</a:t>
            </a:r>
          </a:p>
          <a:p>
            <a:pPr marL="742950" lvl="1" indent="-285750">
              <a:buFont typeface="Arial" panose="020B0604020202020204" pitchFamily="34" charset="0"/>
              <a:buChar char="•"/>
            </a:pPr>
            <a:r>
              <a:rPr lang="en-US" altLang="ko-KR" sz="1600" dirty="0"/>
              <a:t>RL applications have relied on </a:t>
            </a:r>
            <a:r>
              <a:rPr lang="en-US" altLang="ko-KR" sz="1600" b="1" dirty="0"/>
              <a:t>hand-crafted features </a:t>
            </a:r>
            <a:r>
              <a:rPr lang="en-US" altLang="ko-KR" sz="1600" dirty="0"/>
              <a:t>combined with </a:t>
            </a:r>
            <a:r>
              <a:rPr lang="en-US" altLang="ko-KR" sz="1600" b="1" dirty="0"/>
              <a:t>linear value functions </a:t>
            </a:r>
            <a:r>
              <a:rPr lang="en-US" altLang="ko-KR" sz="1600" dirty="0"/>
              <a:t>or </a:t>
            </a:r>
            <a:r>
              <a:rPr lang="en-US" altLang="ko-KR" sz="1600" b="1" dirty="0"/>
              <a:t>policy representation</a:t>
            </a:r>
            <a:r>
              <a:rPr lang="en-US" altLang="ko-KR" sz="1600" dirty="0"/>
              <a:t>. [problem to solve : problems]</a:t>
            </a:r>
          </a:p>
          <a:p>
            <a:pPr lvl="1"/>
            <a:endParaRPr lang="en-US" altLang="ko-KR" sz="1600" dirty="0"/>
          </a:p>
          <a:p>
            <a:pPr marL="285750" indent="-285750">
              <a:buFont typeface="Arial" panose="020B0604020202020204" pitchFamily="34" charset="0"/>
              <a:buChar char="•"/>
            </a:pPr>
            <a:r>
              <a:rPr lang="en-US" altLang="ko-KR" sz="1600" dirty="0"/>
              <a:t>Recent advances in </a:t>
            </a:r>
            <a:r>
              <a:rPr lang="en-US" altLang="ko-KR" sz="1600" b="1" dirty="0"/>
              <a:t>deep learning[DNN,CNN,RNN] </a:t>
            </a:r>
            <a:r>
              <a:rPr lang="en-US" altLang="ko-KR" sz="1600" dirty="0"/>
              <a:t>have made it possible to extract high-level features from raw sensory data. [supervised learning + unsupervised learning]</a:t>
            </a:r>
          </a:p>
          <a:p>
            <a:endParaRPr lang="en-US" altLang="ko-KR" sz="1600" dirty="0"/>
          </a:p>
          <a:p>
            <a:pPr marL="285750" indent="-285750">
              <a:buFont typeface="Arial" panose="020B0604020202020204" pitchFamily="34" charset="0"/>
              <a:buChar char="•"/>
            </a:pPr>
            <a:r>
              <a:rPr lang="ko-KR" altLang="en-US" sz="1600" b="1" dirty="0">
                <a:solidFill>
                  <a:srgbClr val="0070C0"/>
                </a:solidFill>
              </a:rPr>
              <a:t>★</a:t>
            </a:r>
            <a:r>
              <a:rPr lang="en-US" altLang="ko-KR" sz="1600" b="1" dirty="0">
                <a:solidFill>
                  <a:srgbClr val="0070C0"/>
                </a:solidFill>
              </a:rPr>
              <a:t>Reinforcement Learning + Deep Learning</a:t>
            </a:r>
            <a:r>
              <a:rPr lang="ko-KR" altLang="en-US" sz="1600" b="1" dirty="0">
                <a:solidFill>
                  <a:srgbClr val="0070C0"/>
                </a:solidFill>
              </a:rPr>
              <a:t> ★</a:t>
            </a:r>
            <a:endParaRPr lang="en-US" altLang="ko-KR" sz="1600" b="1" dirty="0">
              <a:solidFill>
                <a:srgbClr val="0070C0"/>
              </a:solidFill>
            </a:endParaRPr>
          </a:p>
          <a:p>
            <a:pPr marL="285750" indent="-285750">
              <a:buFont typeface="Arial" panose="020B0604020202020204" pitchFamily="34" charset="0"/>
              <a:buChar char="•"/>
            </a:pPr>
            <a:endParaRPr lang="en-US" altLang="ko-KR" sz="1600" b="1" dirty="0"/>
          </a:p>
        </p:txBody>
      </p:sp>
      <p:sp>
        <p:nvSpPr>
          <p:cNvPr id="2" name="슬라이드 번호 개체 틀 1">
            <a:extLst>
              <a:ext uri="{FF2B5EF4-FFF2-40B4-BE49-F238E27FC236}">
                <a16:creationId xmlns:a16="http://schemas.microsoft.com/office/drawing/2014/main" id="{C1B0FFCE-ADCD-48E9-854A-EC10B5A27C24}"/>
              </a:ext>
            </a:extLst>
          </p:cNvPr>
          <p:cNvSpPr>
            <a:spLocks noGrp="1"/>
          </p:cNvSpPr>
          <p:nvPr>
            <p:ph type="sldNum" sz="quarter" idx="12"/>
          </p:nvPr>
        </p:nvSpPr>
        <p:spPr/>
        <p:txBody>
          <a:bodyPr/>
          <a:lstStyle/>
          <a:p>
            <a:fld id="{7F1C8D6D-6533-4E78-8747-C5996EA27197}" type="slidenum">
              <a:rPr lang="ko-KR" altLang="en-US" smtClean="0"/>
              <a:t>6</a:t>
            </a:fld>
            <a:endParaRPr lang="ko-KR" altLang="en-US"/>
          </a:p>
        </p:txBody>
      </p:sp>
    </p:spTree>
    <p:extLst>
      <p:ext uri="{BB962C8B-B14F-4D97-AF65-F5344CB8AC3E}">
        <p14:creationId xmlns:p14="http://schemas.microsoft.com/office/powerpoint/2010/main" val="1041502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381593" y="375799"/>
            <a:ext cx="9845672" cy="66247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dirty="0"/>
              <a:t>Background</a:t>
            </a:r>
            <a:endParaRPr lang="ko-KR" altLang="en-US" sz="3200" b="1" dirty="0"/>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D2DEB12-94C6-490C-9B78-7590CEB8D6B2}"/>
              </a:ext>
            </a:extLst>
          </p:cNvPr>
          <p:cNvCxnSpPr>
            <a:cxnSpLocks/>
          </p:cNvCxnSpPr>
          <p:nvPr/>
        </p:nvCxnSpPr>
        <p:spPr>
          <a:xfrm flipH="1">
            <a:off x="381593" y="6403010"/>
            <a:ext cx="11261767" cy="0"/>
          </a:xfrm>
          <a:prstGeom prst="line">
            <a:avLst/>
          </a:prstGeom>
          <a:ln w="25400"/>
        </p:spPr>
        <p:style>
          <a:lnRef idx="1">
            <a:schemeClr val="dk1"/>
          </a:lnRef>
          <a:fillRef idx="0">
            <a:schemeClr val="dk1"/>
          </a:fillRef>
          <a:effectRef idx="0">
            <a:schemeClr val="dk1"/>
          </a:effectRef>
          <a:fontRef idx="minor">
            <a:schemeClr val="tx1"/>
          </a:fontRef>
        </p:style>
      </p:cxnSp>
      <p:sp>
        <p:nvSpPr>
          <p:cNvPr id="3" name="직사각형 2">
            <a:extLst>
              <a:ext uri="{FF2B5EF4-FFF2-40B4-BE49-F238E27FC236}">
                <a16:creationId xmlns:a16="http://schemas.microsoft.com/office/drawing/2014/main" id="{B2A1E029-CF56-4397-AD3C-9DD43CA3DA3D}"/>
              </a:ext>
            </a:extLst>
          </p:cNvPr>
          <p:cNvSpPr/>
          <p:nvPr/>
        </p:nvSpPr>
        <p:spPr>
          <a:xfrm>
            <a:off x="428013" y="1251145"/>
            <a:ext cx="5261443" cy="369332"/>
          </a:xfrm>
          <a:prstGeom prst="rect">
            <a:avLst/>
          </a:prstGeom>
        </p:spPr>
        <p:txBody>
          <a:bodyPr wrap="square">
            <a:spAutoFit/>
          </a:bodyPr>
          <a:lstStyle/>
          <a:p>
            <a:pPr marL="285750" indent="-285750">
              <a:buFont typeface="Wingdings" panose="05000000000000000000" pitchFamily="2" charset="2"/>
              <a:buChar char="§"/>
              <a:defRPr/>
            </a:pPr>
            <a:r>
              <a:rPr lang="en-US" altLang="ko-KR" b="1" dirty="0"/>
              <a:t>Reward</a:t>
            </a:r>
            <a:endParaRPr lang="ko-KR" altLang="en-US" b="1" dirty="0"/>
          </a:p>
        </p:txBody>
      </p:sp>
      <p:sp>
        <p:nvSpPr>
          <p:cNvPr id="7" name="내용 개체 틀 2">
            <a:extLst>
              <a:ext uri="{FF2B5EF4-FFF2-40B4-BE49-F238E27FC236}">
                <a16:creationId xmlns:a16="http://schemas.microsoft.com/office/drawing/2014/main" id="{3C06E8A7-4581-4CC4-BA06-5AA4C4523FE1}"/>
              </a:ext>
            </a:extLst>
          </p:cNvPr>
          <p:cNvSpPr txBox="1">
            <a:spLocks/>
          </p:cNvSpPr>
          <p:nvPr/>
        </p:nvSpPr>
        <p:spPr>
          <a:xfrm>
            <a:off x="1828800" y="1473204"/>
            <a:ext cx="9143999" cy="510256"/>
          </a:xfrm>
          <a:prstGeom prst="rect">
            <a:avLst/>
          </a:prstGeom>
        </p:spPr>
        <p:txBody>
          <a:bodyP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endParaRPr lang="en-US" altLang="ko-KR" dirty="0"/>
          </a:p>
        </p:txBody>
      </p:sp>
      <p:sp>
        <p:nvSpPr>
          <p:cNvPr id="2" name="직사각형 1">
            <a:extLst>
              <a:ext uri="{FF2B5EF4-FFF2-40B4-BE49-F238E27FC236}">
                <a16:creationId xmlns:a16="http://schemas.microsoft.com/office/drawing/2014/main" id="{A186F816-1E75-4185-AD5F-AB4DBFBE523D}"/>
              </a:ext>
            </a:extLst>
          </p:cNvPr>
          <p:cNvSpPr/>
          <p:nvPr/>
        </p:nvSpPr>
        <p:spPr>
          <a:xfrm>
            <a:off x="924196" y="3235986"/>
            <a:ext cx="8431576" cy="1025469"/>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rPr>
              <a:t>All goals can be described by the maximization of expected cumulative reward</a:t>
            </a:r>
          </a:p>
        </p:txBody>
      </p:sp>
      <p:sp>
        <p:nvSpPr>
          <p:cNvPr id="6" name="직사각형 5">
            <a:extLst>
              <a:ext uri="{FF2B5EF4-FFF2-40B4-BE49-F238E27FC236}">
                <a16:creationId xmlns:a16="http://schemas.microsoft.com/office/drawing/2014/main" id="{11FA7D29-16E5-4A79-A011-55C746B188AE}"/>
              </a:ext>
            </a:extLst>
          </p:cNvPr>
          <p:cNvSpPr/>
          <p:nvPr/>
        </p:nvSpPr>
        <p:spPr>
          <a:xfrm>
            <a:off x="924196" y="2985218"/>
            <a:ext cx="8431575" cy="37740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b="1" dirty="0"/>
              <a:t>Definition (</a:t>
            </a:r>
            <a:r>
              <a:rPr lang="en-US" altLang="ko-KR" dirty="0"/>
              <a:t>Reward Hypothesis)</a:t>
            </a:r>
            <a:endParaRPr lang="ko-KR" altLang="en-US" b="1"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33131BE-484A-4232-8545-082AD2A767C5}"/>
                  </a:ext>
                </a:extLst>
              </p:cNvPr>
              <p:cNvSpPr txBox="1"/>
              <p:nvPr/>
            </p:nvSpPr>
            <p:spPr>
              <a:xfrm>
                <a:off x="711492" y="1618218"/>
                <a:ext cx="5726183" cy="923330"/>
              </a:xfrm>
              <a:prstGeom prst="rect">
                <a:avLst/>
              </a:prstGeom>
              <a:noFill/>
            </p:spPr>
            <p:txBody>
              <a:bodyPr wrap="none" rtlCol="0">
                <a:spAutoFit/>
              </a:bodyPr>
              <a:lstStyle/>
              <a:p>
                <a:pPr marL="342900" indent="-342900">
                  <a:buFont typeface="Arial" panose="020B0604020202020204" pitchFamily="34" charset="0"/>
                  <a:buChar char="•"/>
                </a:pPr>
                <a:r>
                  <a:rPr lang="en-US" altLang="ko-KR" dirty="0"/>
                  <a:t>A </a:t>
                </a:r>
                <a:r>
                  <a:rPr lang="en-US" altLang="ko-KR" b="1" dirty="0">
                    <a:solidFill>
                      <a:srgbClr val="C00000"/>
                    </a:solidFill>
                  </a:rPr>
                  <a:t>reward</a:t>
                </a:r>
                <a:r>
                  <a:rPr lang="en-US" altLang="ko-KR" dirty="0"/>
                  <a:t> </a:t>
                </a:r>
                <a14:m>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𝑅</m:t>
                        </m:r>
                      </m:e>
                      <m:sub>
                        <m:r>
                          <a:rPr lang="en-US" altLang="ko-KR" b="0" i="1" smtClean="0">
                            <a:latin typeface="Cambria Math" panose="02040503050406030204" pitchFamily="18" charset="0"/>
                          </a:rPr>
                          <m:t>𝑡</m:t>
                        </m:r>
                      </m:sub>
                    </m:sSub>
                  </m:oMath>
                </a14:m>
                <a:r>
                  <a:rPr lang="ko-KR" altLang="en-US" dirty="0"/>
                  <a:t> </a:t>
                </a:r>
                <a:r>
                  <a:rPr lang="en-US" altLang="ko-KR" dirty="0"/>
                  <a:t>is a scalar vector feedback signal</a:t>
                </a:r>
              </a:p>
              <a:p>
                <a:pPr marL="342900" indent="-342900">
                  <a:buFont typeface="Arial" panose="020B0604020202020204" pitchFamily="34" charset="0"/>
                  <a:buChar char="•"/>
                </a:pPr>
                <a:r>
                  <a:rPr lang="en-US" altLang="ko-KR" dirty="0"/>
                  <a:t>Indicates how well agent is dong at step </a:t>
                </a:r>
                <a14:m>
                  <m:oMath xmlns:m="http://schemas.openxmlformats.org/officeDocument/2006/math">
                    <m:r>
                      <a:rPr lang="en-US" altLang="ko-KR" b="0" i="1" smtClean="0">
                        <a:latin typeface="Cambria Math" panose="02040503050406030204" pitchFamily="18" charset="0"/>
                      </a:rPr>
                      <m:t>𝑡</m:t>
                    </m:r>
                  </m:oMath>
                </a14:m>
                <a:endParaRPr lang="en-US" altLang="ko-KR" dirty="0"/>
              </a:p>
              <a:p>
                <a:pPr marL="342900" indent="-342900">
                  <a:buFont typeface="Arial" panose="020B0604020202020204" pitchFamily="34" charset="0"/>
                  <a:buChar char="•"/>
                </a:pPr>
                <a:r>
                  <a:rPr lang="en-US" altLang="ko-KR" dirty="0"/>
                  <a:t>The agent’s job is to maximize cumulative reward</a:t>
                </a:r>
                <a:endParaRPr lang="ko-KR" altLang="en-US" dirty="0"/>
              </a:p>
            </p:txBody>
          </p:sp>
        </mc:Choice>
        <mc:Fallback xmlns="">
          <p:sp>
            <p:nvSpPr>
              <p:cNvPr id="16" name="TextBox 15">
                <a:extLst>
                  <a:ext uri="{FF2B5EF4-FFF2-40B4-BE49-F238E27FC236}">
                    <a16:creationId xmlns:a16="http://schemas.microsoft.com/office/drawing/2014/main" id="{133131BE-484A-4232-8545-082AD2A767C5}"/>
                  </a:ext>
                </a:extLst>
              </p:cNvPr>
              <p:cNvSpPr txBox="1">
                <a:spLocks noRot="1" noChangeAspect="1" noMove="1" noResize="1" noEditPoints="1" noAdjustHandles="1" noChangeArrowheads="1" noChangeShapeType="1" noTextEdit="1"/>
              </p:cNvSpPr>
              <p:nvPr/>
            </p:nvSpPr>
            <p:spPr>
              <a:xfrm>
                <a:off x="711492" y="1618218"/>
                <a:ext cx="5726183" cy="923330"/>
              </a:xfrm>
              <a:prstGeom prst="rect">
                <a:avLst/>
              </a:prstGeom>
              <a:blipFill>
                <a:blip r:embed="rId2"/>
                <a:stretch>
                  <a:fillRect l="-745" t="-3289" b="-9211"/>
                </a:stretch>
              </a:blipFill>
            </p:spPr>
            <p:txBody>
              <a:bodyPr/>
              <a:lstStyle/>
              <a:p>
                <a:r>
                  <a:rPr lang="ko-KR" altLang="en-US">
                    <a:noFill/>
                  </a:rPr>
                  <a:t> </a:t>
                </a:r>
              </a:p>
            </p:txBody>
          </p:sp>
        </mc:Fallback>
      </mc:AlternateContent>
      <p:sp>
        <p:nvSpPr>
          <p:cNvPr id="18" name="직사각형 17">
            <a:extLst>
              <a:ext uri="{FF2B5EF4-FFF2-40B4-BE49-F238E27FC236}">
                <a16:creationId xmlns:a16="http://schemas.microsoft.com/office/drawing/2014/main" id="{A5ADB5F2-17AC-4BC7-B465-2FE913460A54}"/>
              </a:ext>
            </a:extLst>
          </p:cNvPr>
          <p:cNvSpPr/>
          <p:nvPr/>
        </p:nvSpPr>
        <p:spPr>
          <a:xfrm>
            <a:off x="924197" y="2581992"/>
            <a:ext cx="6744789" cy="369332"/>
          </a:xfrm>
          <a:prstGeom prst="rect">
            <a:avLst/>
          </a:prstGeom>
        </p:spPr>
        <p:txBody>
          <a:bodyPr wrap="square">
            <a:spAutoFit/>
          </a:bodyPr>
          <a:lstStyle/>
          <a:p>
            <a:r>
              <a:rPr lang="en-US" altLang="ko-KR" b="1" dirty="0"/>
              <a:t>Reinforcement learning is based on the reward hypothesis</a:t>
            </a:r>
            <a:endParaRPr lang="ko-KR" altLang="en-US" b="1" dirty="0"/>
          </a:p>
        </p:txBody>
      </p:sp>
      <p:sp>
        <p:nvSpPr>
          <p:cNvPr id="24" name="TextBox 23">
            <a:extLst>
              <a:ext uri="{FF2B5EF4-FFF2-40B4-BE49-F238E27FC236}">
                <a16:creationId xmlns:a16="http://schemas.microsoft.com/office/drawing/2014/main" id="{0171FC27-5460-448F-A67A-173A78E3AC7E}"/>
              </a:ext>
            </a:extLst>
          </p:cNvPr>
          <p:cNvSpPr txBox="1"/>
          <p:nvPr/>
        </p:nvSpPr>
        <p:spPr>
          <a:xfrm>
            <a:off x="711492" y="4850700"/>
            <a:ext cx="7928499" cy="1477328"/>
          </a:xfrm>
          <a:prstGeom prst="rect">
            <a:avLst/>
          </a:prstGeom>
          <a:noFill/>
        </p:spPr>
        <p:txBody>
          <a:bodyPr wrap="square" rtlCol="0">
            <a:spAutoFit/>
          </a:bodyPr>
          <a:lstStyle/>
          <a:p>
            <a:pPr marL="342900" indent="-342900">
              <a:buFont typeface="Arial" panose="020B0604020202020204" pitchFamily="34" charset="0"/>
              <a:buChar char="•"/>
            </a:pPr>
            <a:r>
              <a:rPr lang="en-US" altLang="ko-KR" dirty="0"/>
              <a:t>Goal : </a:t>
            </a:r>
            <a:r>
              <a:rPr lang="en-US" altLang="ko-KR" i="1" dirty="0"/>
              <a:t>select actions to maximize total future reward</a:t>
            </a:r>
          </a:p>
          <a:p>
            <a:pPr marL="342900" indent="-342900">
              <a:buFont typeface="Arial" panose="020B0604020202020204" pitchFamily="34" charset="0"/>
              <a:buChar char="•"/>
            </a:pPr>
            <a:r>
              <a:rPr lang="en-US" altLang="ko-KR" dirty="0"/>
              <a:t>Actions may have long term sequences</a:t>
            </a:r>
          </a:p>
          <a:p>
            <a:pPr marL="342900" indent="-342900">
              <a:buFont typeface="Arial" panose="020B0604020202020204" pitchFamily="34" charset="0"/>
              <a:buChar char="•"/>
            </a:pPr>
            <a:r>
              <a:rPr lang="en-US" altLang="ko-KR" dirty="0"/>
              <a:t>Reward may be delayed</a:t>
            </a:r>
          </a:p>
          <a:p>
            <a:pPr marL="342900" indent="-342900">
              <a:buFont typeface="Arial" panose="020B0604020202020204" pitchFamily="34" charset="0"/>
              <a:buChar char="•"/>
            </a:pPr>
            <a:r>
              <a:rPr lang="en-US" altLang="ko-KR" dirty="0"/>
              <a:t>It may be better to sacrifice immediate reward to gain more </a:t>
            </a:r>
          </a:p>
          <a:p>
            <a:r>
              <a:rPr lang="en-US" altLang="ko-KR" dirty="0"/>
              <a:t>    long-term reward</a:t>
            </a:r>
          </a:p>
        </p:txBody>
      </p:sp>
      <p:sp>
        <p:nvSpPr>
          <p:cNvPr id="26" name="직사각형 25">
            <a:extLst>
              <a:ext uri="{FF2B5EF4-FFF2-40B4-BE49-F238E27FC236}">
                <a16:creationId xmlns:a16="http://schemas.microsoft.com/office/drawing/2014/main" id="{CB01A234-520F-44F6-A25D-B30B858D848D}"/>
              </a:ext>
            </a:extLst>
          </p:cNvPr>
          <p:cNvSpPr/>
          <p:nvPr/>
        </p:nvSpPr>
        <p:spPr>
          <a:xfrm>
            <a:off x="428013" y="4476200"/>
            <a:ext cx="5261443" cy="369332"/>
          </a:xfrm>
          <a:prstGeom prst="rect">
            <a:avLst/>
          </a:prstGeom>
        </p:spPr>
        <p:txBody>
          <a:bodyPr wrap="square">
            <a:spAutoFit/>
          </a:bodyPr>
          <a:lstStyle/>
          <a:p>
            <a:pPr marL="285750" indent="-285750">
              <a:buFont typeface="Wingdings" panose="05000000000000000000" pitchFamily="2" charset="2"/>
              <a:buChar char="§"/>
              <a:defRPr/>
            </a:pPr>
            <a:r>
              <a:rPr lang="en-US" altLang="ko-KR" b="1" dirty="0"/>
              <a:t>Sequential Decision Making</a:t>
            </a:r>
          </a:p>
        </p:txBody>
      </p:sp>
      <p:sp>
        <p:nvSpPr>
          <p:cNvPr id="8" name="슬라이드 번호 개체 틀 7">
            <a:extLst>
              <a:ext uri="{FF2B5EF4-FFF2-40B4-BE49-F238E27FC236}">
                <a16:creationId xmlns:a16="http://schemas.microsoft.com/office/drawing/2014/main" id="{6A3A6C19-538F-458E-BCA6-C1AC5F6E6FAC}"/>
              </a:ext>
            </a:extLst>
          </p:cNvPr>
          <p:cNvSpPr>
            <a:spLocks noGrp="1"/>
          </p:cNvSpPr>
          <p:nvPr>
            <p:ph type="sldNum" sz="quarter" idx="12"/>
          </p:nvPr>
        </p:nvSpPr>
        <p:spPr/>
        <p:txBody>
          <a:bodyPr/>
          <a:lstStyle/>
          <a:p>
            <a:fld id="{7F1C8D6D-6533-4E78-8747-C5996EA27197}" type="slidenum">
              <a:rPr lang="ko-KR" altLang="en-US" smtClean="0"/>
              <a:t>7</a:t>
            </a:fld>
            <a:endParaRPr lang="ko-KR" altLang="en-US"/>
          </a:p>
        </p:txBody>
      </p:sp>
    </p:spTree>
    <p:extLst>
      <p:ext uri="{BB962C8B-B14F-4D97-AF65-F5344CB8AC3E}">
        <p14:creationId xmlns:p14="http://schemas.microsoft.com/office/powerpoint/2010/main" val="2577353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381593" y="375799"/>
            <a:ext cx="9845672" cy="66247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dirty="0"/>
              <a:t>Background</a:t>
            </a:r>
            <a:endParaRPr lang="ko-KR" altLang="en-US" sz="3200" b="1" dirty="0"/>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D2DEB12-94C6-490C-9B78-7590CEB8D6B2}"/>
              </a:ext>
            </a:extLst>
          </p:cNvPr>
          <p:cNvCxnSpPr>
            <a:cxnSpLocks/>
          </p:cNvCxnSpPr>
          <p:nvPr/>
        </p:nvCxnSpPr>
        <p:spPr>
          <a:xfrm flipH="1">
            <a:off x="381593" y="6403010"/>
            <a:ext cx="11261767" cy="0"/>
          </a:xfrm>
          <a:prstGeom prst="line">
            <a:avLst/>
          </a:prstGeom>
          <a:ln w="25400"/>
        </p:spPr>
        <p:style>
          <a:lnRef idx="1">
            <a:schemeClr val="dk1"/>
          </a:lnRef>
          <a:fillRef idx="0">
            <a:schemeClr val="dk1"/>
          </a:fillRef>
          <a:effectRef idx="0">
            <a:schemeClr val="dk1"/>
          </a:effectRef>
          <a:fontRef idx="minor">
            <a:schemeClr val="tx1"/>
          </a:fontRef>
        </p:style>
      </p:cxnSp>
      <p:sp>
        <p:nvSpPr>
          <p:cNvPr id="3" name="직사각형 2">
            <a:extLst>
              <a:ext uri="{FF2B5EF4-FFF2-40B4-BE49-F238E27FC236}">
                <a16:creationId xmlns:a16="http://schemas.microsoft.com/office/drawing/2014/main" id="{B2A1E029-CF56-4397-AD3C-9DD43CA3DA3D}"/>
              </a:ext>
            </a:extLst>
          </p:cNvPr>
          <p:cNvSpPr/>
          <p:nvPr/>
        </p:nvSpPr>
        <p:spPr>
          <a:xfrm>
            <a:off x="427139" y="1248947"/>
            <a:ext cx="5261443" cy="369332"/>
          </a:xfrm>
          <a:prstGeom prst="rect">
            <a:avLst/>
          </a:prstGeom>
        </p:spPr>
        <p:txBody>
          <a:bodyPr wrap="square">
            <a:spAutoFit/>
          </a:bodyPr>
          <a:lstStyle/>
          <a:p>
            <a:pPr marL="285750" indent="-285750">
              <a:buFont typeface="Wingdings" panose="05000000000000000000" pitchFamily="2" charset="2"/>
              <a:buChar char="§"/>
              <a:defRPr/>
            </a:pPr>
            <a:r>
              <a:rPr lang="en-US" altLang="ko-KR" b="1" dirty="0"/>
              <a:t>Agent and Environment</a:t>
            </a:r>
            <a:endParaRPr lang="ko-KR" altLang="en-US" b="1"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BED26FB-B779-4872-AC07-1A453EE63B1F}"/>
                  </a:ext>
                </a:extLst>
              </p:cNvPr>
              <p:cNvSpPr txBox="1"/>
              <p:nvPr/>
            </p:nvSpPr>
            <p:spPr>
              <a:xfrm>
                <a:off x="6601216" y="2189668"/>
                <a:ext cx="4233798" cy="1200329"/>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At each step </a:t>
                </a:r>
                <a14:m>
                  <m:oMath xmlns:m="http://schemas.openxmlformats.org/officeDocument/2006/math">
                    <m:r>
                      <a:rPr lang="en-US" altLang="ko-KR" b="0" i="1" smtClean="0">
                        <a:latin typeface="Cambria Math" panose="02040503050406030204" pitchFamily="18" charset="0"/>
                      </a:rPr>
                      <m:t>𝑡</m:t>
                    </m:r>
                  </m:oMath>
                </a14:m>
                <a:r>
                  <a:rPr lang="ko-KR" altLang="en-US" dirty="0"/>
                  <a:t> </a:t>
                </a:r>
                <a:r>
                  <a:rPr lang="en-US" altLang="ko-KR" b="1" dirty="0"/>
                  <a:t>the agent</a:t>
                </a:r>
                <a:r>
                  <a:rPr lang="en-US" altLang="ko-KR" dirty="0"/>
                  <a:t>:</a:t>
                </a:r>
              </a:p>
              <a:p>
                <a:pPr marL="742950" lvl="1" indent="-285750">
                  <a:buFont typeface="Arial" panose="020B0604020202020204" pitchFamily="34" charset="0"/>
                  <a:buChar char="•"/>
                </a:pPr>
                <a:r>
                  <a:rPr lang="en-US" altLang="ko-KR" dirty="0"/>
                  <a:t>Executes actions </a:t>
                </a:r>
                <a14:m>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𝐴</m:t>
                        </m:r>
                      </m:e>
                      <m:sub>
                        <m:r>
                          <a:rPr lang="en-US" altLang="ko-KR" b="0" i="1" smtClean="0">
                            <a:latin typeface="Cambria Math" panose="02040503050406030204" pitchFamily="18" charset="0"/>
                          </a:rPr>
                          <m:t>𝑡</m:t>
                        </m:r>
                      </m:sub>
                    </m:sSub>
                  </m:oMath>
                </a14:m>
                <a:endParaRPr lang="en-US" altLang="ko-KR" dirty="0"/>
              </a:p>
              <a:p>
                <a:pPr marL="742950" lvl="1" indent="-285750">
                  <a:buFont typeface="Arial" panose="020B0604020202020204" pitchFamily="34" charset="0"/>
                  <a:buChar char="•"/>
                </a:pPr>
                <a:r>
                  <a:rPr lang="en-US" altLang="ko-KR" dirty="0"/>
                  <a:t>Receives observation </a:t>
                </a:r>
                <a14:m>
                  <m:oMath xmlns:m="http://schemas.openxmlformats.org/officeDocument/2006/math">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𝑂</m:t>
                        </m:r>
                      </m:e>
                      <m:sub>
                        <m:r>
                          <a:rPr lang="en-US" altLang="ko-KR" i="1">
                            <a:latin typeface="Cambria Math" panose="02040503050406030204" pitchFamily="18" charset="0"/>
                          </a:rPr>
                          <m:t>𝑡</m:t>
                        </m:r>
                      </m:sub>
                    </m:sSub>
                  </m:oMath>
                </a14:m>
                <a:endParaRPr lang="en-US" altLang="ko-KR" i="1" dirty="0">
                  <a:latin typeface="Cambria Math" panose="02040503050406030204" pitchFamily="18" charset="0"/>
                </a:endParaRPr>
              </a:p>
              <a:p>
                <a:pPr marL="742950" lvl="1" indent="-285750">
                  <a:buFont typeface="Arial" panose="020B0604020202020204" pitchFamily="34" charset="0"/>
                  <a:buChar char="•"/>
                </a:pPr>
                <a:r>
                  <a:rPr lang="en-US" altLang="ko-KR" dirty="0"/>
                  <a:t>Receives scalar reward </a:t>
                </a:r>
                <a14:m>
                  <m:oMath xmlns:m="http://schemas.openxmlformats.org/officeDocument/2006/math">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𝑅</m:t>
                        </m:r>
                      </m:e>
                      <m:sub>
                        <m:r>
                          <a:rPr lang="en-US" altLang="ko-KR" i="1">
                            <a:latin typeface="Cambria Math" panose="02040503050406030204" pitchFamily="18" charset="0"/>
                          </a:rPr>
                          <m:t>𝑡</m:t>
                        </m:r>
                      </m:sub>
                    </m:sSub>
                  </m:oMath>
                </a14:m>
                <a:endParaRPr lang="ko-KR" altLang="en-US" dirty="0"/>
              </a:p>
            </p:txBody>
          </p:sp>
        </mc:Choice>
        <mc:Fallback xmlns="">
          <p:sp>
            <p:nvSpPr>
              <p:cNvPr id="8" name="TextBox 7">
                <a:extLst>
                  <a:ext uri="{FF2B5EF4-FFF2-40B4-BE49-F238E27FC236}">
                    <a16:creationId xmlns:a16="http://schemas.microsoft.com/office/drawing/2014/main" id="{8BED26FB-B779-4872-AC07-1A453EE63B1F}"/>
                  </a:ext>
                </a:extLst>
              </p:cNvPr>
              <p:cNvSpPr txBox="1">
                <a:spLocks noRot="1" noChangeAspect="1" noMove="1" noResize="1" noEditPoints="1" noAdjustHandles="1" noChangeArrowheads="1" noChangeShapeType="1" noTextEdit="1"/>
              </p:cNvSpPr>
              <p:nvPr/>
            </p:nvSpPr>
            <p:spPr>
              <a:xfrm>
                <a:off x="6601216" y="2189668"/>
                <a:ext cx="4233798" cy="1200329"/>
              </a:xfrm>
              <a:prstGeom prst="rect">
                <a:avLst/>
              </a:prstGeom>
              <a:blipFill>
                <a:blip r:embed="rId2"/>
                <a:stretch>
                  <a:fillRect l="-1009" t="-2538" b="-7107"/>
                </a:stretch>
              </a:blipFill>
            </p:spPr>
            <p:txBody>
              <a:bodyPr/>
              <a:lstStyle/>
              <a:p>
                <a:r>
                  <a:rPr lang="ko-KR" altLang="en-US">
                    <a:noFill/>
                  </a:rPr>
                  <a:t> </a:t>
                </a:r>
              </a:p>
            </p:txBody>
          </p:sp>
        </mc:Fallback>
      </mc:AlternateContent>
      <p:pic>
        <p:nvPicPr>
          <p:cNvPr id="10" name="그림 9">
            <a:extLst>
              <a:ext uri="{FF2B5EF4-FFF2-40B4-BE49-F238E27FC236}">
                <a16:creationId xmlns:a16="http://schemas.microsoft.com/office/drawing/2014/main" id="{D18B223D-53AD-4878-810C-74C2C020FD3B}"/>
              </a:ext>
            </a:extLst>
          </p:cNvPr>
          <p:cNvPicPr>
            <a:picLocks noChangeAspect="1"/>
          </p:cNvPicPr>
          <p:nvPr/>
        </p:nvPicPr>
        <p:blipFill>
          <a:blip r:embed="rId3"/>
          <a:stretch>
            <a:fillRect/>
          </a:stretch>
        </p:blipFill>
        <p:spPr>
          <a:xfrm>
            <a:off x="2441625" y="2273187"/>
            <a:ext cx="3863925" cy="3805381"/>
          </a:xfrm>
          <a:prstGeom prst="rect">
            <a:avLst/>
          </a:prstGeom>
        </p:spPr>
      </p:pic>
      <p:sp>
        <p:nvSpPr>
          <p:cNvPr id="11" name="TextBox 10">
            <a:extLst>
              <a:ext uri="{FF2B5EF4-FFF2-40B4-BE49-F238E27FC236}">
                <a16:creationId xmlns:a16="http://schemas.microsoft.com/office/drawing/2014/main" id="{1BDC8DA6-7FCA-4BFE-822A-A21409B2099F}"/>
              </a:ext>
            </a:extLst>
          </p:cNvPr>
          <p:cNvSpPr txBox="1"/>
          <p:nvPr/>
        </p:nvSpPr>
        <p:spPr>
          <a:xfrm>
            <a:off x="3502386" y="6033678"/>
            <a:ext cx="1742400" cy="369332"/>
          </a:xfrm>
          <a:prstGeom prst="rect">
            <a:avLst/>
          </a:prstGeom>
          <a:noFill/>
        </p:spPr>
        <p:txBody>
          <a:bodyPr wrap="none" rtlCol="0">
            <a:spAutoFit/>
          </a:bodyPr>
          <a:lstStyle/>
          <a:p>
            <a:pPr algn="ctr"/>
            <a:r>
              <a:rPr lang="en-US" altLang="ko-KR" b="1" dirty="0"/>
              <a:t>Environments</a:t>
            </a:r>
            <a:endParaRPr lang="ko-KR" altLang="en-US" b="1"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ABBDB91-E715-40D1-AB06-4031FB37039B}"/>
                  </a:ext>
                </a:extLst>
              </p:cNvPr>
              <p:cNvSpPr txBox="1"/>
              <p:nvPr/>
            </p:nvSpPr>
            <p:spPr>
              <a:xfrm>
                <a:off x="6601216" y="3604898"/>
                <a:ext cx="4233798" cy="1200329"/>
              </a:xfrm>
              <a:prstGeom prst="rect">
                <a:avLst/>
              </a:prstGeom>
              <a:noFill/>
            </p:spPr>
            <p:txBody>
              <a:bodyPr wrap="square" rtlCol="0">
                <a:spAutoFit/>
              </a:bodyPr>
              <a:lstStyle/>
              <a:p>
                <a:pPr marL="285750" indent="-285750">
                  <a:buFont typeface="Arial" panose="020B0604020202020204" pitchFamily="34" charset="0"/>
                  <a:buChar char="•"/>
                </a:pPr>
                <a:r>
                  <a:rPr lang="en-US" altLang="ko-KR" b="1" dirty="0"/>
                  <a:t>the environment</a:t>
                </a:r>
                <a:r>
                  <a:rPr lang="en-US" altLang="ko-KR" dirty="0"/>
                  <a:t>:</a:t>
                </a:r>
              </a:p>
              <a:p>
                <a:pPr marL="742950" lvl="1" indent="-285750">
                  <a:buFont typeface="Arial" panose="020B0604020202020204" pitchFamily="34" charset="0"/>
                  <a:buChar char="•"/>
                </a:pPr>
                <a:r>
                  <a:rPr lang="en-US" altLang="ko-KR" dirty="0"/>
                  <a:t>Receives actions </a:t>
                </a:r>
                <a14:m>
                  <m:oMath xmlns:m="http://schemas.openxmlformats.org/officeDocument/2006/math">
                    <m:sSup>
                      <m:sSupPr>
                        <m:ctrlPr>
                          <a:rPr lang="en-US" altLang="ko-KR" i="1" smtClean="0">
                            <a:latin typeface="Cambria Math" panose="02040503050406030204" pitchFamily="18" charset="0"/>
                          </a:rPr>
                        </m:ctrlPr>
                      </m:sSupPr>
                      <m:e>
                        <m:r>
                          <a:rPr lang="en-US" altLang="ko-KR" b="0" i="1" smtClean="0">
                            <a:latin typeface="Cambria Math" panose="02040503050406030204" pitchFamily="18" charset="0"/>
                          </a:rPr>
                          <m:t>𝐴</m:t>
                        </m:r>
                      </m:e>
                      <m:sup>
                        <m:r>
                          <a:rPr lang="en-US" altLang="ko-KR" b="0" i="1" smtClean="0">
                            <a:latin typeface="Cambria Math" panose="02040503050406030204" pitchFamily="18" charset="0"/>
                          </a:rPr>
                          <m:t>𝑡</m:t>
                        </m:r>
                      </m:sup>
                    </m:sSup>
                  </m:oMath>
                </a14:m>
                <a:endParaRPr lang="en-US" altLang="ko-KR" dirty="0"/>
              </a:p>
              <a:p>
                <a:pPr marL="742950" lvl="1" indent="-285750">
                  <a:buFont typeface="Arial" panose="020B0604020202020204" pitchFamily="34" charset="0"/>
                  <a:buChar char="•"/>
                </a:pPr>
                <a:r>
                  <a:rPr lang="en-US" altLang="ko-KR" dirty="0"/>
                  <a:t>Emits observation</a:t>
                </a:r>
                <a14:m>
                  <m:oMath xmlns:m="http://schemas.openxmlformats.org/officeDocument/2006/math">
                    <m:r>
                      <a:rPr lang="en-US" altLang="ko-KR" b="0" i="0" smtClean="0">
                        <a:latin typeface="Cambria Math" panose="02040503050406030204" pitchFamily="18" charset="0"/>
                      </a:rPr>
                      <m:t> </m:t>
                    </m:r>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𝑂</m:t>
                        </m:r>
                      </m:e>
                      <m:sub>
                        <m:r>
                          <a:rPr lang="en-US" altLang="ko-KR" i="1">
                            <a:latin typeface="Cambria Math" panose="02040503050406030204" pitchFamily="18" charset="0"/>
                          </a:rPr>
                          <m:t>𝑡</m:t>
                        </m:r>
                        <m:r>
                          <a:rPr lang="en-US" altLang="ko-KR" b="0" i="1" smtClean="0">
                            <a:latin typeface="Cambria Math" panose="02040503050406030204" pitchFamily="18" charset="0"/>
                          </a:rPr>
                          <m:t>+1</m:t>
                        </m:r>
                      </m:sub>
                    </m:sSub>
                  </m:oMath>
                </a14:m>
                <a:endParaRPr lang="en-US" altLang="ko-KR" i="1" dirty="0">
                  <a:latin typeface="Cambria Math" panose="02040503050406030204" pitchFamily="18" charset="0"/>
                </a:endParaRPr>
              </a:p>
              <a:p>
                <a:pPr marL="742950" lvl="1" indent="-285750">
                  <a:buFont typeface="Arial" panose="020B0604020202020204" pitchFamily="34" charset="0"/>
                  <a:buChar char="•"/>
                </a:pPr>
                <a:r>
                  <a:rPr lang="en-US" altLang="ko-KR" dirty="0"/>
                  <a:t>Emits scalar reward</a:t>
                </a:r>
                <a14:m>
                  <m:oMath xmlns:m="http://schemas.openxmlformats.org/officeDocument/2006/math">
                    <m:r>
                      <a:rPr lang="en-US" altLang="ko-KR" b="0" i="0" smtClean="0">
                        <a:latin typeface="Cambria Math" panose="02040503050406030204" pitchFamily="18" charset="0"/>
                      </a:rPr>
                      <m:t> </m:t>
                    </m:r>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𝑅</m:t>
                        </m:r>
                      </m:e>
                      <m:sub>
                        <m:r>
                          <a:rPr lang="en-US" altLang="ko-KR" i="1">
                            <a:latin typeface="Cambria Math" panose="02040503050406030204" pitchFamily="18" charset="0"/>
                          </a:rPr>
                          <m:t>𝑡</m:t>
                        </m:r>
                        <m:r>
                          <a:rPr lang="en-US" altLang="ko-KR" i="1">
                            <a:latin typeface="Cambria Math" panose="02040503050406030204" pitchFamily="18" charset="0"/>
                          </a:rPr>
                          <m:t>+1</m:t>
                        </m:r>
                      </m:sub>
                    </m:sSub>
                  </m:oMath>
                </a14:m>
                <a:endParaRPr lang="ko-KR" altLang="en-US" dirty="0"/>
              </a:p>
            </p:txBody>
          </p:sp>
        </mc:Choice>
        <mc:Fallback xmlns="">
          <p:sp>
            <p:nvSpPr>
              <p:cNvPr id="12" name="TextBox 11">
                <a:extLst>
                  <a:ext uri="{FF2B5EF4-FFF2-40B4-BE49-F238E27FC236}">
                    <a16:creationId xmlns:a16="http://schemas.microsoft.com/office/drawing/2014/main" id="{FABBDB91-E715-40D1-AB06-4031FB37039B}"/>
                  </a:ext>
                </a:extLst>
              </p:cNvPr>
              <p:cNvSpPr txBox="1">
                <a:spLocks noRot="1" noChangeAspect="1" noMove="1" noResize="1" noEditPoints="1" noAdjustHandles="1" noChangeArrowheads="1" noChangeShapeType="1" noTextEdit="1"/>
              </p:cNvSpPr>
              <p:nvPr/>
            </p:nvSpPr>
            <p:spPr>
              <a:xfrm>
                <a:off x="6601216" y="3604898"/>
                <a:ext cx="4233798" cy="1200329"/>
              </a:xfrm>
              <a:prstGeom prst="rect">
                <a:avLst/>
              </a:prstGeom>
              <a:blipFill>
                <a:blip r:embed="rId4"/>
                <a:stretch>
                  <a:fillRect l="-1009" t="-2538" b="-71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3962743-4455-4A13-9B46-CB9086347913}"/>
                  </a:ext>
                </a:extLst>
              </p:cNvPr>
              <p:cNvSpPr txBox="1"/>
              <p:nvPr/>
            </p:nvSpPr>
            <p:spPr>
              <a:xfrm>
                <a:off x="6601216" y="5222973"/>
                <a:ext cx="4233798" cy="369332"/>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altLang="ko-KR" i="1">
                        <a:latin typeface="Cambria Math" panose="02040503050406030204" pitchFamily="18" charset="0"/>
                      </a:rPr>
                      <m:t>𝑡</m:t>
                    </m:r>
                  </m:oMath>
                </a14:m>
                <a:r>
                  <a:rPr lang="ko-KR" altLang="en-US" dirty="0"/>
                  <a:t> </a:t>
                </a:r>
                <a:r>
                  <a:rPr lang="en-US" altLang="ko-KR" dirty="0"/>
                  <a:t>increments at env. step</a:t>
                </a:r>
                <a:endParaRPr lang="ko-KR" altLang="en-US" dirty="0"/>
              </a:p>
            </p:txBody>
          </p:sp>
        </mc:Choice>
        <mc:Fallback xmlns="">
          <p:sp>
            <p:nvSpPr>
              <p:cNvPr id="13" name="TextBox 12">
                <a:extLst>
                  <a:ext uri="{FF2B5EF4-FFF2-40B4-BE49-F238E27FC236}">
                    <a16:creationId xmlns:a16="http://schemas.microsoft.com/office/drawing/2014/main" id="{83962743-4455-4A13-9B46-CB9086347913}"/>
                  </a:ext>
                </a:extLst>
              </p:cNvPr>
              <p:cNvSpPr txBox="1">
                <a:spLocks noRot="1" noChangeAspect="1" noMove="1" noResize="1" noEditPoints="1" noAdjustHandles="1" noChangeArrowheads="1" noChangeShapeType="1" noTextEdit="1"/>
              </p:cNvSpPr>
              <p:nvPr/>
            </p:nvSpPr>
            <p:spPr>
              <a:xfrm>
                <a:off x="6601216" y="5222973"/>
                <a:ext cx="4233798" cy="369332"/>
              </a:xfrm>
              <a:prstGeom prst="rect">
                <a:avLst/>
              </a:prstGeom>
              <a:blipFill>
                <a:blip r:embed="rId5"/>
                <a:stretch>
                  <a:fillRect l="-1009" t="-10000" b="-26667"/>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1D409A9A-CFC8-47D6-ADB2-DB22D8C26B1E}"/>
              </a:ext>
            </a:extLst>
          </p:cNvPr>
          <p:cNvSpPr txBox="1"/>
          <p:nvPr/>
        </p:nvSpPr>
        <p:spPr>
          <a:xfrm>
            <a:off x="3950232" y="2704402"/>
            <a:ext cx="846707" cy="369332"/>
          </a:xfrm>
          <a:prstGeom prst="rect">
            <a:avLst/>
          </a:prstGeom>
          <a:noFill/>
        </p:spPr>
        <p:txBody>
          <a:bodyPr wrap="none" rtlCol="0">
            <a:spAutoFit/>
          </a:bodyPr>
          <a:lstStyle/>
          <a:p>
            <a:r>
              <a:rPr lang="en-US" altLang="ko-KR" b="1" dirty="0"/>
              <a:t>Agent</a:t>
            </a:r>
          </a:p>
        </p:txBody>
      </p:sp>
      <p:sp>
        <p:nvSpPr>
          <p:cNvPr id="6" name="슬라이드 번호 개체 틀 5">
            <a:extLst>
              <a:ext uri="{FF2B5EF4-FFF2-40B4-BE49-F238E27FC236}">
                <a16:creationId xmlns:a16="http://schemas.microsoft.com/office/drawing/2014/main" id="{C960977A-C41B-4DA0-A112-5027DA1C9DDC}"/>
              </a:ext>
            </a:extLst>
          </p:cNvPr>
          <p:cNvSpPr>
            <a:spLocks noGrp="1"/>
          </p:cNvSpPr>
          <p:nvPr>
            <p:ph type="sldNum" sz="quarter" idx="12"/>
          </p:nvPr>
        </p:nvSpPr>
        <p:spPr/>
        <p:txBody>
          <a:bodyPr/>
          <a:lstStyle/>
          <a:p>
            <a:fld id="{7F1C8D6D-6533-4E78-8747-C5996EA27197}" type="slidenum">
              <a:rPr lang="ko-KR" altLang="en-US" smtClean="0"/>
              <a:t>8</a:t>
            </a:fld>
            <a:endParaRPr lang="ko-KR" altLang="en-US"/>
          </a:p>
        </p:txBody>
      </p:sp>
    </p:spTree>
    <p:extLst>
      <p:ext uri="{BB962C8B-B14F-4D97-AF65-F5344CB8AC3E}">
        <p14:creationId xmlns:p14="http://schemas.microsoft.com/office/powerpoint/2010/main" val="1882710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381593" y="375799"/>
            <a:ext cx="9845672" cy="66247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dirty="0"/>
              <a:t>Background</a:t>
            </a:r>
            <a:endParaRPr lang="ko-KR" altLang="en-US" sz="3200" b="1" dirty="0"/>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D2DEB12-94C6-490C-9B78-7590CEB8D6B2}"/>
              </a:ext>
            </a:extLst>
          </p:cNvPr>
          <p:cNvCxnSpPr>
            <a:cxnSpLocks/>
          </p:cNvCxnSpPr>
          <p:nvPr/>
        </p:nvCxnSpPr>
        <p:spPr>
          <a:xfrm flipH="1">
            <a:off x="381593" y="6403010"/>
            <a:ext cx="11261767" cy="0"/>
          </a:xfrm>
          <a:prstGeom prst="line">
            <a:avLst/>
          </a:prstGeom>
          <a:ln w="25400"/>
        </p:spPr>
        <p:style>
          <a:lnRef idx="1">
            <a:schemeClr val="dk1"/>
          </a:lnRef>
          <a:fillRef idx="0">
            <a:schemeClr val="dk1"/>
          </a:fillRef>
          <a:effectRef idx="0">
            <a:schemeClr val="dk1"/>
          </a:effectRef>
          <a:fontRef idx="minor">
            <a:schemeClr val="tx1"/>
          </a:fontRef>
        </p:style>
      </p:cxnSp>
      <p:sp>
        <p:nvSpPr>
          <p:cNvPr id="3" name="직사각형 2">
            <a:extLst>
              <a:ext uri="{FF2B5EF4-FFF2-40B4-BE49-F238E27FC236}">
                <a16:creationId xmlns:a16="http://schemas.microsoft.com/office/drawing/2014/main" id="{B2A1E029-CF56-4397-AD3C-9DD43CA3DA3D}"/>
              </a:ext>
            </a:extLst>
          </p:cNvPr>
          <p:cNvSpPr/>
          <p:nvPr/>
        </p:nvSpPr>
        <p:spPr>
          <a:xfrm>
            <a:off x="427139" y="1248947"/>
            <a:ext cx="2514055" cy="369332"/>
          </a:xfrm>
          <a:prstGeom prst="rect">
            <a:avLst/>
          </a:prstGeom>
        </p:spPr>
        <p:txBody>
          <a:bodyPr wrap="square">
            <a:spAutoFit/>
          </a:bodyPr>
          <a:lstStyle/>
          <a:p>
            <a:pPr marL="285750" indent="-285750">
              <a:buFont typeface="Wingdings" panose="05000000000000000000" pitchFamily="2" charset="2"/>
              <a:buChar char="§"/>
              <a:defRPr/>
            </a:pPr>
            <a:r>
              <a:rPr lang="en-US" altLang="ko-KR" b="1" dirty="0"/>
              <a:t>History and State</a:t>
            </a:r>
          </a:p>
        </p:txBody>
      </p:sp>
      <p:sp>
        <p:nvSpPr>
          <p:cNvPr id="6" name="TextBox 5">
            <a:extLst>
              <a:ext uri="{FF2B5EF4-FFF2-40B4-BE49-F238E27FC236}">
                <a16:creationId xmlns:a16="http://schemas.microsoft.com/office/drawing/2014/main" id="{5BB990E9-AC07-404A-8B85-720DD4A41D96}"/>
              </a:ext>
            </a:extLst>
          </p:cNvPr>
          <p:cNvSpPr txBox="1"/>
          <p:nvPr/>
        </p:nvSpPr>
        <p:spPr>
          <a:xfrm>
            <a:off x="757212" y="1642888"/>
            <a:ext cx="8336898" cy="369332"/>
          </a:xfrm>
          <a:prstGeom prst="rect">
            <a:avLst/>
          </a:prstGeom>
          <a:noFill/>
        </p:spPr>
        <p:txBody>
          <a:bodyPr wrap="none" rtlCol="0">
            <a:spAutoFit/>
          </a:bodyPr>
          <a:lstStyle/>
          <a:p>
            <a:pPr marL="342900" indent="-342900">
              <a:buFont typeface="Arial" panose="020B0604020202020204" pitchFamily="34" charset="0"/>
              <a:buChar char="•"/>
            </a:pPr>
            <a:r>
              <a:rPr lang="en-US" altLang="ko-KR" dirty="0"/>
              <a:t>The </a:t>
            </a:r>
            <a:r>
              <a:rPr lang="en-US" altLang="ko-KR" b="1" dirty="0">
                <a:solidFill>
                  <a:srgbClr val="C00000"/>
                </a:solidFill>
              </a:rPr>
              <a:t>history(</a:t>
            </a:r>
            <a:r>
              <a:rPr lang="en-US" altLang="ko-KR" b="1" dirty="0">
                <a:solidFill>
                  <a:srgbClr val="002060"/>
                </a:solidFill>
              </a:rPr>
              <a:t>Experience</a:t>
            </a:r>
            <a:r>
              <a:rPr lang="en-US" altLang="ko-KR" b="1" dirty="0">
                <a:solidFill>
                  <a:srgbClr val="C00000"/>
                </a:solidFill>
              </a:rPr>
              <a:t>)</a:t>
            </a:r>
            <a:r>
              <a:rPr lang="en-US" altLang="ko-KR" dirty="0"/>
              <a:t> is the sequence of observations, actions, rewards</a:t>
            </a:r>
            <a:endParaRPr lang="ko-KR" alt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4149830-470C-4A31-81B0-DEC4A5DEC2EF}"/>
                  </a:ext>
                </a:extLst>
              </p:cNvPr>
              <p:cNvSpPr txBox="1"/>
              <p:nvPr/>
            </p:nvSpPr>
            <p:spPr>
              <a:xfrm>
                <a:off x="759597" y="2910681"/>
                <a:ext cx="6212911" cy="369332"/>
              </a:xfrm>
              <a:prstGeom prst="rect">
                <a:avLst/>
              </a:prstGeom>
              <a:noFill/>
            </p:spPr>
            <p:txBody>
              <a:bodyPr wrap="square" rtlCol="0">
                <a:spAutoFit/>
              </a:bodyPr>
              <a:lstStyle/>
              <a:p>
                <a:pPr marL="285750" indent="-285750">
                  <a:buFont typeface="Arial" panose="020B0604020202020204" pitchFamily="34" charset="0"/>
                  <a:buChar char="•"/>
                </a:pPr>
                <a:r>
                  <a:rPr lang="en-US" altLang="ko-KR" b="1" dirty="0"/>
                  <a:t>i.e. </a:t>
                </a:r>
                <a:r>
                  <a:rPr lang="en-US" altLang="ko-KR" dirty="0"/>
                  <a:t>all observable variables up to time </a:t>
                </a:r>
                <a14:m>
                  <m:oMath xmlns:m="http://schemas.openxmlformats.org/officeDocument/2006/math">
                    <m:r>
                      <a:rPr lang="en-US" altLang="ko-KR" i="1">
                        <a:latin typeface="Cambria Math" panose="02040503050406030204" pitchFamily="18" charset="0"/>
                      </a:rPr>
                      <m:t>𝑡</m:t>
                    </m:r>
                  </m:oMath>
                </a14:m>
                <a:endParaRPr lang="ko-KR" altLang="en-US" dirty="0"/>
              </a:p>
            </p:txBody>
          </p:sp>
        </mc:Choice>
        <mc:Fallback xmlns="">
          <p:sp>
            <p:nvSpPr>
              <p:cNvPr id="7" name="TextBox 6">
                <a:extLst>
                  <a:ext uri="{FF2B5EF4-FFF2-40B4-BE49-F238E27FC236}">
                    <a16:creationId xmlns:a16="http://schemas.microsoft.com/office/drawing/2014/main" id="{24149830-470C-4A31-81B0-DEC4A5DEC2EF}"/>
                  </a:ext>
                </a:extLst>
              </p:cNvPr>
              <p:cNvSpPr txBox="1">
                <a:spLocks noRot="1" noChangeAspect="1" noMove="1" noResize="1" noEditPoints="1" noAdjustHandles="1" noChangeArrowheads="1" noChangeShapeType="1" noTextEdit="1"/>
              </p:cNvSpPr>
              <p:nvPr/>
            </p:nvSpPr>
            <p:spPr>
              <a:xfrm>
                <a:off x="759597" y="2910681"/>
                <a:ext cx="6212911" cy="369332"/>
              </a:xfrm>
              <a:prstGeom prst="rect">
                <a:avLst/>
              </a:prstGeom>
              <a:blipFill>
                <a:blip r:embed="rId2"/>
                <a:stretch>
                  <a:fillRect l="-687" t="-8197"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0CE35A7-8602-4A7E-B437-3E810CDE0683}"/>
                  </a:ext>
                </a:extLst>
              </p:cNvPr>
              <p:cNvSpPr txBox="1"/>
              <p:nvPr/>
            </p:nvSpPr>
            <p:spPr>
              <a:xfrm>
                <a:off x="2801042" y="2198145"/>
                <a:ext cx="4062907" cy="276999"/>
              </a:xfrm>
              <a:prstGeom prst="rect">
                <a:avLst/>
              </a:prstGeom>
              <a:noFill/>
            </p:spPr>
            <p:txBody>
              <a:bodyPr wrap="none" lIns="0" tIns="0" rIns="0" bIns="0" rtlCol="0">
                <a:spAutoFit/>
              </a:bodyPr>
              <a:lstStyle/>
              <a:p>
                <a14:m>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𝐻</m:t>
                        </m:r>
                      </m:e>
                      <m:sub>
                        <m:r>
                          <a:rPr lang="en-US" altLang="ko-KR" b="0" i="1" smtClean="0">
                            <a:latin typeface="Cambria Math" panose="02040503050406030204" pitchFamily="18" charset="0"/>
                          </a:rPr>
                          <m:t>𝑡</m:t>
                        </m:r>
                      </m:sub>
                    </m:sSub>
                    <m:r>
                      <a:rPr lang="en-US" altLang="ko-KR" b="0" i="1" smtClean="0">
                        <a:latin typeface="Cambria Math" panose="02040503050406030204" pitchFamily="18" charset="0"/>
                      </a:rPr>
                      <m:t>=</m:t>
                    </m:r>
                  </m:oMath>
                </a14:m>
                <a:r>
                  <a:rPr lang="ko-KR" altLang="en-US" dirty="0"/>
                  <a:t> </a:t>
                </a:r>
                <a14:m>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𝑂</m:t>
                        </m:r>
                      </m:e>
                      <m:sub>
                        <m:r>
                          <a:rPr lang="en-US" altLang="ko-KR" b="0" i="1" smtClean="0">
                            <a:latin typeface="Cambria Math" panose="02040503050406030204" pitchFamily="18" charset="0"/>
                          </a:rPr>
                          <m:t>1</m:t>
                        </m:r>
                      </m:sub>
                    </m:sSub>
                    <m:r>
                      <a:rPr lang="en-US" altLang="ko-KR" b="0" i="1" smtClean="0">
                        <a:latin typeface="Cambria Math" panose="02040503050406030204" pitchFamily="18" charset="0"/>
                      </a:rPr>
                      <m:t>,</m:t>
                    </m:r>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𝑅</m:t>
                        </m:r>
                      </m:e>
                      <m:sub>
                        <m:r>
                          <a:rPr lang="en-US" altLang="ko-KR" i="1">
                            <a:latin typeface="Cambria Math" panose="02040503050406030204" pitchFamily="18" charset="0"/>
                          </a:rPr>
                          <m:t>1</m:t>
                        </m:r>
                      </m:sub>
                    </m:sSub>
                    <m:r>
                      <a:rPr lang="en-US" altLang="ko-KR" b="0" i="1" smtClean="0">
                        <a:latin typeface="Cambria Math" panose="02040503050406030204" pitchFamily="18" charset="0"/>
                      </a:rPr>
                      <m:t>,</m:t>
                    </m:r>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𝐴</m:t>
                        </m:r>
                      </m:e>
                      <m:sub>
                        <m:r>
                          <a:rPr lang="en-US" altLang="ko-KR" i="1">
                            <a:latin typeface="Cambria Math" panose="02040503050406030204" pitchFamily="18" charset="0"/>
                          </a:rPr>
                          <m:t>1</m:t>
                        </m:r>
                      </m:sub>
                    </m:sSub>
                    <m:r>
                      <a:rPr lang="en-US" altLang="ko-KR" b="0" i="1" smtClean="0">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𝑂</m:t>
                        </m:r>
                      </m:e>
                      <m:sub>
                        <m:r>
                          <a:rPr lang="en-US" altLang="ko-KR" b="0" i="1" smtClean="0">
                            <a:latin typeface="Cambria Math" panose="02040503050406030204" pitchFamily="18" charset="0"/>
                          </a:rPr>
                          <m:t>2</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𝑅</m:t>
                        </m:r>
                      </m:e>
                      <m:sub>
                        <m:r>
                          <a:rPr lang="en-US" altLang="ko-KR" b="0" i="1" smtClean="0">
                            <a:latin typeface="Cambria Math" panose="02040503050406030204" pitchFamily="18" charset="0"/>
                          </a:rPr>
                          <m:t>2</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𝐴</m:t>
                        </m:r>
                      </m:e>
                      <m:sub>
                        <m:r>
                          <a:rPr lang="en-US" altLang="ko-KR" b="0" i="1" smtClean="0">
                            <a:latin typeface="Cambria Math" panose="02040503050406030204" pitchFamily="18" charset="0"/>
                          </a:rPr>
                          <m:t>2</m:t>
                        </m:r>
                      </m:sub>
                    </m:sSub>
                    <m:r>
                      <a:rPr lang="en-US" altLang="ko-KR" b="0" i="1" smtClean="0">
                        <a:latin typeface="Cambria Math" panose="02040503050406030204" pitchFamily="18" charset="0"/>
                      </a:rPr>
                      <m:t>, …,</m:t>
                    </m:r>
                    <m:r>
                      <a:rPr lang="en-US" altLang="ko-KR" i="1" smtClean="0">
                        <a:latin typeface="Cambria Math" panose="02040503050406030204" pitchFamily="18" charset="0"/>
                      </a:rPr>
                      <m:t> </m:t>
                    </m:r>
                    <m:sSub>
                      <m:sSubPr>
                        <m:ctrlPr>
                          <a:rPr lang="en-US" altLang="ko-KR" i="1">
                            <a:latin typeface="Cambria Math" panose="02040503050406030204" pitchFamily="18" charset="0"/>
                          </a:rPr>
                        </m:ctrlPr>
                      </m:sSubPr>
                      <m:e>
                        <m:r>
                          <a:rPr lang="en-US" altLang="ko-KR" i="1">
                            <a:latin typeface="Cambria Math" panose="02040503050406030204" pitchFamily="18" charset="0"/>
                          </a:rPr>
                          <m:t>𝐴</m:t>
                        </m:r>
                      </m:e>
                      <m:sub>
                        <m:r>
                          <a:rPr lang="en-US" altLang="ko-KR" b="0" i="1" smtClean="0">
                            <a:latin typeface="Cambria Math" panose="02040503050406030204" pitchFamily="18" charset="0"/>
                          </a:rPr>
                          <m:t>𝑡</m:t>
                        </m:r>
                        <m:r>
                          <a:rPr lang="en-US" altLang="ko-KR" b="0" i="1" smtClean="0">
                            <a:latin typeface="Cambria Math" panose="02040503050406030204" pitchFamily="18" charset="0"/>
                          </a:rPr>
                          <m:t>−1</m:t>
                        </m:r>
                      </m:sub>
                    </m:sSub>
                    <m:r>
                      <a:rPr lang="en-US" altLang="ko-KR" b="0" i="1" smtClean="0">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𝑂</m:t>
                        </m:r>
                      </m:e>
                      <m:sub>
                        <m:r>
                          <a:rPr lang="en-US" altLang="ko-KR" b="0" i="1" smtClean="0">
                            <a:latin typeface="Cambria Math" panose="02040503050406030204" pitchFamily="18" charset="0"/>
                          </a:rPr>
                          <m:t>𝑡</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𝑅</m:t>
                        </m:r>
                      </m:e>
                      <m:sub>
                        <m:r>
                          <a:rPr lang="en-US" altLang="ko-KR" b="0" i="1" smtClean="0">
                            <a:latin typeface="Cambria Math" panose="02040503050406030204" pitchFamily="18" charset="0"/>
                          </a:rPr>
                          <m:t>𝑡</m:t>
                        </m:r>
                      </m:sub>
                    </m:sSub>
                  </m:oMath>
                </a14:m>
                <a:endParaRPr lang="ko-KR" altLang="en-US" dirty="0"/>
              </a:p>
            </p:txBody>
          </p:sp>
        </mc:Choice>
        <mc:Fallback xmlns="">
          <p:sp>
            <p:nvSpPr>
              <p:cNvPr id="9" name="TextBox 8">
                <a:extLst>
                  <a:ext uri="{FF2B5EF4-FFF2-40B4-BE49-F238E27FC236}">
                    <a16:creationId xmlns:a16="http://schemas.microsoft.com/office/drawing/2014/main" id="{D0CE35A7-8602-4A7E-B437-3E810CDE0683}"/>
                  </a:ext>
                </a:extLst>
              </p:cNvPr>
              <p:cNvSpPr txBox="1">
                <a:spLocks noRot="1" noChangeAspect="1" noMove="1" noResize="1" noEditPoints="1" noAdjustHandles="1" noChangeArrowheads="1" noChangeShapeType="1" noTextEdit="1"/>
              </p:cNvSpPr>
              <p:nvPr/>
            </p:nvSpPr>
            <p:spPr>
              <a:xfrm>
                <a:off x="2801042" y="2198145"/>
                <a:ext cx="4062907" cy="276999"/>
              </a:xfrm>
              <a:prstGeom prst="rect">
                <a:avLst/>
              </a:prstGeom>
              <a:blipFill>
                <a:blip r:embed="rId3"/>
                <a:stretch>
                  <a:fillRect l="-1949" b="-20000"/>
                </a:stretch>
              </a:blipFill>
            </p:spPr>
            <p:txBody>
              <a:bodyPr/>
              <a:lstStyle/>
              <a:p>
                <a:r>
                  <a:rPr lang="ko-KR" altLang="en-US">
                    <a:noFill/>
                  </a:rPr>
                  <a:t> </a:t>
                </a:r>
              </a:p>
            </p:txBody>
          </p:sp>
        </mc:Fallback>
      </mc:AlternateContent>
      <p:sp>
        <p:nvSpPr>
          <p:cNvPr id="17" name="TextBox 16">
            <a:extLst>
              <a:ext uri="{FF2B5EF4-FFF2-40B4-BE49-F238E27FC236}">
                <a16:creationId xmlns:a16="http://schemas.microsoft.com/office/drawing/2014/main" id="{36995254-84C7-4517-BC8D-DB81B4407775}"/>
              </a:ext>
            </a:extLst>
          </p:cNvPr>
          <p:cNvSpPr txBox="1"/>
          <p:nvPr/>
        </p:nvSpPr>
        <p:spPr>
          <a:xfrm>
            <a:off x="759597" y="4488719"/>
            <a:ext cx="8148183" cy="369332"/>
          </a:xfrm>
          <a:prstGeom prst="rect">
            <a:avLst/>
          </a:prstGeom>
          <a:noFill/>
        </p:spPr>
        <p:txBody>
          <a:bodyPr wrap="square" rtlCol="0">
            <a:spAutoFit/>
          </a:bodyPr>
          <a:lstStyle/>
          <a:p>
            <a:pPr marL="285750" indent="-285750">
              <a:buFont typeface="Arial" panose="020B0604020202020204" pitchFamily="34" charset="0"/>
              <a:buChar char="•"/>
            </a:pPr>
            <a:r>
              <a:rPr lang="en-US" altLang="ko-KR" b="1" dirty="0">
                <a:solidFill>
                  <a:srgbClr val="C00000"/>
                </a:solidFill>
              </a:rPr>
              <a:t>State</a:t>
            </a:r>
            <a:r>
              <a:rPr lang="en-US" altLang="ko-KR" dirty="0"/>
              <a:t> is the information used to determine what happens next</a:t>
            </a:r>
            <a:r>
              <a:rPr lang="en-US" altLang="ko-KR" b="1" dirty="0"/>
              <a:t> </a:t>
            </a:r>
            <a:endParaRPr lang="ko-KR" altLang="en-US" dirty="0"/>
          </a:p>
        </p:txBody>
      </p:sp>
      <p:sp>
        <p:nvSpPr>
          <p:cNvPr id="19" name="TextBox 18">
            <a:extLst>
              <a:ext uri="{FF2B5EF4-FFF2-40B4-BE49-F238E27FC236}">
                <a16:creationId xmlns:a16="http://schemas.microsoft.com/office/drawing/2014/main" id="{76CE10CB-31AF-474B-B872-D376C07E2D44}"/>
              </a:ext>
            </a:extLst>
          </p:cNvPr>
          <p:cNvSpPr txBox="1"/>
          <p:nvPr/>
        </p:nvSpPr>
        <p:spPr>
          <a:xfrm>
            <a:off x="759597" y="4868438"/>
            <a:ext cx="5115423" cy="369332"/>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Formally, </a:t>
            </a:r>
            <a:r>
              <a:rPr lang="en-US" altLang="ko-KR" b="1" dirty="0">
                <a:solidFill>
                  <a:srgbClr val="C00000"/>
                </a:solidFill>
              </a:rPr>
              <a:t>state</a:t>
            </a:r>
            <a:r>
              <a:rPr lang="en-US" altLang="ko-KR" dirty="0"/>
              <a:t> is </a:t>
            </a:r>
            <a:r>
              <a:rPr lang="en-US" altLang="ko-KR" b="1" dirty="0">
                <a:solidFill>
                  <a:srgbClr val="C00000"/>
                </a:solidFill>
              </a:rPr>
              <a:t>a function of the history</a:t>
            </a:r>
            <a:r>
              <a:rPr lang="en-US" altLang="ko-KR" dirty="0"/>
              <a:t>:</a:t>
            </a:r>
            <a:endParaRPr lang="ko-KR" altLang="en-US" dirty="0"/>
          </a:p>
        </p:txBody>
      </p:sp>
      <p:sp>
        <p:nvSpPr>
          <p:cNvPr id="23" name="직사각형 22">
            <a:extLst>
              <a:ext uri="{FF2B5EF4-FFF2-40B4-BE49-F238E27FC236}">
                <a16:creationId xmlns:a16="http://schemas.microsoft.com/office/drawing/2014/main" id="{4C0FBACA-148B-42C4-B7A5-237F2517F68B}"/>
              </a:ext>
            </a:extLst>
          </p:cNvPr>
          <p:cNvSpPr/>
          <p:nvPr/>
        </p:nvSpPr>
        <p:spPr>
          <a:xfrm>
            <a:off x="1542172" y="3712266"/>
            <a:ext cx="5682642" cy="646331"/>
          </a:xfrm>
          <a:prstGeom prst="rect">
            <a:avLst/>
          </a:prstGeom>
        </p:spPr>
        <p:txBody>
          <a:bodyPr wrap="square">
            <a:spAutoFit/>
          </a:bodyPr>
          <a:lstStyle/>
          <a:p>
            <a:r>
              <a:rPr lang="en-US" altLang="ko-KR" dirty="0"/>
              <a:t>The agent selects actions</a:t>
            </a:r>
          </a:p>
          <a:p>
            <a:r>
              <a:rPr lang="en-US" altLang="ko-KR" dirty="0"/>
              <a:t>The environment selects observations/rewards</a:t>
            </a:r>
            <a:endParaRPr lang="ko-KR" altLang="en-US" dirty="0"/>
          </a:p>
        </p:txBody>
      </p:sp>
      <p:sp>
        <p:nvSpPr>
          <p:cNvPr id="25" name="TextBox 24">
            <a:extLst>
              <a:ext uri="{FF2B5EF4-FFF2-40B4-BE49-F238E27FC236}">
                <a16:creationId xmlns:a16="http://schemas.microsoft.com/office/drawing/2014/main" id="{95A3CE64-10C8-4CE9-8338-8462BC373B17}"/>
              </a:ext>
            </a:extLst>
          </p:cNvPr>
          <p:cNvSpPr txBox="1"/>
          <p:nvPr/>
        </p:nvSpPr>
        <p:spPr>
          <a:xfrm>
            <a:off x="755401" y="3347996"/>
            <a:ext cx="6212911" cy="369332"/>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What happens next depends on the history: </a:t>
            </a:r>
            <a:endParaRPr lang="ko-KR" altLang="en-US"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8C7224D-3D2C-47FE-A7C8-76695D680240}"/>
                  </a:ext>
                </a:extLst>
              </p:cNvPr>
              <p:cNvSpPr txBox="1"/>
              <p:nvPr/>
            </p:nvSpPr>
            <p:spPr>
              <a:xfrm>
                <a:off x="4161714" y="5464024"/>
                <a:ext cx="13355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𝑆</m:t>
                          </m:r>
                        </m:e>
                        <m:sub>
                          <m:r>
                            <a:rPr lang="en-US" altLang="ko-KR" b="0" i="1" smtClean="0">
                              <a:latin typeface="Cambria Math" panose="02040503050406030204" pitchFamily="18" charset="0"/>
                            </a:rPr>
                            <m:t>𝑡</m:t>
                          </m:r>
                        </m:sub>
                      </m:sSub>
                      <m:r>
                        <a:rPr lang="en-US" altLang="ko-KR" b="0" i="1" smtClean="0">
                          <a:latin typeface="Cambria Math" panose="02040503050406030204" pitchFamily="18" charset="0"/>
                        </a:rPr>
                        <m:t>=</m:t>
                      </m:r>
                      <m:r>
                        <a:rPr lang="en-US" altLang="ko-KR" b="0" i="1" smtClean="0">
                          <a:latin typeface="Cambria Math" panose="02040503050406030204" pitchFamily="18" charset="0"/>
                        </a:rPr>
                        <m:t>𝑓</m:t>
                      </m:r>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𝐻</m:t>
                          </m:r>
                        </m:e>
                        <m:sub>
                          <m:r>
                            <a:rPr lang="en-US" altLang="ko-KR" b="0" i="1" smtClean="0">
                              <a:latin typeface="Cambria Math" panose="02040503050406030204" pitchFamily="18" charset="0"/>
                            </a:rPr>
                            <m:t>𝑡</m:t>
                          </m:r>
                        </m:sub>
                      </m:sSub>
                      <m:r>
                        <a:rPr lang="en-US" altLang="ko-KR" b="0" i="1" smtClean="0">
                          <a:latin typeface="Cambria Math" panose="02040503050406030204" pitchFamily="18" charset="0"/>
                        </a:rPr>
                        <m:t>)</m:t>
                      </m:r>
                    </m:oMath>
                  </m:oMathPara>
                </a14:m>
                <a:endParaRPr lang="ko-KR" altLang="en-US" dirty="0"/>
              </a:p>
            </p:txBody>
          </p:sp>
        </mc:Choice>
        <mc:Fallback xmlns="">
          <p:sp>
            <p:nvSpPr>
              <p:cNvPr id="27" name="TextBox 26">
                <a:extLst>
                  <a:ext uri="{FF2B5EF4-FFF2-40B4-BE49-F238E27FC236}">
                    <a16:creationId xmlns:a16="http://schemas.microsoft.com/office/drawing/2014/main" id="{08C7224D-3D2C-47FE-A7C8-76695D680240}"/>
                  </a:ext>
                </a:extLst>
              </p:cNvPr>
              <p:cNvSpPr txBox="1">
                <a:spLocks noRot="1" noChangeAspect="1" noMove="1" noResize="1" noEditPoints="1" noAdjustHandles="1" noChangeArrowheads="1" noChangeShapeType="1" noTextEdit="1"/>
              </p:cNvSpPr>
              <p:nvPr/>
            </p:nvSpPr>
            <p:spPr>
              <a:xfrm>
                <a:off x="4161714" y="5464024"/>
                <a:ext cx="1335558" cy="369332"/>
              </a:xfrm>
              <a:prstGeom prst="rect">
                <a:avLst/>
              </a:prstGeom>
              <a:blipFill>
                <a:blip r:embed="rId4"/>
                <a:stretch>
                  <a:fillRect b="-16393"/>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834004B9-3015-429C-973B-534CE245BE02}"/>
              </a:ext>
            </a:extLst>
          </p:cNvPr>
          <p:cNvSpPr/>
          <p:nvPr/>
        </p:nvSpPr>
        <p:spPr>
          <a:xfrm>
            <a:off x="2941194" y="4913745"/>
            <a:ext cx="2747388" cy="301367"/>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직사각형 30">
            <a:extLst>
              <a:ext uri="{FF2B5EF4-FFF2-40B4-BE49-F238E27FC236}">
                <a16:creationId xmlns:a16="http://schemas.microsoft.com/office/drawing/2014/main" id="{F0E01E6F-1BB3-4650-97BE-677A34FFD1B1}"/>
              </a:ext>
            </a:extLst>
          </p:cNvPr>
          <p:cNvSpPr/>
          <p:nvPr/>
        </p:nvSpPr>
        <p:spPr>
          <a:xfrm>
            <a:off x="5013960" y="5523837"/>
            <a:ext cx="259080" cy="260929"/>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35" name="연결선: 꺾임 34">
            <a:extLst>
              <a:ext uri="{FF2B5EF4-FFF2-40B4-BE49-F238E27FC236}">
                <a16:creationId xmlns:a16="http://schemas.microsoft.com/office/drawing/2014/main" id="{857731B3-C2EB-4A1C-962D-A404FF5925EA}"/>
              </a:ext>
            </a:extLst>
          </p:cNvPr>
          <p:cNvCxnSpPr>
            <a:cxnSpLocks/>
            <a:stCxn id="44" idx="3"/>
            <a:endCxn id="31" idx="2"/>
          </p:cNvCxnSpPr>
          <p:nvPr/>
        </p:nvCxnSpPr>
        <p:spPr>
          <a:xfrm flipH="1">
            <a:off x="5143500" y="2377392"/>
            <a:ext cx="1720448" cy="3407374"/>
          </a:xfrm>
          <a:prstGeom prst="bentConnector4">
            <a:avLst>
              <a:gd name="adj1" fmla="val -57135"/>
              <a:gd name="adj2" fmla="val 106709"/>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4" name="직사각형 43">
            <a:extLst>
              <a:ext uri="{FF2B5EF4-FFF2-40B4-BE49-F238E27FC236}">
                <a16:creationId xmlns:a16="http://schemas.microsoft.com/office/drawing/2014/main" id="{3D24FEC8-778D-4E30-9736-5107068BD336}"/>
              </a:ext>
            </a:extLst>
          </p:cNvPr>
          <p:cNvSpPr/>
          <p:nvPr/>
        </p:nvSpPr>
        <p:spPr>
          <a:xfrm>
            <a:off x="3322319" y="2192726"/>
            <a:ext cx="3541629" cy="369331"/>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 name="슬라이드 번호 개체 틀 1">
            <a:extLst>
              <a:ext uri="{FF2B5EF4-FFF2-40B4-BE49-F238E27FC236}">
                <a16:creationId xmlns:a16="http://schemas.microsoft.com/office/drawing/2014/main" id="{EE558E69-C864-4C26-B84A-8A7116866335}"/>
              </a:ext>
            </a:extLst>
          </p:cNvPr>
          <p:cNvSpPr>
            <a:spLocks noGrp="1"/>
          </p:cNvSpPr>
          <p:nvPr>
            <p:ph type="sldNum" sz="quarter" idx="12"/>
          </p:nvPr>
        </p:nvSpPr>
        <p:spPr/>
        <p:txBody>
          <a:bodyPr/>
          <a:lstStyle/>
          <a:p>
            <a:fld id="{7F1C8D6D-6533-4E78-8747-C5996EA27197}" type="slidenum">
              <a:rPr lang="ko-KR" altLang="en-US" smtClean="0"/>
              <a:t>9</a:t>
            </a:fld>
            <a:endParaRPr lang="ko-KR" altLang="en-US"/>
          </a:p>
        </p:txBody>
      </p:sp>
    </p:spTree>
    <p:extLst>
      <p:ext uri="{BB962C8B-B14F-4D97-AF65-F5344CB8AC3E}">
        <p14:creationId xmlns:p14="http://schemas.microsoft.com/office/powerpoint/2010/main" val="4095569294"/>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7010</TotalTime>
  <Words>4380</Words>
  <Application>Microsoft Office PowerPoint</Application>
  <PresentationFormat>와이드스크린</PresentationFormat>
  <Paragraphs>708</Paragraphs>
  <Slides>47</Slides>
  <Notes>0</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47</vt:i4>
      </vt:variant>
    </vt:vector>
  </HeadingPairs>
  <TitlesOfParts>
    <vt:vector size="55" baseType="lpstr">
      <vt:lpstr>Apple SD Gothic Neo</vt:lpstr>
      <vt:lpstr>Helvetica Neue</vt:lpstr>
      <vt:lpstr>Noto Sans KR</vt:lpstr>
      <vt:lpstr>맑은 고딕</vt:lpstr>
      <vt:lpstr>Arial</vt:lpstr>
      <vt:lpstr>Cambria Math</vt:lpstr>
      <vt:lpstr>Wingdings</vt:lpstr>
      <vt:lpstr>Office 테마</vt:lpstr>
      <vt:lpstr>파이썬 뿌수기 </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파이썬 뿌수기AutoEncoders</dc:title>
  <dc:creator>김현우</dc:creator>
  <cp:lastModifiedBy>이해중</cp:lastModifiedBy>
  <cp:revision>504</cp:revision>
  <dcterms:created xsi:type="dcterms:W3CDTF">2020-07-01T11:35:10Z</dcterms:created>
  <dcterms:modified xsi:type="dcterms:W3CDTF">2020-08-16T09:28:00Z</dcterms:modified>
</cp:coreProperties>
</file>